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7.xml" ContentType="application/vnd.openxmlformats-officedocument.presentationml.tags+xml"/>
  <Override PartName="/ppt/notesSlides/notesSlide70.xml" ContentType="application/vnd.openxmlformats-officedocument.presentationml.notesSlide+xml"/>
  <Override PartName="/ppt/tags/tag8.xml" ContentType="application/vnd.openxmlformats-officedocument.presentationml.tags+xml"/>
  <Override PartName="/ppt/notesSlides/notesSlide71.xml" ContentType="application/vnd.openxmlformats-officedocument.presentationml.notesSlide+xml"/>
  <Override PartName="/ppt/tags/tag9.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95"/>
  </p:notesMasterIdLst>
  <p:handoutMasterIdLst>
    <p:handoutMasterId r:id="rId96"/>
  </p:handoutMasterIdLst>
  <p:sldIdLst>
    <p:sldId id="809" r:id="rId2"/>
    <p:sldId id="810" r:id="rId3"/>
    <p:sldId id="811" r:id="rId4"/>
    <p:sldId id="812" r:id="rId5"/>
    <p:sldId id="813" r:id="rId6"/>
    <p:sldId id="814" r:id="rId7"/>
    <p:sldId id="815" r:id="rId8"/>
    <p:sldId id="816" r:id="rId9"/>
    <p:sldId id="817" r:id="rId10"/>
    <p:sldId id="818" r:id="rId11"/>
    <p:sldId id="819" r:id="rId12"/>
    <p:sldId id="820" r:id="rId13"/>
    <p:sldId id="674" r:id="rId14"/>
    <p:sldId id="675" r:id="rId15"/>
    <p:sldId id="676" r:id="rId16"/>
    <p:sldId id="677" r:id="rId17"/>
    <p:sldId id="679" r:id="rId18"/>
    <p:sldId id="680" r:id="rId19"/>
    <p:sldId id="681" r:id="rId20"/>
    <p:sldId id="682" r:id="rId21"/>
    <p:sldId id="683" r:id="rId22"/>
    <p:sldId id="685" r:id="rId23"/>
    <p:sldId id="684" r:id="rId24"/>
    <p:sldId id="686" r:id="rId25"/>
    <p:sldId id="701" r:id="rId26"/>
    <p:sldId id="688" r:id="rId27"/>
    <p:sldId id="690" r:id="rId28"/>
    <p:sldId id="702" r:id="rId29"/>
    <p:sldId id="703" r:id="rId30"/>
    <p:sldId id="694" r:id="rId31"/>
    <p:sldId id="706" r:id="rId32"/>
    <p:sldId id="728" r:id="rId33"/>
    <p:sldId id="696" r:id="rId34"/>
    <p:sldId id="697" r:id="rId35"/>
    <p:sldId id="698" r:id="rId36"/>
    <p:sldId id="730" r:id="rId37"/>
    <p:sldId id="807" r:id="rId38"/>
    <p:sldId id="740" r:id="rId39"/>
    <p:sldId id="741" r:id="rId40"/>
    <p:sldId id="742" r:id="rId41"/>
    <p:sldId id="743" r:id="rId42"/>
    <p:sldId id="744" r:id="rId43"/>
    <p:sldId id="745" r:id="rId44"/>
    <p:sldId id="746" r:id="rId45"/>
    <p:sldId id="747" r:id="rId46"/>
    <p:sldId id="748" r:id="rId47"/>
    <p:sldId id="749" r:id="rId48"/>
    <p:sldId id="750" r:id="rId49"/>
    <p:sldId id="808" r:id="rId50"/>
    <p:sldId id="763" r:id="rId51"/>
    <p:sldId id="764" r:id="rId52"/>
    <p:sldId id="765" r:id="rId53"/>
    <p:sldId id="766" r:id="rId54"/>
    <p:sldId id="767" r:id="rId55"/>
    <p:sldId id="768" r:id="rId56"/>
    <p:sldId id="769" r:id="rId57"/>
    <p:sldId id="770" r:id="rId58"/>
    <p:sldId id="771" r:id="rId59"/>
    <p:sldId id="772" r:id="rId60"/>
    <p:sldId id="708" r:id="rId61"/>
    <p:sldId id="762" r:id="rId62"/>
    <p:sldId id="711" r:id="rId63"/>
    <p:sldId id="712" r:id="rId64"/>
    <p:sldId id="713" r:id="rId65"/>
    <p:sldId id="715" r:id="rId66"/>
    <p:sldId id="714" r:id="rId67"/>
    <p:sldId id="717" r:id="rId68"/>
    <p:sldId id="719" r:id="rId69"/>
    <p:sldId id="761" r:id="rId70"/>
    <p:sldId id="668" r:id="rId71"/>
    <p:sldId id="667" r:id="rId72"/>
    <p:sldId id="773" r:id="rId73"/>
    <p:sldId id="774" r:id="rId74"/>
    <p:sldId id="775" r:id="rId75"/>
    <p:sldId id="776" r:id="rId76"/>
    <p:sldId id="777" r:id="rId77"/>
    <p:sldId id="778" r:id="rId78"/>
    <p:sldId id="779" r:id="rId79"/>
    <p:sldId id="780" r:id="rId80"/>
    <p:sldId id="781" r:id="rId81"/>
    <p:sldId id="782" r:id="rId82"/>
    <p:sldId id="783" r:id="rId83"/>
    <p:sldId id="784" r:id="rId84"/>
    <p:sldId id="785" r:id="rId85"/>
    <p:sldId id="786" r:id="rId86"/>
    <p:sldId id="787" r:id="rId87"/>
    <p:sldId id="788" r:id="rId88"/>
    <p:sldId id="789" r:id="rId89"/>
    <p:sldId id="790" r:id="rId90"/>
    <p:sldId id="791" r:id="rId91"/>
    <p:sldId id="792" r:id="rId92"/>
    <p:sldId id="793" r:id="rId93"/>
    <p:sldId id="794" r:id="rId94"/>
  </p:sldIdLst>
  <p:sldSz cx="9144000" cy="6858000" type="screen4x3"/>
  <p:notesSz cx="7010400" cy="9296400"/>
  <p:custDataLst>
    <p:tags r:id="rId97"/>
  </p:custDataLst>
  <p:defaultTextStyle>
    <a:defPPr>
      <a:defRPr lang="en-US"/>
    </a:defPPr>
    <a:lvl1pPr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sz="2400"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sz="2400"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sz="2400"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sz="2400"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113"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89FF"/>
    <a:srgbClr val="FFFFCC"/>
    <a:srgbClr val="9B6F45"/>
    <a:srgbClr val="FFFF00"/>
    <a:srgbClr val="9B8B76"/>
    <a:srgbClr val="C68543"/>
    <a:srgbClr val="8D8351"/>
    <a:srgbClr val="D0A083"/>
    <a:srgbClr val="BF9277"/>
    <a:srgbClr val="9AB7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78366" autoAdjust="0"/>
  </p:normalViewPr>
  <p:slideViewPr>
    <p:cSldViewPr snapToGrid="0" snapToObjects="1">
      <p:cViewPr varScale="1">
        <p:scale>
          <a:sx n="44" d="100"/>
          <a:sy n="44" d="100"/>
        </p:scale>
        <p:origin x="912" y="43"/>
      </p:cViewPr>
      <p:guideLst>
        <p:guide orient="horz" pos="2160"/>
        <p:guide pos="2880"/>
      </p:guideLst>
    </p:cSldViewPr>
  </p:slideViewPr>
  <p:outlineViewPr>
    <p:cViewPr>
      <p:scale>
        <a:sx n="33" d="100"/>
        <a:sy n="33" d="100"/>
      </p:scale>
      <p:origin x="0" y="-11106"/>
    </p:cViewPr>
  </p:outlineViewPr>
  <p:notesTextViewPr>
    <p:cViewPr>
      <p:scale>
        <a:sx n="3" d="2"/>
        <a:sy n="3" d="2"/>
      </p:scale>
      <p:origin x="0" y="0"/>
    </p:cViewPr>
  </p:notesTextViewPr>
  <p:sorterViewPr>
    <p:cViewPr varScale="1">
      <p:scale>
        <a:sx n="1" d="1"/>
        <a:sy n="1" d="1"/>
      </p:scale>
      <p:origin x="0" y="-22728"/>
    </p:cViewPr>
  </p:sorterViewPr>
  <p:notesViewPr>
    <p:cSldViewPr snapToGrid="0" snapToObjects="1">
      <p:cViewPr varScale="1">
        <p:scale>
          <a:sx n="87" d="100"/>
          <a:sy n="87" d="100"/>
        </p:scale>
        <p:origin x="380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61" cy="465781"/>
          </a:xfrm>
          <a:prstGeom prst="rect">
            <a:avLst/>
          </a:prstGeom>
        </p:spPr>
        <p:txBody>
          <a:bodyPr vert="horz" lIns="92300" tIns="46150" rIns="92300" bIns="46150" rtlCol="0"/>
          <a:lstStyle>
            <a:lvl1pPr algn="l">
              <a:defRPr sz="1200"/>
            </a:lvl1pPr>
          </a:lstStyle>
          <a:p>
            <a:endParaRPr lang="en-US" dirty="0"/>
          </a:p>
        </p:txBody>
      </p:sp>
      <p:sp>
        <p:nvSpPr>
          <p:cNvPr id="3" name="Date Placeholder 2"/>
          <p:cNvSpPr>
            <a:spLocks noGrp="1"/>
          </p:cNvSpPr>
          <p:nvPr>
            <p:ph type="dt" sz="quarter" idx="1"/>
          </p:nvPr>
        </p:nvSpPr>
        <p:spPr>
          <a:xfrm>
            <a:off x="3970634" y="0"/>
            <a:ext cx="3038161" cy="465781"/>
          </a:xfrm>
          <a:prstGeom prst="rect">
            <a:avLst/>
          </a:prstGeom>
        </p:spPr>
        <p:txBody>
          <a:bodyPr vert="horz" lIns="92300" tIns="46150" rIns="92300" bIns="46150" rtlCol="0"/>
          <a:lstStyle>
            <a:lvl1pPr algn="r">
              <a:defRPr sz="1200"/>
            </a:lvl1pPr>
          </a:lstStyle>
          <a:p>
            <a:fld id="{B5C3E2BE-D83D-4579-B2B1-2D569692A8A9}" type="datetimeFigureOut">
              <a:rPr lang="en-US" smtClean="0"/>
              <a:t>10/17/2016</a:t>
            </a:fld>
            <a:endParaRPr lang="en-US" dirty="0"/>
          </a:p>
        </p:txBody>
      </p:sp>
      <p:sp>
        <p:nvSpPr>
          <p:cNvPr id="4" name="Footer Placeholder 3"/>
          <p:cNvSpPr>
            <a:spLocks noGrp="1"/>
          </p:cNvSpPr>
          <p:nvPr>
            <p:ph type="ftr" sz="quarter" idx="2"/>
          </p:nvPr>
        </p:nvSpPr>
        <p:spPr>
          <a:xfrm>
            <a:off x="0" y="8830620"/>
            <a:ext cx="3038161" cy="465780"/>
          </a:xfrm>
          <a:prstGeom prst="rect">
            <a:avLst/>
          </a:prstGeom>
        </p:spPr>
        <p:txBody>
          <a:bodyPr vert="horz" lIns="92300" tIns="46150" rIns="92300" bIns="4615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634" y="8830620"/>
            <a:ext cx="3038161" cy="465780"/>
          </a:xfrm>
          <a:prstGeom prst="rect">
            <a:avLst/>
          </a:prstGeom>
        </p:spPr>
        <p:txBody>
          <a:bodyPr vert="horz" lIns="92300" tIns="46150" rIns="92300" bIns="46150" rtlCol="0" anchor="b"/>
          <a:lstStyle>
            <a:lvl1pPr algn="r">
              <a:defRPr sz="1200"/>
            </a:lvl1pPr>
          </a:lstStyle>
          <a:p>
            <a:fld id="{0DE3F6EB-DCC1-4F94-895E-8D937CB475A1}" type="slidenum">
              <a:rPr lang="en-US" smtClean="0"/>
              <a:t>‹#›</a:t>
            </a:fld>
            <a:endParaRPr lang="en-US" dirty="0"/>
          </a:p>
        </p:txBody>
      </p:sp>
    </p:spTree>
    <p:extLst>
      <p:ext uri="{BB962C8B-B14F-4D97-AF65-F5344CB8AC3E}">
        <p14:creationId xmlns:p14="http://schemas.microsoft.com/office/powerpoint/2010/main" val="1426660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61" cy="465781"/>
          </a:xfrm>
          <a:prstGeom prst="rect">
            <a:avLst/>
          </a:prstGeom>
        </p:spPr>
        <p:txBody>
          <a:bodyPr vert="horz" lIns="92300" tIns="46150" rIns="92300" bIns="46150" rtlCol="0"/>
          <a:lstStyle>
            <a:lvl1pPr algn="l">
              <a:defRPr sz="1200"/>
            </a:lvl1pPr>
          </a:lstStyle>
          <a:p>
            <a:endParaRPr lang="en-US" dirty="0"/>
          </a:p>
        </p:txBody>
      </p:sp>
      <p:sp>
        <p:nvSpPr>
          <p:cNvPr id="3" name="Date Placeholder 2"/>
          <p:cNvSpPr>
            <a:spLocks noGrp="1"/>
          </p:cNvSpPr>
          <p:nvPr>
            <p:ph type="dt" idx="1"/>
          </p:nvPr>
        </p:nvSpPr>
        <p:spPr>
          <a:xfrm>
            <a:off x="3970634" y="0"/>
            <a:ext cx="3038161" cy="465781"/>
          </a:xfrm>
          <a:prstGeom prst="rect">
            <a:avLst/>
          </a:prstGeom>
        </p:spPr>
        <p:txBody>
          <a:bodyPr vert="horz" lIns="92300" tIns="46150" rIns="92300" bIns="46150" rtlCol="0"/>
          <a:lstStyle>
            <a:lvl1pPr algn="r">
              <a:defRPr sz="1200"/>
            </a:lvl1pPr>
          </a:lstStyle>
          <a:p>
            <a:fld id="{4C727DBD-0102-403E-8193-0ED1E560AAD3}" type="datetimeFigureOut">
              <a:rPr lang="en-US" smtClean="0"/>
              <a:t>10/17/2016</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2300" tIns="46150" rIns="92300" bIns="46150" rtlCol="0" anchor="ctr"/>
          <a:lstStyle/>
          <a:p>
            <a:endParaRPr lang="en-US" dirty="0"/>
          </a:p>
        </p:txBody>
      </p:sp>
      <p:sp>
        <p:nvSpPr>
          <p:cNvPr id="5" name="Notes Placeholder 4"/>
          <p:cNvSpPr>
            <a:spLocks noGrp="1"/>
          </p:cNvSpPr>
          <p:nvPr>
            <p:ph type="body" sz="quarter" idx="3"/>
          </p:nvPr>
        </p:nvSpPr>
        <p:spPr>
          <a:xfrm>
            <a:off x="701362" y="4473733"/>
            <a:ext cx="5607678" cy="3660617"/>
          </a:xfrm>
          <a:prstGeom prst="rect">
            <a:avLst/>
          </a:prstGeom>
        </p:spPr>
        <p:txBody>
          <a:bodyPr vert="horz" lIns="92300" tIns="46150" rIns="92300" bIns="4615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620"/>
            <a:ext cx="3038161" cy="465780"/>
          </a:xfrm>
          <a:prstGeom prst="rect">
            <a:avLst/>
          </a:prstGeom>
        </p:spPr>
        <p:txBody>
          <a:bodyPr vert="horz" lIns="92300" tIns="46150" rIns="92300" bIns="4615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634" y="8830620"/>
            <a:ext cx="3038161" cy="465780"/>
          </a:xfrm>
          <a:prstGeom prst="rect">
            <a:avLst/>
          </a:prstGeom>
        </p:spPr>
        <p:txBody>
          <a:bodyPr vert="horz" lIns="92300" tIns="46150" rIns="92300" bIns="46150" rtlCol="0" anchor="b"/>
          <a:lstStyle>
            <a:lvl1pPr algn="r">
              <a:defRPr sz="1200"/>
            </a:lvl1pPr>
          </a:lstStyle>
          <a:p>
            <a:fld id="{98C25648-C5BD-44A7-9BCB-12B86D59B5D7}" type="slidenum">
              <a:rPr lang="en-US" smtClean="0"/>
              <a:t>‹#›</a:t>
            </a:fld>
            <a:endParaRPr lang="en-US" dirty="0"/>
          </a:p>
        </p:txBody>
      </p:sp>
    </p:spTree>
    <p:extLst>
      <p:ext uri="{BB962C8B-B14F-4D97-AF65-F5344CB8AC3E}">
        <p14:creationId xmlns:p14="http://schemas.microsoft.com/office/powerpoint/2010/main" val="1725688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1</a:t>
            </a:fld>
            <a:endParaRPr lang="en-US" dirty="0"/>
          </a:p>
        </p:txBody>
      </p:sp>
    </p:spTree>
    <p:extLst>
      <p:ext uri="{BB962C8B-B14F-4D97-AF65-F5344CB8AC3E}">
        <p14:creationId xmlns:p14="http://schemas.microsoft.com/office/powerpoint/2010/main" val="3009236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C25648-C5BD-44A7-9BCB-12B86D59B5D7}" type="slidenum">
              <a:rPr lang="en-US" smtClean="0"/>
              <a:t>10</a:t>
            </a:fld>
            <a:endParaRPr lang="en-US" dirty="0"/>
          </a:p>
        </p:txBody>
      </p:sp>
    </p:spTree>
    <p:extLst>
      <p:ext uri="{BB962C8B-B14F-4D97-AF65-F5344CB8AC3E}">
        <p14:creationId xmlns:p14="http://schemas.microsoft.com/office/powerpoint/2010/main" val="2478245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C25648-C5BD-44A7-9BCB-12B86D59B5D7}" type="slidenum">
              <a:rPr lang="en-US" smtClean="0"/>
              <a:t>11</a:t>
            </a:fld>
            <a:endParaRPr lang="en-US" dirty="0"/>
          </a:p>
        </p:txBody>
      </p:sp>
    </p:spTree>
    <p:extLst>
      <p:ext uri="{BB962C8B-B14F-4D97-AF65-F5344CB8AC3E}">
        <p14:creationId xmlns:p14="http://schemas.microsoft.com/office/powerpoint/2010/main" val="1630253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C25648-C5BD-44A7-9BCB-12B86D59B5D7}" type="slidenum">
              <a:rPr lang="en-US" smtClean="0"/>
              <a:t>12</a:t>
            </a:fld>
            <a:endParaRPr lang="en-US" dirty="0"/>
          </a:p>
        </p:txBody>
      </p:sp>
    </p:spTree>
    <p:extLst>
      <p:ext uri="{BB962C8B-B14F-4D97-AF65-F5344CB8AC3E}">
        <p14:creationId xmlns:p14="http://schemas.microsoft.com/office/powerpoint/2010/main" val="3133946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8C25648-C5BD-44A7-9BCB-12B86D59B5D7}" type="slidenum">
              <a:rPr lang="en-US" smtClean="0"/>
              <a:t>13</a:t>
            </a:fld>
            <a:endParaRPr lang="en-US" dirty="0"/>
          </a:p>
        </p:txBody>
      </p:sp>
    </p:spTree>
    <p:extLst>
      <p:ext uri="{BB962C8B-B14F-4D97-AF65-F5344CB8AC3E}">
        <p14:creationId xmlns:p14="http://schemas.microsoft.com/office/powerpoint/2010/main" val="2324123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14</a:t>
            </a:fld>
            <a:endParaRPr lang="en-US" dirty="0"/>
          </a:p>
        </p:txBody>
      </p:sp>
    </p:spTree>
    <p:extLst>
      <p:ext uri="{BB962C8B-B14F-4D97-AF65-F5344CB8AC3E}">
        <p14:creationId xmlns:p14="http://schemas.microsoft.com/office/powerpoint/2010/main" val="4077837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15</a:t>
            </a:fld>
            <a:endParaRPr lang="en-US" dirty="0"/>
          </a:p>
        </p:txBody>
      </p:sp>
    </p:spTree>
    <p:extLst>
      <p:ext uri="{BB962C8B-B14F-4D97-AF65-F5344CB8AC3E}">
        <p14:creationId xmlns:p14="http://schemas.microsoft.com/office/powerpoint/2010/main" val="2141962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16</a:t>
            </a:fld>
            <a:endParaRPr lang="en-US" dirty="0"/>
          </a:p>
        </p:txBody>
      </p:sp>
    </p:spTree>
    <p:extLst>
      <p:ext uri="{BB962C8B-B14F-4D97-AF65-F5344CB8AC3E}">
        <p14:creationId xmlns:p14="http://schemas.microsoft.com/office/powerpoint/2010/main" val="2659496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17</a:t>
            </a:fld>
            <a:endParaRPr lang="en-US" dirty="0"/>
          </a:p>
        </p:txBody>
      </p:sp>
    </p:spTree>
    <p:extLst>
      <p:ext uri="{BB962C8B-B14F-4D97-AF65-F5344CB8AC3E}">
        <p14:creationId xmlns:p14="http://schemas.microsoft.com/office/powerpoint/2010/main" val="1402882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18</a:t>
            </a:fld>
            <a:endParaRPr lang="en-US" dirty="0"/>
          </a:p>
        </p:txBody>
      </p:sp>
    </p:spTree>
    <p:extLst>
      <p:ext uri="{BB962C8B-B14F-4D97-AF65-F5344CB8AC3E}">
        <p14:creationId xmlns:p14="http://schemas.microsoft.com/office/powerpoint/2010/main" val="4229516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19</a:t>
            </a:fld>
            <a:endParaRPr lang="en-US" dirty="0"/>
          </a:p>
        </p:txBody>
      </p:sp>
    </p:spTree>
    <p:extLst>
      <p:ext uri="{BB962C8B-B14F-4D97-AF65-F5344CB8AC3E}">
        <p14:creationId xmlns:p14="http://schemas.microsoft.com/office/powerpoint/2010/main" val="3300033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a:t>
            </a:fld>
            <a:endParaRPr lang="en-US" dirty="0"/>
          </a:p>
        </p:txBody>
      </p:sp>
    </p:spTree>
    <p:extLst>
      <p:ext uri="{BB962C8B-B14F-4D97-AF65-F5344CB8AC3E}">
        <p14:creationId xmlns:p14="http://schemas.microsoft.com/office/powerpoint/2010/main" val="3472516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endParaRPr lang="en-US" baseline="0" dirty="0" smtClean="0"/>
          </a:p>
          <a:p>
            <a:pPr defTabSz="922995">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20</a:t>
            </a:fld>
            <a:endParaRPr lang="en-US" dirty="0"/>
          </a:p>
        </p:txBody>
      </p:sp>
    </p:spTree>
    <p:extLst>
      <p:ext uri="{BB962C8B-B14F-4D97-AF65-F5344CB8AC3E}">
        <p14:creationId xmlns:p14="http://schemas.microsoft.com/office/powerpoint/2010/main" val="4086286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98C25648-C5BD-44A7-9BCB-12B86D59B5D7}" type="slidenum">
              <a:rPr lang="en-US" smtClean="0"/>
              <a:t>21</a:t>
            </a:fld>
            <a:endParaRPr lang="en-US" dirty="0"/>
          </a:p>
        </p:txBody>
      </p:sp>
    </p:spTree>
    <p:extLst>
      <p:ext uri="{BB962C8B-B14F-4D97-AF65-F5344CB8AC3E}">
        <p14:creationId xmlns:p14="http://schemas.microsoft.com/office/powerpoint/2010/main" val="18619310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22</a:t>
            </a:fld>
            <a:endParaRPr lang="en-US" dirty="0"/>
          </a:p>
        </p:txBody>
      </p:sp>
    </p:spTree>
    <p:extLst>
      <p:ext uri="{BB962C8B-B14F-4D97-AF65-F5344CB8AC3E}">
        <p14:creationId xmlns:p14="http://schemas.microsoft.com/office/powerpoint/2010/main" val="2261381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23</a:t>
            </a:fld>
            <a:endParaRPr lang="en-US" dirty="0"/>
          </a:p>
        </p:txBody>
      </p:sp>
    </p:spTree>
    <p:extLst>
      <p:ext uri="{BB962C8B-B14F-4D97-AF65-F5344CB8AC3E}">
        <p14:creationId xmlns:p14="http://schemas.microsoft.com/office/powerpoint/2010/main" val="2257034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24</a:t>
            </a:fld>
            <a:endParaRPr lang="en-US" dirty="0"/>
          </a:p>
        </p:txBody>
      </p:sp>
    </p:spTree>
    <p:extLst>
      <p:ext uri="{BB962C8B-B14F-4D97-AF65-F5344CB8AC3E}">
        <p14:creationId xmlns:p14="http://schemas.microsoft.com/office/powerpoint/2010/main" val="22642045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5611" y="4298950"/>
            <a:ext cx="5607678" cy="3660617"/>
          </a:xfrm>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25</a:t>
            </a:fld>
            <a:endParaRPr lang="en-US" dirty="0"/>
          </a:p>
        </p:txBody>
      </p:sp>
    </p:spTree>
    <p:extLst>
      <p:ext uri="{BB962C8B-B14F-4D97-AF65-F5344CB8AC3E}">
        <p14:creationId xmlns:p14="http://schemas.microsoft.com/office/powerpoint/2010/main" val="523525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26</a:t>
            </a:fld>
            <a:endParaRPr lang="en-US" dirty="0"/>
          </a:p>
        </p:txBody>
      </p:sp>
    </p:spTree>
    <p:extLst>
      <p:ext uri="{BB962C8B-B14F-4D97-AF65-F5344CB8AC3E}">
        <p14:creationId xmlns:p14="http://schemas.microsoft.com/office/powerpoint/2010/main" val="98974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27</a:t>
            </a:fld>
            <a:endParaRPr lang="en-US" dirty="0"/>
          </a:p>
        </p:txBody>
      </p:sp>
    </p:spTree>
    <p:extLst>
      <p:ext uri="{BB962C8B-B14F-4D97-AF65-F5344CB8AC3E}">
        <p14:creationId xmlns:p14="http://schemas.microsoft.com/office/powerpoint/2010/main" val="396198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6"/>
              </a:spcAft>
            </a:pPr>
            <a:endParaRPr lang="en-US" i="1" dirty="0" smtClean="0">
              <a:solidFill>
                <a:schemeClr val="tx1"/>
              </a:solidFill>
            </a:endParaRPr>
          </a:p>
        </p:txBody>
      </p:sp>
      <p:sp>
        <p:nvSpPr>
          <p:cNvPr id="4" name="Slide Number Placeholder 3"/>
          <p:cNvSpPr>
            <a:spLocks noGrp="1"/>
          </p:cNvSpPr>
          <p:nvPr>
            <p:ph type="sldNum" sz="quarter" idx="10"/>
          </p:nvPr>
        </p:nvSpPr>
        <p:spPr/>
        <p:txBody>
          <a:bodyPr/>
          <a:lstStyle/>
          <a:p>
            <a:fld id="{98C25648-C5BD-44A7-9BCB-12B86D59B5D7}" type="slidenum">
              <a:rPr lang="en-US" smtClean="0"/>
              <a:t>28</a:t>
            </a:fld>
            <a:endParaRPr lang="en-US" dirty="0"/>
          </a:p>
        </p:txBody>
      </p:sp>
    </p:spTree>
    <p:extLst>
      <p:ext uri="{BB962C8B-B14F-4D97-AF65-F5344CB8AC3E}">
        <p14:creationId xmlns:p14="http://schemas.microsoft.com/office/powerpoint/2010/main" val="3855625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8"/>
              </a:spcAft>
              <a:buClrTx/>
              <a:buSzPct val="100000"/>
              <a:buFontTx/>
              <a:buNone/>
              <a:tabLst/>
              <a:defRPr/>
            </a:pPr>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29</a:t>
            </a:fld>
            <a:endParaRPr lang="en-US" dirty="0"/>
          </a:p>
        </p:txBody>
      </p:sp>
    </p:spTree>
    <p:extLst>
      <p:ext uri="{BB962C8B-B14F-4D97-AF65-F5344CB8AC3E}">
        <p14:creationId xmlns:p14="http://schemas.microsoft.com/office/powerpoint/2010/main" val="204921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aseline="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3</a:t>
            </a:fld>
            <a:endParaRPr lang="en-US" dirty="0"/>
          </a:p>
        </p:txBody>
      </p:sp>
    </p:spTree>
    <p:extLst>
      <p:ext uri="{BB962C8B-B14F-4D97-AF65-F5344CB8AC3E}">
        <p14:creationId xmlns:p14="http://schemas.microsoft.com/office/powerpoint/2010/main" val="3953245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98C25648-C5BD-44A7-9BCB-12B86D59B5D7}" type="slidenum">
              <a:rPr lang="en-US" smtClean="0"/>
              <a:t>30</a:t>
            </a:fld>
            <a:endParaRPr lang="en-US" dirty="0"/>
          </a:p>
        </p:txBody>
      </p:sp>
    </p:spTree>
    <p:extLst>
      <p:ext uri="{BB962C8B-B14F-4D97-AF65-F5344CB8AC3E}">
        <p14:creationId xmlns:p14="http://schemas.microsoft.com/office/powerpoint/2010/main" val="4268249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solidFill>
                <a:schemeClr val="tx1"/>
              </a:solidFill>
            </a:endParaRPr>
          </a:p>
        </p:txBody>
      </p:sp>
      <p:sp>
        <p:nvSpPr>
          <p:cNvPr id="4" name="Slide Number Placeholder 3"/>
          <p:cNvSpPr>
            <a:spLocks noGrp="1"/>
          </p:cNvSpPr>
          <p:nvPr>
            <p:ph type="sldNum" sz="quarter" idx="10"/>
          </p:nvPr>
        </p:nvSpPr>
        <p:spPr/>
        <p:txBody>
          <a:bodyPr/>
          <a:lstStyle/>
          <a:p>
            <a:fld id="{98C25648-C5BD-44A7-9BCB-12B86D59B5D7}" type="slidenum">
              <a:rPr lang="en-US" smtClean="0"/>
              <a:t>31</a:t>
            </a:fld>
            <a:endParaRPr lang="en-US" dirty="0"/>
          </a:p>
        </p:txBody>
      </p:sp>
    </p:spTree>
    <p:extLst>
      <p:ext uri="{BB962C8B-B14F-4D97-AF65-F5344CB8AC3E}">
        <p14:creationId xmlns:p14="http://schemas.microsoft.com/office/powerpoint/2010/main" val="4179974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1498" lvl="1" defTabSz="922995">
              <a:defRPr/>
            </a:pPr>
            <a:endParaRPr lang="en-US" sz="1800" i="1" dirty="0"/>
          </a:p>
        </p:txBody>
      </p:sp>
      <p:sp>
        <p:nvSpPr>
          <p:cNvPr id="4" name="Slide Number Placeholder 3"/>
          <p:cNvSpPr>
            <a:spLocks noGrp="1"/>
          </p:cNvSpPr>
          <p:nvPr>
            <p:ph type="sldNum" sz="quarter" idx="10"/>
          </p:nvPr>
        </p:nvSpPr>
        <p:spPr/>
        <p:txBody>
          <a:bodyPr/>
          <a:lstStyle/>
          <a:p>
            <a:fld id="{98C25648-C5BD-44A7-9BCB-12B86D59B5D7}" type="slidenum">
              <a:rPr lang="en-US" smtClean="0"/>
              <a:t>32</a:t>
            </a:fld>
            <a:endParaRPr lang="en-US" dirty="0"/>
          </a:p>
        </p:txBody>
      </p:sp>
    </p:spTree>
    <p:extLst>
      <p:ext uri="{BB962C8B-B14F-4D97-AF65-F5344CB8AC3E}">
        <p14:creationId xmlns:p14="http://schemas.microsoft.com/office/powerpoint/2010/main" val="42263279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33</a:t>
            </a:fld>
            <a:endParaRPr lang="en-US" dirty="0"/>
          </a:p>
        </p:txBody>
      </p:sp>
    </p:spTree>
    <p:extLst>
      <p:ext uri="{BB962C8B-B14F-4D97-AF65-F5344CB8AC3E}">
        <p14:creationId xmlns:p14="http://schemas.microsoft.com/office/powerpoint/2010/main" val="1755367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34</a:t>
            </a:fld>
            <a:endParaRPr lang="en-US" dirty="0"/>
          </a:p>
        </p:txBody>
      </p:sp>
    </p:spTree>
    <p:extLst>
      <p:ext uri="{BB962C8B-B14F-4D97-AF65-F5344CB8AC3E}">
        <p14:creationId xmlns:p14="http://schemas.microsoft.com/office/powerpoint/2010/main" val="19754535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35</a:t>
            </a:fld>
            <a:endParaRPr lang="en-US" dirty="0"/>
          </a:p>
        </p:txBody>
      </p:sp>
    </p:spTree>
    <p:extLst>
      <p:ext uri="{BB962C8B-B14F-4D97-AF65-F5344CB8AC3E}">
        <p14:creationId xmlns:p14="http://schemas.microsoft.com/office/powerpoint/2010/main" val="15730088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36</a:t>
            </a:fld>
            <a:endParaRPr lang="en-US" dirty="0"/>
          </a:p>
        </p:txBody>
      </p:sp>
    </p:spTree>
    <p:extLst>
      <p:ext uri="{BB962C8B-B14F-4D97-AF65-F5344CB8AC3E}">
        <p14:creationId xmlns:p14="http://schemas.microsoft.com/office/powerpoint/2010/main" val="194147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37</a:t>
            </a:fld>
            <a:endParaRPr lang="en-US" dirty="0"/>
          </a:p>
        </p:txBody>
      </p:sp>
    </p:spTree>
    <p:extLst>
      <p:ext uri="{BB962C8B-B14F-4D97-AF65-F5344CB8AC3E}">
        <p14:creationId xmlns:p14="http://schemas.microsoft.com/office/powerpoint/2010/main" val="2821366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38</a:t>
            </a:fld>
            <a:endParaRPr lang="en-US" dirty="0"/>
          </a:p>
        </p:txBody>
      </p:sp>
    </p:spTree>
    <p:extLst>
      <p:ext uri="{BB962C8B-B14F-4D97-AF65-F5344CB8AC3E}">
        <p14:creationId xmlns:p14="http://schemas.microsoft.com/office/powerpoint/2010/main" val="53375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39</a:t>
            </a:fld>
            <a:endParaRPr lang="en-US" dirty="0"/>
          </a:p>
        </p:txBody>
      </p:sp>
    </p:spTree>
    <p:extLst>
      <p:ext uri="{BB962C8B-B14F-4D97-AF65-F5344CB8AC3E}">
        <p14:creationId xmlns:p14="http://schemas.microsoft.com/office/powerpoint/2010/main" val="249690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4</a:t>
            </a:fld>
            <a:endParaRPr lang="en-US" dirty="0"/>
          </a:p>
        </p:txBody>
      </p:sp>
    </p:spTree>
    <p:extLst>
      <p:ext uri="{BB962C8B-B14F-4D97-AF65-F5344CB8AC3E}">
        <p14:creationId xmlns:p14="http://schemas.microsoft.com/office/powerpoint/2010/main" val="10607344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40</a:t>
            </a:fld>
            <a:endParaRPr lang="en-US" dirty="0"/>
          </a:p>
        </p:txBody>
      </p:sp>
    </p:spTree>
    <p:extLst>
      <p:ext uri="{BB962C8B-B14F-4D97-AF65-F5344CB8AC3E}">
        <p14:creationId xmlns:p14="http://schemas.microsoft.com/office/powerpoint/2010/main" val="40231701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41</a:t>
            </a:fld>
            <a:endParaRPr lang="en-US" dirty="0"/>
          </a:p>
        </p:txBody>
      </p:sp>
    </p:spTree>
    <p:extLst>
      <p:ext uri="{BB962C8B-B14F-4D97-AF65-F5344CB8AC3E}">
        <p14:creationId xmlns:p14="http://schemas.microsoft.com/office/powerpoint/2010/main" val="256776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42</a:t>
            </a:fld>
            <a:endParaRPr lang="en-US" dirty="0"/>
          </a:p>
        </p:txBody>
      </p:sp>
    </p:spTree>
    <p:extLst>
      <p:ext uri="{BB962C8B-B14F-4D97-AF65-F5344CB8AC3E}">
        <p14:creationId xmlns:p14="http://schemas.microsoft.com/office/powerpoint/2010/main" val="3105212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43</a:t>
            </a:fld>
            <a:endParaRPr lang="en-US" dirty="0"/>
          </a:p>
        </p:txBody>
      </p:sp>
    </p:spTree>
    <p:extLst>
      <p:ext uri="{BB962C8B-B14F-4D97-AF65-F5344CB8AC3E}">
        <p14:creationId xmlns:p14="http://schemas.microsoft.com/office/powerpoint/2010/main" val="2539063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44</a:t>
            </a:fld>
            <a:endParaRPr lang="en-US" dirty="0"/>
          </a:p>
        </p:txBody>
      </p:sp>
    </p:spTree>
    <p:extLst>
      <p:ext uri="{BB962C8B-B14F-4D97-AF65-F5344CB8AC3E}">
        <p14:creationId xmlns:p14="http://schemas.microsoft.com/office/powerpoint/2010/main" val="1282498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45</a:t>
            </a:fld>
            <a:endParaRPr lang="en-US" dirty="0"/>
          </a:p>
        </p:txBody>
      </p:sp>
    </p:spTree>
    <p:extLst>
      <p:ext uri="{BB962C8B-B14F-4D97-AF65-F5344CB8AC3E}">
        <p14:creationId xmlns:p14="http://schemas.microsoft.com/office/powerpoint/2010/main" val="24229213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46</a:t>
            </a:fld>
            <a:endParaRPr lang="en-US" dirty="0"/>
          </a:p>
        </p:txBody>
      </p:sp>
    </p:spTree>
    <p:extLst>
      <p:ext uri="{BB962C8B-B14F-4D97-AF65-F5344CB8AC3E}">
        <p14:creationId xmlns:p14="http://schemas.microsoft.com/office/powerpoint/2010/main" val="2906684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47</a:t>
            </a:fld>
            <a:endParaRPr lang="en-US" dirty="0"/>
          </a:p>
        </p:txBody>
      </p:sp>
    </p:spTree>
    <p:extLst>
      <p:ext uri="{BB962C8B-B14F-4D97-AF65-F5344CB8AC3E}">
        <p14:creationId xmlns:p14="http://schemas.microsoft.com/office/powerpoint/2010/main" val="35271422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48</a:t>
            </a:fld>
            <a:endParaRPr lang="en-US" dirty="0"/>
          </a:p>
        </p:txBody>
      </p:sp>
    </p:spTree>
    <p:extLst>
      <p:ext uri="{BB962C8B-B14F-4D97-AF65-F5344CB8AC3E}">
        <p14:creationId xmlns:p14="http://schemas.microsoft.com/office/powerpoint/2010/main" val="3308223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49</a:t>
            </a:fld>
            <a:endParaRPr lang="en-US" dirty="0"/>
          </a:p>
        </p:txBody>
      </p:sp>
    </p:spTree>
    <p:extLst>
      <p:ext uri="{BB962C8B-B14F-4D97-AF65-F5344CB8AC3E}">
        <p14:creationId xmlns:p14="http://schemas.microsoft.com/office/powerpoint/2010/main" val="2893506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C25648-C5BD-44A7-9BCB-12B86D59B5D7}" type="slidenum">
              <a:rPr lang="en-US" smtClean="0"/>
              <a:t>5</a:t>
            </a:fld>
            <a:endParaRPr lang="en-US" dirty="0"/>
          </a:p>
        </p:txBody>
      </p:sp>
    </p:spTree>
    <p:extLst>
      <p:ext uri="{BB962C8B-B14F-4D97-AF65-F5344CB8AC3E}">
        <p14:creationId xmlns:p14="http://schemas.microsoft.com/office/powerpoint/2010/main" val="33581399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50</a:t>
            </a:fld>
            <a:endParaRPr lang="en-US" dirty="0"/>
          </a:p>
        </p:txBody>
      </p:sp>
    </p:spTree>
    <p:extLst>
      <p:ext uri="{BB962C8B-B14F-4D97-AF65-F5344CB8AC3E}">
        <p14:creationId xmlns:p14="http://schemas.microsoft.com/office/powerpoint/2010/main" val="26943244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51</a:t>
            </a:fld>
            <a:endParaRPr lang="en-US" dirty="0"/>
          </a:p>
        </p:txBody>
      </p:sp>
    </p:spTree>
    <p:extLst>
      <p:ext uri="{BB962C8B-B14F-4D97-AF65-F5344CB8AC3E}">
        <p14:creationId xmlns:p14="http://schemas.microsoft.com/office/powerpoint/2010/main" val="31594523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52</a:t>
            </a:fld>
            <a:endParaRPr lang="en-US" dirty="0"/>
          </a:p>
        </p:txBody>
      </p:sp>
    </p:spTree>
    <p:extLst>
      <p:ext uri="{BB962C8B-B14F-4D97-AF65-F5344CB8AC3E}">
        <p14:creationId xmlns:p14="http://schemas.microsoft.com/office/powerpoint/2010/main" val="19920027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53</a:t>
            </a:fld>
            <a:endParaRPr lang="en-US" dirty="0"/>
          </a:p>
        </p:txBody>
      </p:sp>
    </p:spTree>
    <p:extLst>
      <p:ext uri="{BB962C8B-B14F-4D97-AF65-F5344CB8AC3E}">
        <p14:creationId xmlns:p14="http://schemas.microsoft.com/office/powerpoint/2010/main" val="32668810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62" y="4734476"/>
            <a:ext cx="5607678" cy="3660617"/>
          </a:xfrm>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54</a:t>
            </a:fld>
            <a:endParaRPr lang="en-US" dirty="0"/>
          </a:p>
        </p:txBody>
      </p:sp>
    </p:spTree>
    <p:extLst>
      <p:ext uri="{BB962C8B-B14F-4D97-AF65-F5344CB8AC3E}">
        <p14:creationId xmlns:p14="http://schemas.microsoft.com/office/powerpoint/2010/main" val="35763218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55</a:t>
            </a:fld>
            <a:endParaRPr lang="en-US" dirty="0"/>
          </a:p>
        </p:txBody>
      </p:sp>
    </p:spTree>
    <p:extLst>
      <p:ext uri="{BB962C8B-B14F-4D97-AF65-F5344CB8AC3E}">
        <p14:creationId xmlns:p14="http://schemas.microsoft.com/office/powerpoint/2010/main" val="30511266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56</a:t>
            </a:fld>
            <a:endParaRPr lang="en-US" dirty="0"/>
          </a:p>
        </p:txBody>
      </p:sp>
    </p:spTree>
    <p:extLst>
      <p:ext uri="{BB962C8B-B14F-4D97-AF65-F5344CB8AC3E}">
        <p14:creationId xmlns:p14="http://schemas.microsoft.com/office/powerpoint/2010/main" val="32078764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57</a:t>
            </a:fld>
            <a:endParaRPr lang="en-US" dirty="0"/>
          </a:p>
        </p:txBody>
      </p:sp>
    </p:spTree>
    <p:extLst>
      <p:ext uri="{BB962C8B-B14F-4D97-AF65-F5344CB8AC3E}">
        <p14:creationId xmlns:p14="http://schemas.microsoft.com/office/powerpoint/2010/main" val="6460035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58</a:t>
            </a:fld>
            <a:endParaRPr lang="en-US" dirty="0"/>
          </a:p>
        </p:txBody>
      </p:sp>
    </p:spTree>
    <p:extLst>
      <p:ext uri="{BB962C8B-B14F-4D97-AF65-F5344CB8AC3E}">
        <p14:creationId xmlns:p14="http://schemas.microsoft.com/office/powerpoint/2010/main" val="4502165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59</a:t>
            </a:fld>
            <a:endParaRPr lang="en-US" dirty="0"/>
          </a:p>
        </p:txBody>
      </p:sp>
    </p:spTree>
    <p:extLst>
      <p:ext uri="{BB962C8B-B14F-4D97-AF65-F5344CB8AC3E}">
        <p14:creationId xmlns:p14="http://schemas.microsoft.com/office/powerpoint/2010/main" val="1613857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52205" y="4837290"/>
            <a:ext cx="5607678" cy="3660617"/>
          </a:xfrm>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C25648-C5BD-44A7-9BCB-12B86D59B5D7}" type="slidenum">
              <a:rPr lang="en-US" smtClean="0"/>
              <a:t>6</a:t>
            </a:fld>
            <a:endParaRPr lang="en-US" dirty="0"/>
          </a:p>
        </p:txBody>
      </p:sp>
    </p:spTree>
    <p:extLst>
      <p:ext uri="{BB962C8B-B14F-4D97-AF65-F5344CB8AC3E}">
        <p14:creationId xmlns:p14="http://schemas.microsoft.com/office/powerpoint/2010/main" val="29930524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60</a:t>
            </a:fld>
            <a:endParaRPr lang="en-US" dirty="0"/>
          </a:p>
        </p:txBody>
      </p:sp>
    </p:spTree>
    <p:extLst>
      <p:ext uri="{BB962C8B-B14F-4D97-AF65-F5344CB8AC3E}">
        <p14:creationId xmlns:p14="http://schemas.microsoft.com/office/powerpoint/2010/main" val="22747089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6"/>
              </a:spcBef>
              <a:spcAft>
                <a:spcPts val="606"/>
              </a:spcAft>
            </a:pPr>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61</a:t>
            </a:fld>
            <a:endParaRPr lang="en-US" dirty="0"/>
          </a:p>
        </p:txBody>
      </p:sp>
    </p:spTree>
    <p:extLst>
      <p:ext uri="{BB962C8B-B14F-4D97-AF65-F5344CB8AC3E}">
        <p14:creationId xmlns:p14="http://schemas.microsoft.com/office/powerpoint/2010/main" val="10140856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62</a:t>
            </a:fld>
            <a:endParaRPr lang="en-US" dirty="0"/>
          </a:p>
        </p:txBody>
      </p:sp>
    </p:spTree>
    <p:extLst>
      <p:ext uri="{BB962C8B-B14F-4D97-AF65-F5344CB8AC3E}">
        <p14:creationId xmlns:p14="http://schemas.microsoft.com/office/powerpoint/2010/main" val="10440381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63</a:t>
            </a:fld>
            <a:endParaRPr lang="en-US" dirty="0"/>
          </a:p>
        </p:txBody>
      </p:sp>
    </p:spTree>
    <p:extLst>
      <p:ext uri="{BB962C8B-B14F-4D97-AF65-F5344CB8AC3E}">
        <p14:creationId xmlns:p14="http://schemas.microsoft.com/office/powerpoint/2010/main" val="39965946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64</a:t>
            </a:fld>
            <a:endParaRPr lang="en-US" dirty="0"/>
          </a:p>
        </p:txBody>
      </p:sp>
    </p:spTree>
    <p:extLst>
      <p:ext uri="{BB962C8B-B14F-4D97-AF65-F5344CB8AC3E}">
        <p14:creationId xmlns:p14="http://schemas.microsoft.com/office/powerpoint/2010/main" val="8159159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361" y="4473733"/>
            <a:ext cx="5607678" cy="3660617"/>
          </a:xfrm>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65</a:t>
            </a:fld>
            <a:endParaRPr lang="en-US" dirty="0"/>
          </a:p>
        </p:txBody>
      </p:sp>
    </p:spTree>
    <p:extLst>
      <p:ext uri="{BB962C8B-B14F-4D97-AF65-F5344CB8AC3E}">
        <p14:creationId xmlns:p14="http://schemas.microsoft.com/office/powerpoint/2010/main" val="24081604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66</a:t>
            </a:fld>
            <a:endParaRPr lang="en-US" dirty="0"/>
          </a:p>
        </p:txBody>
      </p:sp>
    </p:spTree>
    <p:extLst>
      <p:ext uri="{BB962C8B-B14F-4D97-AF65-F5344CB8AC3E}">
        <p14:creationId xmlns:p14="http://schemas.microsoft.com/office/powerpoint/2010/main" val="29739981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p:txBody>
      </p:sp>
      <p:sp>
        <p:nvSpPr>
          <p:cNvPr id="4" name="Slide Number Placeholder 3"/>
          <p:cNvSpPr>
            <a:spLocks noGrp="1"/>
          </p:cNvSpPr>
          <p:nvPr>
            <p:ph type="sldNum" sz="quarter" idx="10"/>
          </p:nvPr>
        </p:nvSpPr>
        <p:spPr/>
        <p:txBody>
          <a:bodyPr/>
          <a:lstStyle/>
          <a:p>
            <a:fld id="{98C25648-C5BD-44A7-9BCB-12B86D59B5D7}" type="slidenum">
              <a:rPr lang="en-US" smtClean="0"/>
              <a:t>67</a:t>
            </a:fld>
            <a:endParaRPr lang="en-US" dirty="0"/>
          </a:p>
        </p:txBody>
      </p:sp>
    </p:spTree>
    <p:extLst>
      <p:ext uri="{BB962C8B-B14F-4D97-AF65-F5344CB8AC3E}">
        <p14:creationId xmlns:p14="http://schemas.microsoft.com/office/powerpoint/2010/main" val="21911615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68</a:t>
            </a:fld>
            <a:endParaRPr lang="en-US" dirty="0"/>
          </a:p>
        </p:txBody>
      </p:sp>
    </p:spTree>
    <p:extLst>
      <p:ext uri="{BB962C8B-B14F-4D97-AF65-F5344CB8AC3E}">
        <p14:creationId xmlns:p14="http://schemas.microsoft.com/office/powerpoint/2010/main" val="5141093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69</a:t>
            </a:fld>
            <a:endParaRPr lang="en-US" dirty="0"/>
          </a:p>
        </p:txBody>
      </p:sp>
    </p:spTree>
    <p:extLst>
      <p:ext uri="{BB962C8B-B14F-4D97-AF65-F5344CB8AC3E}">
        <p14:creationId xmlns:p14="http://schemas.microsoft.com/office/powerpoint/2010/main" val="2738669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C25648-C5BD-44A7-9BCB-12B86D59B5D7}" type="slidenum">
              <a:rPr lang="en-US" smtClean="0"/>
              <a:t>7</a:t>
            </a:fld>
            <a:endParaRPr lang="en-US" dirty="0"/>
          </a:p>
        </p:txBody>
      </p:sp>
    </p:spTree>
    <p:extLst>
      <p:ext uri="{BB962C8B-B14F-4D97-AF65-F5344CB8AC3E}">
        <p14:creationId xmlns:p14="http://schemas.microsoft.com/office/powerpoint/2010/main" val="42903115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70</a:t>
            </a:fld>
            <a:endParaRPr lang="en-US" dirty="0"/>
          </a:p>
        </p:txBody>
      </p:sp>
    </p:spTree>
    <p:extLst>
      <p:ext uri="{BB962C8B-B14F-4D97-AF65-F5344CB8AC3E}">
        <p14:creationId xmlns:p14="http://schemas.microsoft.com/office/powerpoint/2010/main" val="33320048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71</a:t>
            </a:fld>
            <a:endParaRPr lang="en-US" dirty="0"/>
          </a:p>
        </p:txBody>
      </p:sp>
    </p:spTree>
    <p:extLst>
      <p:ext uri="{BB962C8B-B14F-4D97-AF65-F5344CB8AC3E}">
        <p14:creationId xmlns:p14="http://schemas.microsoft.com/office/powerpoint/2010/main" val="2149530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72</a:t>
            </a:fld>
            <a:endParaRPr lang="en-US" dirty="0"/>
          </a:p>
        </p:txBody>
      </p:sp>
    </p:spTree>
    <p:extLst>
      <p:ext uri="{BB962C8B-B14F-4D97-AF65-F5344CB8AC3E}">
        <p14:creationId xmlns:p14="http://schemas.microsoft.com/office/powerpoint/2010/main" val="22081479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73</a:t>
            </a:fld>
            <a:endParaRPr lang="en-US" dirty="0"/>
          </a:p>
        </p:txBody>
      </p:sp>
    </p:spTree>
    <p:extLst>
      <p:ext uri="{BB962C8B-B14F-4D97-AF65-F5344CB8AC3E}">
        <p14:creationId xmlns:p14="http://schemas.microsoft.com/office/powerpoint/2010/main" val="40319520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74</a:t>
            </a:fld>
            <a:endParaRPr lang="en-US" dirty="0"/>
          </a:p>
        </p:txBody>
      </p:sp>
    </p:spTree>
    <p:extLst>
      <p:ext uri="{BB962C8B-B14F-4D97-AF65-F5344CB8AC3E}">
        <p14:creationId xmlns:p14="http://schemas.microsoft.com/office/powerpoint/2010/main" val="3196315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75</a:t>
            </a:fld>
            <a:endParaRPr lang="en-US" dirty="0"/>
          </a:p>
        </p:txBody>
      </p:sp>
    </p:spTree>
    <p:extLst>
      <p:ext uri="{BB962C8B-B14F-4D97-AF65-F5344CB8AC3E}">
        <p14:creationId xmlns:p14="http://schemas.microsoft.com/office/powerpoint/2010/main" val="406327846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76</a:t>
            </a:fld>
            <a:endParaRPr lang="en-US" dirty="0"/>
          </a:p>
        </p:txBody>
      </p:sp>
    </p:spTree>
    <p:extLst>
      <p:ext uri="{BB962C8B-B14F-4D97-AF65-F5344CB8AC3E}">
        <p14:creationId xmlns:p14="http://schemas.microsoft.com/office/powerpoint/2010/main" val="8442674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77</a:t>
            </a:fld>
            <a:endParaRPr lang="en-US" dirty="0"/>
          </a:p>
        </p:txBody>
      </p:sp>
    </p:spTree>
    <p:extLst>
      <p:ext uri="{BB962C8B-B14F-4D97-AF65-F5344CB8AC3E}">
        <p14:creationId xmlns:p14="http://schemas.microsoft.com/office/powerpoint/2010/main" val="13957962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78</a:t>
            </a:fld>
            <a:endParaRPr lang="en-US" dirty="0"/>
          </a:p>
        </p:txBody>
      </p:sp>
    </p:spTree>
    <p:extLst>
      <p:ext uri="{BB962C8B-B14F-4D97-AF65-F5344CB8AC3E}">
        <p14:creationId xmlns:p14="http://schemas.microsoft.com/office/powerpoint/2010/main" val="15119029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79</a:t>
            </a:fld>
            <a:endParaRPr lang="en-US" dirty="0"/>
          </a:p>
        </p:txBody>
      </p:sp>
    </p:spTree>
    <p:extLst>
      <p:ext uri="{BB962C8B-B14F-4D97-AF65-F5344CB8AC3E}">
        <p14:creationId xmlns:p14="http://schemas.microsoft.com/office/powerpoint/2010/main" val="3351361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8C25648-C5BD-44A7-9BCB-12B86D59B5D7}" type="slidenum">
              <a:rPr lang="en-US" smtClean="0"/>
              <a:t>8</a:t>
            </a:fld>
            <a:endParaRPr lang="en-US" dirty="0"/>
          </a:p>
        </p:txBody>
      </p:sp>
    </p:spTree>
    <p:extLst>
      <p:ext uri="{BB962C8B-B14F-4D97-AF65-F5344CB8AC3E}">
        <p14:creationId xmlns:p14="http://schemas.microsoft.com/office/powerpoint/2010/main" val="34907122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80</a:t>
            </a:fld>
            <a:endParaRPr lang="en-US" dirty="0"/>
          </a:p>
        </p:txBody>
      </p:sp>
    </p:spTree>
    <p:extLst>
      <p:ext uri="{BB962C8B-B14F-4D97-AF65-F5344CB8AC3E}">
        <p14:creationId xmlns:p14="http://schemas.microsoft.com/office/powerpoint/2010/main" val="18827273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81</a:t>
            </a:fld>
            <a:endParaRPr lang="en-US" dirty="0"/>
          </a:p>
        </p:txBody>
      </p:sp>
    </p:spTree>
    <p:extLst>
      <p:ext uri="{BB962C8B-B14F-4D97-AF65-F5344CB8AC3E}">
        <p14:creationId xmlns:p14="http://schemas.microsoft.com/office/powerpoint/2010/main" val="22516913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82</a:t>
            </a:fld>
            <a:endParaRPr lang="en-US" dirty="0"/>
          </a:p>
        </p:txBody>
      </p:sp>
    </p:spTree>
    <p:extLst>
      <p:ext uri="{BB962C8B-B14F-4D97-AF65-F5344CB8AC3E}">
        <p14:creationId xmlns:p14="http://schemas.microsoft.com/office/powerpoint/2010/main" val="37834823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83</a:t>
            </a:fld>
            <a:endParaRPr lang="en-US" dirty="0"/>
          </a:p>
        </p:txBody>
      </p:sp>
    </p:spTree>
    <p:extLst>
      <p:ext uri="{BB962C8B-B14F-4D97-AF65-F5344CB8AC3E}">
        <p14:creationId xmlns:p14="http://schemas.microsoft.com/office/powerpoint/2010/main" val="4502267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84</a:t>
            </a:fld>
            <a:endParaRPr lang="en-US" dirty="0"/>
          </a:p>
        </p:txBody>
      </p:sp>
    </p:spTree>
    <p:extLst>
      <p:ext uri="{BB962C8B-B14F-4D97-AF65-F5344CB8AC3E}">
        <p14:creationId xmlns:p14="http://schemas.microsoft.com/office/powerpoint/2010/main" val="27587276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85</a:t>
            </a:fld>
            <a:endParaRPr lang="en-US" dirty="0"/>
          </a:p>
        </p:txBody>
      </p:sp>
    </p:spTree>
    <p:extLst>
      <p:ext uri="{BB962C8B-B14F-4D97-AF65-F5344CB8AC3E}">
        <p14:creationId xmlns:p14="http://schemas.microsoft.com/office/powerpoint/2010/main" val="3187875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86</a:t>
            </a:fld>
            <a:endParaRPr lang="en-US" dirty="0"/>
          </a:p>
        </p:txBody>
      </p:sp>
    </p:spTree>
    <p:extLst>
      <p:ext uri="{BB962C8B-B14F-4D97-AF65-F5344CB8AC3E}">
        <p14:creationId xmlns:p14="http://schemas.microsoft.com/office/powerpoint/2010/main" val="10463535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87</a:t>
            </a:fld>
            <a:endParaRPr lang="en-US" dirty="0"/>
          </a:p>
        </p:txBody>
      </p:sp>
    </p:spTree>
    <p:extLst>
      <p:ext uri="{BB962C8B-B14F-4D97-AF65-F5344CB8AC3E}">
        <p14:creationId xmlns:p14="http://schemas.microsoft.com/office/powerpoint/2010/main" val="3863474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88</a:t>
            </a:fld>
            <a:endParaRPr lang="en-US" dirty="0"/>
          </a:p>
        </p:txBody>
      </p:sp>
    </p:spTree>
    <p:extLst>
      <p:ext uri="{BB962C8B-B14F-4D97-AF65-F5344CB8AC3E}">
        <p14:creationId xmlns:p14="http://schemas.microsoft.com/office/powerpoint/2010/main" val="427880590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89</a:t>
            </a:fld>
            <a:endParaRPr lang="en-US" dirty="0"/>
          </a:p>
        </p:txBody>
      </p:sp>
    </p:spTree>
    <p:extLst>
      <p:ext uri="{BB962C8B-B14F-4D97-AF65-F5344CB8AC3E}">
        <p14:creationId xmlns:p14="http://schemas.microsoft.com/office/powerpoint/2010/main" val="20096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9</a:t>
            </a:fld>
            <a:endParaRPr lang="en-US" dirty="0"/>
          </a:p>
        </p:txBody>
      </p:sp>
    </p:spTree>
    <p:extLst>
      <p:ext uri="{BB962C8B-B14F-4D97-AF65-F5344CB8AC3E}">
        <p14:creationId xmlns:p14="http://schemas.microsoft.com/office/powerpoint/2010/main" val="34832810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90</a:t>
            </a:fld>
            <a:endParaRPr lang="en-US" dirty="0"/>
          </a:p>
        </p:txBody>
      </p:sp>
    </p:spTree>
    <p:extLst>
      <p:ext uri="{BB962C8B-B14F-4D97-AF65-F5344CB8AC3E}">
        <p14:creationId xmlns:p14="http://schemas.microsoft.com/office/powerpoint/2010/main" val="6394260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91</a:t>
            </a:fld>
            <a:endParaRPr lang="en-US" dirty="0"/>
          </a:p>
        </p:txBody>
      </p:sp>
    </p:spTree>
    <p:extLst>
      <p:ext uri="{BB962C8B-B14F-4D97-AF65-F5344CB8AC3E}">
        <p14:creationId xmlns:p14="http://schemas.microsoft.com/office/powerpoint/2010/main" val="34885485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92</a:t>
            </a:fld>
            <a:endParaRPr lang="en-US" dirty="0"/>
          </a:p>
        </p:txBody>
      </p:sp>
    </p:spTree>
    <p:extLst>
      <p:ext uri="{BB962C8B-B14F-4D97-AF65-F5344CB8AC3E}">
        <p14:creationId xmlns:p14="http://schemas.microsoft.com/office/powerpoint/2010/main" val="13784650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25648-C5BD-44A7-9BCB-12B86D59B5D7}" type="slidenum">
              <a:rPr lang="en-US" smtClean="0"/>
              <a:t>93</a:t>
            </a:fld>
            <a:endParaRPr lang="en-US" dirty="0"/>
          </a:p>
        </p:txBody>
      </p:sp>
    </p:spTree>
    <p:extLst>
      <p:ext uri="{BB962C8B-B14F-4D97-AF65-F5344CB8AC3E}">
        <p14:creationId xmlns:p14="http://schemas.microsoft.com/office/powerpoint/2010/main" val="2125506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a:xfrm>
            <a:off x="0" y="6587927"/>
            <a:ext cx="2133600" cy="365125"/>
          </a:xfrm>
          <a:prstGeom prst="rect">
            <a:avLst/>
          </a:prstGeom>
        </p:spPr>
        <p:txBody>
          <a:bodyPr vert="horz" wrap="square" lIns="91440" tIns="45720" rIns="91440" bIns="45720" numCol="1" anchor="t" anchorCtr="0" compatLnSpc="1">
            <a:prstTxWarp prst="textNoShape">
              <a:avLst/>
            </a:prstTxWarp>
          </a:bodyPr>
          <a:lstStyle>
            <a:lvl1pPr>
              <a:defRPr sz="1400" smtClean="0"/>
            </a:lvl1pPr>
          </a:lstStyle>
          <a:p>
            <a:pPr>
              <a:defRPr/>
            </a:pPr>
            <a:fld id="{B275A762-063B-4B7E-BA28-C3D4EB86E078}" type="slidenum">
              <a:rPr lang="en-US" smtClean="0"/>
              <a:pPr>
                <a:defRPr/>
              </a:pPr>
              <a:t>‹#›</a:t>
            </a:fld>
            <a:endParaRPr lang="en-US" dirty="0"/>
          </a:p>
        </p:txBody>
      </p:sp>
      <p:pic>
        <p:nvPicPr>
          <p:cNvPr id="4" name="Picture 4" descr="ppt-tit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718876" y="2260273"/>
            <a:ext cx="4778735" cy="1293213"/>
          </a:xfrm>
          <a:noFill/>
        </p:spPr>
        <p:txBody>
          <a:bodyPr anchor="b">
            <a:normAutofit/>
          </a:bodyPr>
          <a:lstStyle>
            <a:lvl1pPr>
              <a:defRPr sz="3200">
                <a:solidFill>
                  <a:schemeClr val="bg1"/>
                </a:solidFill>
                <a:latin typeface="+mj-lt"/>
              </a:defRPr>
            </a:lvl1pPr>
          </a:lstStyle>
          <a:p>
            <a:r>
              <a:rPr lang="en-US" dirty="0"/>
              <a:t>Click to edit Master title style</a:t>
            </a:r>
          </a:p>
        </p:txBody>
      </p:sp>
      <p:sp>
        <p:nvSpPr>
          <p:cNvPr id="3" name="Subtitle 2"/>
          <p:cNvSpPr>
            <a:spLocks noGrp="1"/>
          </p:cNvSpPr>
          <p:nvPr>
            <p:ph type="subTitle" idx="1"/>
          </p:nvPr>
        </p:nvSpPr>
        <p:spPr>
          <a:xfrm>
            <a:off x="3718876" y="3604532"/>
            <a:ext cx="4778735" cy="1261139"/>
          </a:xfrm>
        </p:spPr>
        <p:txBody>
          <a:bodyPr/>
          <a:lstStyle>
            <a:lvl1pPr marL="0" indent="0" algn="l">
              <a:buNone/>
              <a:defRPr sz="2500" b="1" i="0">
                <a:solidFill>
                  <a:srgbClr val="599FCC"/>
                </a:solidFill>
                <a:latin typeface="+mj-lt"/>
                <a:cs typeface="Trade Gothic LT Std Ex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8021202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9888" y="1506010"/>
            <a:ext cx="7805737" cy="610658"/>
          </a:xfrm>
        </p:spPr>
        <p:txBody>
          <a:bodyPr/>
          <a:lstStyle/>
          <a:p>
            <a:r>
              <a:rPr lang="en-US" dirty="0"/>
              <a:t>Click to edit Master title style</a:t>
            </a:r>
          </a:p>
        </p:txBody>
      </p:sp>
      <p:sp>
        <p:nvSpPr>
          <p:cNvPr id="3" name="Content Placeholder 2"/>
          <p:cNvSpPr>
            <a:spLocks noGrp="1"/>
          </p:cNvSpPr>
          <p:nvPr>
            <p:ph idx="1"/>
          </p:nvPr>
        </p:nvSpPr>
        <p:spPr>
          <a:xfrm>
            <a:off x="369888" y="2243667"/>
            <a:ext cx="8462962" cy="4179358"/>
          </a:xfrm>
        </p:spPr>
        <p:txBody>
          <a:bodyPr/>
          <a:lstStyle>
            <a:lvl1pPr>
              <a:spcBef>
                <a:spcPts val="600"/>
              </a:spcBef>
              <a:spcAft>
                <a:spcPts val="600"/>
              </a:spcAft>
              <a:defRPr>
                <a:latin typeface="Calibri" panose="020F0502020204030204" pitchFamily="34" charset="0"/>
              </a:defRPr>
            </a:lvl1pPr>
            <a:lvl2pPr>
              <a:spcBef>
                <a:spcPts val="600"/>
              </a:spcBef>
              <a:spcAft>
                <a:spcPts val="600"/>
              </a:spcAft>
              <a:defRPr>
                <a:latin typeface="Calibri" panose="020F0502020204030204" pitchFamily="34" charset="0"/>
              </a:defRPr>
            </a:lvl2pPr>
            <a:lvl3pPr>
              <a:spcBef>
                <a:spcPts val="600"/>
              </a:spcBef>
              <a:spcAft>
                <a:spcPts val="600"/>
              </a:spcAft>
              <a:defRPr>
                <a:latin typeface="Calibri" panose="020F0502020204030204" pitchFamily="34" charset="0"/>
              </a:defRPr>
            </a:lvl3pPr>
            <a:lvl4pPr>
              <a:spcBef>
                <a:spcPts val="600"/>
              </a:spcBef>
              <a:spcAft>
                <a:spcPts val="600"/>
              </a:spcAft>
              <a:defRPr>
                <a:latin typeface="Calibri" panose="020F0502020204030204" pitchFamily="34" charset="0"/>
              </a:defRPr>
            </a:lvl4pPr>
            <a:lvl5pPr>
              <a:spcBef>
                <a:spcPts val="600"/>
              </a:spcBef>
              <a:spcAft>
                <a:spcPts val="600"/>
              </a:spcAft>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7" name="TextBox 6"/>
          <p:cNvSpPr txBox="1"/>
          <p:nvPr userDrawn="1"/>
        </p:nvSpPr>
        <p:spPr>
          <a:xfrm>
            <a:off x="254000" y="228600"/>
            <a:ext cx="8703733" cy="830997"/>
          </a:xfrm>
          <a:prstGeom prst="rect">
            <a:avLst/>
          </a:prstGeom>
          <a:solidFill>
            <a:schemeClr val="bg1"/>
          </a:solidFill>
        </p:spPr>
        <p:txBody>
          <a:bodyPr wrap="square" rtlCol="0">
            <a:spAutoFit/>
          </a:bodyPr>
          <a:lstStyle/>
          <a:p>
            <a:r>
              <a:rPr lang="en-US" dirty="0"/>
              <a:t> </a:t>
            </a:r>
          </a:p>
          <a:p>
            <a:endParaRPr lang="en-US" dirty="0"/>
          </a:p>
        </p:txBody>
      </p:sp>
      <p:cxnSp>
        <p:nvCxnSpPr>
          <p:cNvPr id="9" name="Straight Connector 8"/>
          <p:cNvCxnSpPr/>
          <p:nvPr userDrawn="1"/>
        </p:nvCxnSpPr>
        <p:spPr>
          <a:xfrm>
            <a:off x="369888" y="2116668"/>
            <a:ext cx="8316912"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Slide Number Placeholder 6"/>
          <p:cNvSpPr>
            <a:spLocks noGrp="1"/>
          </p:cNvSpPr>
          <p:nvPr>
            <p:ph type="sldNum" sz="quarter" idx="12"/>
          </p:nvPr>
        </p:nvSpPr>
        <p:spPr>
          <a:xfrm>
            <a:off x="0" y="6587927"/>
            <a:ext cx="2133600" cy="365125"/>
          </a:xfrm>
          <a:prstGeom prst="rect">
            <a:avLst/>
          </a:prstGeom>
        </p:spPr>
        <p:txBody>
          <a:bodyPr vert="horz" wrap="square" lIns="91440" tIns="45720" rIns="91440" bIns="45720" numCol="1" anchor="t" anchorCtr="0" compatLnSpc="1">
            <a:prstTxWarp prst="textNoShape">
              <a:avLst/>
            </a:prstTxWarp>
          </a:bodyPr>
          <a:lstStyle>
            <a:lvl1pPr>
              <a:defRPr sz="1400" smtClean="0"/>
            </a:lvl1pPr>
          </a:lstStyle>
          <a:p>
            <a:pPr>
              <a:defRPr/>
            </a:pPr>
            <a:fld id="{B275A762-063B-4B7E-BA28-C3D4EB86E078}" type="slidenum">
              <a:rPr lang="en-US" smtClean="0"/>
              <a:pPr>
                <a:defRPr/>
              </a:pPr>
              <a:t>‹#›</a:t>
            </a:fld>
            <a:endParaRPr lang="en-US" dirty="0"/>
          </a:p>
        </p:txBody>
      </p:sp>
    </p:spTree>
    <p:extLst>
      <p:ext uri="{BB962C8B-B14F-4D97-AF65-F5344CB8AC3E}">
        <p14:creationId xmlns:p14="http://schemas.microsoft.com/office/powerpoint/2010/main" val="39811993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vl1pPr>
          </a:lstStyle>
          <a:p>
            <a:pPr>
              <a:defRPr/>
            </a:pPr>
            <a:fld id="{1E25605B-9D6F-4362-B83C-D3392F2CA3A3}" type="datetime1">
              <a:rPr lang="en-US" smtClean="0"/>
              <a:t>10/17/2016</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vl1pPr>
          </a:lstStyle>
          <a:p>
            <a:pPr>
              <a:defRPr/>
            </a:pPr>
            <a:fld id="{42480019-0A0B-45DA-9C35-2515007D086B}" type="slidenum">
              <a:rPr lang="en-US"/>
              <a:pPr>
                <a:defRPr/>
              </a:pPr>
              <a:t>‹#›</a:t>
            </a:fld>
            <a:endParaRPr lang="en-US" dirty="0"/>
          </a:p>
        </p:txBody>
      </p:sp>
    </p:spTree>
    <p:extLst>
      <p:ext uri="{BB962C8B-B14F-4D97-AF65-F5344CB8AC3E}">
        <p14:creationId xmlns:p14="http://schemas.microsoft.com/office/powerpoint/2010/main" val="4164163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400">
                <a:latin typeface="Helvetica Neue LT Std 55 Roman"/>
              </a:defRPr>
            </a:lvl1pPr>
            <a:lvl2pPr>
              <a:defRPr sz="2200">
                <a:latin typeface="Helvetica Neue LT Std 55 Roman"/>
              </a:defRPr>
            </a:lvl2pPr>
            <a:lvl3pPr>
              <a:defRPr sz="2000">
                <a:latin typeface="Helvetica Neue LT Std 55 Roman"/>
              </a:defRPr>
            </a:lvl3pPr>
            <a:lvl4pPr>
              <a:defRPr sz="1800">
                <a:latin typeface="Helvetica Neue LT Std 55 Roman"/>
              </a:defRPr>
            </a:lvl4pPr>
            <a:lvl5pPr>
              <a:defRPr sz="1800">
                <a:latin typeface="Helvetica Neue LT Std 55 Roman"/>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400">
                <a:latin typeface="Helvetica Neue LT Std 55 Roman"/>
              </a:defRPr>
            </a:lvl1pPr>
            <a:lvl2pPr>
              <a:defRPr sz="2200">
                <a:latin typeface="Helvetica Neue LT Std 55 Roman"/>
              </a:defRPr>
            </a:lvl2pPr>
            <a:lvl3pPr>
              <a:defRPr sz="2000">
                <a:latin typeface="Helvetica Neue LT Std 55 Roman"/>
              </a:defRPr>
            </a:lvl3pPr>
            <a:lvl4pPr>
              <a:defRPr sz="1800">
                <a:latin typeface="Helvetica Neue LT Std 55 Roman"/>
              </a:defRPr>
            </a:lvl4pPr>
            <a:lvl5pPr>
              <a:defRPr sz="1800">
                <a:latin typeface="Helvetica Neue LT Std 55 Roman"/>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vl1pPr>
          </a:lstStyle>
          <a:p>
            <a:pPr>
              <a:defRPr/>
            </a:pPr>
            <a:fld id="{0970935A-6719-4708-A742-FC17E6A0B85A}" type="datetime1">
              <a:rPr lang="en-US" smtClean="0"/>
              <a:t>10/17/2016</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vl1pPr>
          </a:lstStyle>
          <a:p>
            <a:pPr>
              <a:defRPr/>
            </a:pPr>
            <a:fld id="{B275A762-063B-4B7E-BA28-C3D4EB86E078}" type="slidenum">
              <a:rPr lang="en-US"/>
              <a:pPr>
                <a:defRPr/>
              </a:pPr>
              <a:t>‹#›</a:t>
            </a:fld>
            <a:endParaRPr lang="en-US" dirty="0"/>
          </a:p>
        </p:txBody>
      </p:sp>
    </p:spTree>
    <p:extLst>
      <p:ext uri="{BB962C8B-B14F-4D97-AF65-F5344CB8AC3E}">
        <p14:creationId xmlns:p14="http://schemas.microsoft.com/office/powerpoint/2010/main" val="1433524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Helvetica Neue LT Std 55 Roman"/>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Helvetica Neue LT Std 55 Roman"/>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vl1pPr>
          </a:lstStyle>
          <a:p>
            <a:pPr>
              <a:defRPr/>
            </a:pPr>
            <a:fld id="{CE21E354-6CE9-48B7-BB08-ED6CADD52AA9}" type="datetime1">
              <a:rPr lang="en-US" smtClean="0"/>
              <a:t>10/17/2016</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vl1pPr>
          </a:lstStyle>
          <a:p>
            <a:pPr>
              <a:defRPr/>
            </a:pPr>
            <a:fld id="{0E75E7A7-6211-49A6-B9E6-37B97EB68C3C}" type="slidenum">
              <a:rPr lang="en-US"/>
              <a:pPr>
                <a:defRPr/>
              </a:pPr>
              <a:t>‹#›</a:t>
            </a:fld>
            <a:endParaRPr lang="en-US" dirty="0"/>
          </a:p>
        </p:txBody>
      </p:sp>
    </p:spTree>
    <p:extLst>
      <p:ext uri="{BB962C8B-B14F-4D97-AF65-F5344CB8AC3E}">
        <p14:creationId xmlns:p14="http://schemas.microsoft.com/office/powerpoint/2010/main" val="902298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dirty="0"/>
          </a:p>
        </p:txBody>
      </p:sp>
      <p:sp>
        <p:nvSpPr>
          <p:cNvPr id="4" name="Slide Number Placeholder 3"/>
          <p:cNvSpPr>
            <a:spLocks noGrp="1"/>
          </p:cNvSpPr>
          <p:nvPr>
            <p:ph type="sldNum" sz="quarter" idx="12"/>
          </p:nvPr>
        </p:nvSpPr>
        <p:spPr>
          <a:xfrm>
            <a:off x="-1538613" y="6594670"/>
            <a:ext cx="1915391" cy="365125"/>
          </a:xfrm>
          <a:prstGeom prst="rect">
            <a:avLst/>
          </a:prstGeom>
        </p:spPr>
        <p:txBody>
          <a:bodyPr vert="horz" wrap="square" lIns="91440" tIns="45720" rIns="91440" bIns="45720" numCol="1" anchor="t" anchorCtr="0" compatLnSpc="1">
            <a:prstTxWarp prst="textNoShape">
              <a:avLst/>
            </a:prstTxWarp>
          </a:bodyPr>
          <a:lstStyle>
            <a:lvl1pPr algn="r">
              <a:defRPr sz="1400" smtClean="0"/>
            </a:lvl1pPr>
          </a:lstStyle>
          <a:p>
            <a:pPr>
              <a:defRPr/>
            </a:pPr>
            <a:fld id="{39358AF9-D92B-47A8-82E5-1EF07B3F466B}" type="slidenum">
              <a:rPr lang="en-US" smtClean="0"/>
              <a:pPr>
                <a:defRPr/>
              </a:pPr>
              <a:t>‹#›</a:t>
            </a:fld>
            <a:endParaRPr lang="en-US" dirty="0"/>
          </a:p>
        </p:txBody>
      </p:sp>
    </p:spTree>
    <p:extLst>
      <p:ext uri="{BB962C8B-B14F-4D97-AF65-F5344CB8AC3E}">
        <p14:creationId xmlns:p14="http://schemas.microsoft.com/office/powerpoint/2010/main" val="321286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4" descr="ppt-divide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1" y="2535566"/>
            <a:ext cx="3992178" cy="1903851"/>
          </a:xfrm>
          <a:noFill/>
        </p:spPr>
        <p:txBody>
          <a:bodyPr anchor="ctr"/>
          <a:lstStyle/>
          <a:p>
            <a:r>
              <a:rPr lang="en-US"/>
              <a:t>Click to edit Master title style</a:t>
            </a:r>
            <a:endParaRPr lang="en-US" dirty="0"/>
          </a:p>
        </p:txBody>
      </p:sp>
    </p:spTree>
    <p:extLst>
      <p:ext uri="{BB962C8B-B14F-4D97-AF65-F5344CB8AC3E}">
        <p14:creationId xmlns:p14="http://schemas.microsoft.com/office/powerpoint/2010/main" val="905013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 descr="ppt-slide2.jpg"/>
          <p:cNvPicPr>
            <a:picLocks noChangeAspect="1"/>
          </p:cNvPicPr>
          <p:nvPr userDrawn="1"/>
        </p:nvPicPr>
        <p:blipFill rotWithShape="1">
          <a:blip r:embed="rId9">
            <a:extLst>
              <a:ext uri="{28A0092B-C50C-407E-A947-70E740481C1C}">
                <a14:useLocalDpi xmlns:a14="http://schemas.microsoft.com/office/drawing/2010/main" val="0"/>
              </a:ext>
            </a:extLst>
          </a:blip>
          <a:srcRect/>
          <a:stretch/>
        </p:blipFill>
        <p:spPr bwMode="auto">
          <a:xfrm>
            <a:off x="0" y="14177"/>
            <a:ext cx="8360229" cy="619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 Placeholder 2"/>
          <p:cNvSpPr>
            <a:spLocks noGrp="1"/>
          </p:cNvSpPr>
          <p:nvPr>
            <p:ph type="body" idx="1"/>
          </p:nvPr>
        </p:nvSpPr>
        <p:spPr bwMode="auto">
          <a:xfrm>
            <a:off x="369888" y="1290716"/>
            <a:ext cx="8462962"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p:cNvCxnSpPr/>
          <p:nvPr/>
        </p:nvCxnSpPr>
        <p:spPr>
          <a:xfrm flipH="1">
            <a:off x="1027113" y="858477"/>
            <a:ext cx="7573962" cy="0"/>
          </a:xfrm>
          <a:prstGeom prst="line">
            <a:avLst/>
          </a:prstGeom>
          <a:ln w="28575">
            <a:solidFill>
              <a:srgbClr val="599FCC"/>
            </a:solidFill>
          </a:ln>
          <a:effectLst/>
        </p:spPr>
        <p:style>
          <a:lnRef idx="2">
            <a:schemeClr val="accent1"/>
          </a:lnRef>
          <a:fillRef idx="0">
            <a:schemeClr val="accent1"/>
          </a:fillRef>
          <a:effectRef idx="1">
            <a:schemeClr val="accent1"/>
          </a:effectRef>
          <a:fontRef idx="minor">
            <a:schemeClr val="tx1"/>
          </a:fontRef>
        </p:style>
      </p:cxnSp>
      <p:sp>
        <p:nvSpPr>
          <p:cNvPr id="1029" name="Title Placeholder 1"/>
          <p:cNvSpPr>
            <a:spLocks noGrp="1"/>
          </p:cNvSpPr>
          <p:nvPr>
            <p:ph type="title"/>
          </p:nvPr>
        </p:nvSpPr>
        <p:spPr bwMode="auto">
          <a:xfrm>
            <a:off x="1027113" y="304472"/>
            <a:ext cx="7805737" cy="664251"/>
          </a:xfrm>
          <a:prstGeom prst="rect">
            <a:avLst/>
          </a:prstGeom>
          <a:noFill/>
          <a:ln>
            <a:noFill/>
          </a:ln>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pic>
        <p:nvPicPr>
          <p:cNvPr id="2" name="Picture 2" descr="https://transition.fcc.gov/files/logos/fcc-logo_dark-blue.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8709092" y="6496400"/>
            <a:ext cx="359488" cy="30139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9" r:id="rId6"/>
    <p:sldLayoutId id="2147483808" r:id="rId7"/>
  </p:sldLayoutIdLst>
  <p:hf hdr="0" ftr="0" dt="0"/>
  <p:txStyles>
    <p:titleStyle>
      <a:lvl1pPr algn="l" defTabSz="457200" rtl="0" eaLnBrk="1" fontAlgn="base" hangingPunct="1">
        <a:spcBef>
          <a:spcPct val="0"/>
        </a:spcBef>
        <a:spcAft>
          <a:spcPct val="0"/>
        </a:spcAft>
        <a:defRPr sz="2800" b="1" kern="1200">
          <a:solidFill>
            <a:srgbClr val="376688"/>
          </a:solidFill>
          <a:latin typeface="+mj-lt"/>
          <a:ea typeface="ＭＳ Ｐゴシック" charset="0"/>
          <a:cs typeface="Trade Gothic LT Std Ext"/>
        </a:defRPr>
      </a:lvl1pPr>
      <a:lvl2pPr algn="l" defTabSz="457200" rtl="0" eaLnBrk="1" fontAlgn="base" hangingPunct="1">
        <a:spcBef>
          <a:spcPct val="0"/>
        </a:spcBef>
        <a:spcAft>
          <a:spcPct val="0"/>
        </a:spcAft>
        <a:defRPr sz="2800" b="1">
          <a:solidFill>
            <a:srgbClr val="376688"/>
          </a:solidFill>
          <a:latin typeface="Trade Gothic LT Std Ext" charset="0"/>
          <a:ea typeface="ＭＳ Ｐゴシック" charset="0"/>
          <a:cs typeface="Trade Gothic LT Std Ext" charset="0"/>
        </a:defRPr>
      </a:lvl2pPr>
      <a:lvl3pPr algn="l" defTabSz="457200" rtl="0" eaLnBrk="1" fontAlgn="base" hangingPunct="1">
        <a:spcBef>
          <a:spcPct val="0"/>
        </a:spcBef>
        <a:spcAft>
          <a:spcPct val="0"/>
        </a:spcAft>
        <a:defRPr sz="2800" b="1">
          <a:solidFill>
            <a:srgbClr val="376688"/>
          </a:solidFill>
          <a:latin typeface="Trade Gothic LT Std Ext" charset="0"/>
          <a:ea typeface="ＭＳ Ｐゴシック" charset="0"/>
          <a:cs typeface="Trade Gothic LT Std Ext" charset="0"/>
        </a:defRPr>
      </a:lvl3pPr>
      <a:lvl4pPr algn="l" defTabSz="457200" rtl="0" eaLnBrk="1" fontAlgn="base" hangingPunct="1">
        <a:spcBef>
          <a:spcPct val="0"/>
        </a:spcBef>
        <a:spcAft>
          <a:spcPct val="0"/>
        </a:spcAft>
        <a:defRPr sz="2800" b="1">
          <a:solidFill>
            <a:srgbClr val="376688"/>
          </a:solidFill>
          <a:latin typeface="Trade Gothic LT Std Ext" charset="0"/>
          <a:ea typeface="ＭＳ Ｐゴシック" charset="0"/>
          <a:cs typeface="Trade Gothic LT Std Ext" charset="0"/>
        </a:defRPr>
      </a:lvl4pPr>
      <a:lvl5pPr algn="l" defTabSz="457200" rtl="0" eaLnBrk="1" fontAlgn="base" hangingPunct="1">
        <a:spcBef>
          <a:spcPct val="0"/>
        </a:spcBef>
        <a:spcAft>
          <a:spcPct val="0"/>
        </a:spcAft>
        <a:defRPr sz="2800" b="1">
          <a:solidFill>
            <a:srgbClr val="376688"/>
          </a:solidFill>
          <a:latin typeface="Trade Gothic LT Std Ext" charset="0"/>
          <a:ea typeface="ＭＳ Ｐゴシック" charset="0"/>
          <a:cs typeface="Trade Gothic LT Std Ext" charset="0"/>
        </a:defRPr>
      </a:lvl5pPr>
      <a:lvl6pPr marL="457200" algn="l" defTabSz="457200" rtl="0" eaLnBrk="1" fontAlgn="base" hangingPunct="1">
        <a:spcBef>
          <a:spcPct val="0"/>
        </a:spcBef>
        <a:spcAft>
          <a:spcPct val="0"/>
        </a:spcAft>
        <a:defRPr sz="2800" b="1">
          <a:solidFill>
            <a:srgbClr val="599FCC"/>
          </a:solidFill>
          <a:latin typeface="Trade Gothic LT Std Ext" charset="0"/>
          <a:ea typeface="ＭＳ Ｐゴシック" charset="0"/>
        </a:defRPr>
      </a:lvl6pPr>
      <a:lvl7pPr marL="914400" algn="l" defTabSz="457200" rtl="0" eaLnBrk="1" fontAlgn="base" hangingPunct="1">
        <a:spcBef>
          <a:spcPct val="0"/>
        </a:spcBef>
        <a:spcAft>
          <a:spcPct val="0"/>
        </a:spcAft>
        <a:defRPr sz="2800" b="1">
          <a:solidFill>
            <a:srgbClr val="599FCC"/>
          </a:solidFill>
          <a:latin typeface="Trade Gothic LT Std Ext" charset="0"/>
          <a:ea typeface="ＭＳ Ｐゴシック" charset="0"/>
        </a:defRPr>
      </a:lvl7pPr>
      <a:lvl8pPr marL="1371600" algn="l" defTabSz="457200" rtl="0" eaLnBrk="1" fontAlgn="base" hangingPunct="1">
        <a:spcBef>
          <a:spcPct val="0"/>
        </a:spcBef>
        <a:spcAft>
          <a:spcPct val="0"/>
        </a:spcAft>
        <a:defRPr sz="2800" b="1">
          <a:solidFill>
            <a:srgbClr val="599FCC"/>
          </a:solidFill>
          <a:latin typeface="Trade Gothic LT Std Ext" charset="0"/>
          <a:ea typeface="ＭＳ Ｐゴシック" charset="0"/>
        </a:defRPr>
      </a:lvl8pPr>
      <a:lvl9pPr marL="1828800" algn="l" defTabSz="457200" rtl="0" eaLnBrk="1" fontAlgn="base" hangingPunct="1">
        <a:spcBef>
          <a:spcPct val="0"/>
        </a:spcBef>
        <a:spcAft>
          <a:spcPct val="0"/>
        </a:spcAft>
        <a:defRPr sz="2800" b="1">
          <a:solidFill>
            <a:srgbClr val="599FCC"/>
          </a:solidFill>
          <a:latin typeface="Trade Gothic LT Std Ext" charset="0"/>
          <a:ea typeface="ＭＳ Ｐゴシック" charset="0"/>
        </a:defRPr>
      </a:lvl9pPr>
    </p:titleStyle>
    <p:bodyStyle>
      <a:lvl1pPr marL="342900" indent="-342900" algn="l" defTabSz="457200" rtl="0" eaLnBrk="1" fontAlgn="base" hangingPunct="1">
        <a:spcBef>
          <a:spcPct val="20000"/>
        </a:spcBef>
        <a:spcAft>
          <a:spcPct val="0"/>
        </a:spcAft>
        <a:buSzPct val="150000"/>
        <a:buFont typeface="Arial" pitchFamily="34" charset="0"/>
        <a:buChar char="•"/>
        <a:defRPr sz="2400" kern="1200">
          <a:solidFill>
            <a:schemeClr val="tx1"/>
          </a:solidFill>
          <a:latin typeface="Calibri" panose="020F0502020204030204" pitchFamily="34" charset="0"/>
          <a:ea typeface="ＭＳ Ｐゴシック" charset="0"/>
          <a:cs typeface="Calibri" panose="020F0502020204030204" pitchFamily="34" charset="0"/>
        </a:defRPr>
      </a:lvl1pPr>
      <a:lvl2pPr marL="742950" indent="-285750" algn="l" defTabSz="457200" rtl="0" eaLnBrk="1" fontAlgn="base" hangingPunct="1">
        <a:spcBef>
          <a:spcPct val="20000"/>
        </a:spcBef>
        <a:spcAft>
          <a:spcPct val="0"/>
        </a:spcAft>
        <a:buSzPct val="125000"/>
        <a:buFont typeface="Wingdings" pitchFamily="2" charset="2"/>
        <a:buChar char="§"/>
        <a:defRPr sz="2200" kern="1200">
          <a:solidFill>
            <a:schemeClr val="tx1"/>
          </a:solidFill>
          <a:latin typeface="Calibri" panose="020F0502020204030204" pitchFamily="34" charset="0"/>
          <a:ea typeface="ＭＳ Ｐゴシック" charset="0"/>
          <a:cs typeface="+mn-cs"/>
        </a:defRPr>
      </a:lvl2pPr>
      <a:lvl3pPr marL="1143000" indent="-228600" algn="l" defTabSz="457200" rtl="0" eaLnBrk="1" fontAlgn="base" hangingPunct="1">
        <a:spcBef>
          <a:spcPct val="20000"/>
        </a:spcBef>
        <a:spcAft>
          <a:spcPct val="0"/>
        </a:spcAft>
        <a:buFont typeface="Courier New" pitchFamily="49" charset="0"/>
        <a:buChar char="o"/>
        <a:defRPr sz="2000" kern="1200">
          <a:solidFill>
            <a:schemeClr val="tx1"/>
          </a:solidFill>
          <a:latin typeface="Calibri" panose="020F0502020204030204" pitchFamily="34" charset="0"/>
          <a:ea typeface="ＭＳ Ｐゴシック" charset="0"/>
          <a:cs typeface="+mn-cs"/>
        </a:defRPr>
      </a:lvl3pPr>
      <a:lvl4pPr marL="1600200" indent="-228600" algn="l" defTabSz="457200" rtl="0" eaLnBrk="1" fontAlgn="base" hangingPunct="1">
        <a:spcBef>
          <a:spcPct val="20000"/>
        </a:spcBef>
        <a:spcAft>
          <a:spcPct val="0"/>
        </a:spcAft>
        <a:buFont typeface="Arial" pitchFamily="34" charset="0"/>
        <a:buChar char="–"/>
        <a:defRPr kern="1200">
          <a:solidFill>
            <a:schemeClr val="tx1"/>
          </a:solidFill>
          <a:latin typeface="Calibri" panose="020F0502020204030204" pitchFamily="34" charset="0"/>
          <a:ea typeface="ＭＳ Ｐゴシック" charset="0"/>
          <a:cs typeface="+mn-cs"/>
        </a:defRPr>
      </a:lvl4pPr>
      <a:lvl5pPr marL="2057400" indent="-228600" algn="l" defTabSz="457200" rtl="0" eaLnBrk="1" fontAlgn="base" hangingPunct="1">
        <a:spcBef>
          <a:spcPct val="20000"/>
        </a:spcBef>
        <a:spcAft>
          <a:spcPct val="0"/>
        </a:spcAft>
        <a:buFont typeface="Arial" pitchFamily="34" charset="0"/>
        <a:buChar char="»"/>
        <a:defRPr kern="1200">
          <a:solidFill>
            <a:schemeClr val="tx1"/>
          </a:solidFill>
          <a:latin typeface="Calibri" panose="020F050202020403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hyperlink" Target="mailto:learn@fcc.gov"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hyperlink" Target="mailto:IAtransition@fcc.gov"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mailto:Charles.Meisch@fcc.gov" TargetMode="External"/><Relationship Id="rId3" Type="http://schemas.openxmlformats.org/officeDocument/2006/relationships/notesSlide" Target="../notesSlides/notesSlide71.xml"/><Relationship Id="rId7" Type="http://schemas.openxmlformats.org/officeDocument/2006/relationships/hyperlink" Target="mailto:Evan.Morris@fcc.gov" TargetMode="Externa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mailto:Shaun.Maher@fcc.gov" TargetMode="External"/><Relationship Id="rId5" Type="http://schemas.openxmlformats.org/officeDocument/2006/relationships/hyperlink" Target="mailto:Erin.Griffith@fcc.gov" TargetMode="External"/><Relationship Id="rId4" Type="http://schemas.openxmlformats.org/officeDocument/2006/relationships/hyperlink" Target="mailto:Sasha.javid@fcc.gov"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7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3.png"/></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3651779" y="2781700"/>
            <a:ext cx="5277067" cy="990599"/>
          </a:xfrm>
          <a:noFill/>
          <a:extLst>
            <a:ext uri="{909E8E84-426E-40DD-AFC4-6F175D3DCCD1}">
              <a14:hiddenFill xmlns:a14="http://schemas.microsoft.com/office/drawing/2010/main">
                <a:solidFill>
                  <a:schemeClr val="bg1"/>
                </a:solidFill>
              </a14:hiddenFill>
            </a:ext>
          </a:extLst>
        </p:spPr>
        <p:txBody>
          <a:bodyPr>
            <a:normAutofit fontScale="90000"/>
          </a:bodyPr>
          <a:lstStyle/>
          <a:p>
            <a:pPr eaLnBrk="1" hangingPunct="1"/>
            <a:r>
              <a:rPr lang="en-US" sz="3600" dirty="0">
                <a:latin typeface="Trade Gothic LT Std Ext" charset="0"/>
                <a:ea typeface="ＭＳ Ｐゴシック" pitchFamily="34" charset="-128"/>
                <a:cs typeface="Trade Gothic LT Std Ext" charset="0"/>
              </a:rPr>
              <a:t>Transition Scheduling Plan Webinar</a:t>
            </a:r>
          </a:p>
        </p:txBody>
      </p:sp>
      <p:sp>
        <p:nvSpPr>
          <p:cNvPr id="13315" name="Subtitle 2"/>
          <p:cNvSpPr>
            <a:spLocks noGrp="1"/>
          </p:cNvSpPr>
          <p:nvPr>
            <p:ph type="subTitle" idx="1"/>
          </p:nvPr>
        </p:nvSpPr>
        <p:spPr>
          <a:xfrm>
            <a:off x="3675268" y="3926946"/>
            <a:ext cx="5424488" cy="1260475"/>
          </a:xfrm>
        </p:spPr>
        <p:txBody>
          <a:bodyPr/>
          <a:lstStyle/>
          <a:p>
            <a:pPr eaLnBrk="1" hangingPunct="1"/>
            <a:r>
              <a:rPr lang="en-US" sz="2800" dirty="0">
                <a:latin typeface="Trade Gothic LT Std Ext" charset="0"/>
                <a:ea typeface="ＭＳ Ｐゴシック" pitchFamily="34" charset="-128"/>
              </a:rPr>
              <a:t>October 17, 2016</a:t>
            </a:r>
          </a:p>
        </p:txBody>
      </p:sp>
    </p:spTree>
    <p:custDataLst>
      <p:tags r:id="rId1"/>
    </p:custDataLst>
    <p:extLst>
      <p:ext uri="{BB962C8B-B14F-4D97-AF65-F5344CB8AC3E}">
        <p14:creationId xmlns:p14="http://schemas.microsoft.com/office/powerpoint/2010/main" val="1796164492"/>
      </p:ext>
    </p:extLst>
  </p:cSld>
  <p:clrMapOvr>
    <a:masterClrMapping/>
  </p:clrMapOvr>
  <p:transition spd="med" advTm="1171">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9888" y="1607610"/>
            <a:ext cx="8222783" cy="610658"/>
          </a:xfrm>
        </p:spPr>
        <p:txBody>
          <a:bodyPr/>
          <a:lstStyle/>
          <a:p>
            <a:r>
              <a:rPr lang="en-US" dirty="0"/>
              <a:t>Key Aspects of the Transition Scheduling Plan</a:t>
            </a:r>
          </a:p>
        </p:txBody>
      </p:sp>
      <p:sp>
        <p:nvSpPr>
          <p:cNvPr id="4" name="Content Placeholder 3"/>
          <p:cNvSpPr>
            <a:spLocks noGrp="1"/>
          </p:cNvSpPr>
          <p:nvPr>
            <p:ph idx="1"/>
          </p:nvPr>
        </p:nvSpPr>
        <p:spPr/>
        <p:txBody>
          <a:bodyPr/>
          <a:lstStyle/>
          <a:p>
            <a:pPr>
              <a:spcAft>
                <a:spcPts val="600"/>
              </a:spcAft>
            </a:pPr>
            <a:r>
              <a:rPr lang="en-US" dirty="0"/>
              <a:t>All stations that are required to transition will be assigned to a transition phase.</a:t>
            </a:r>
          </a:p>
          <a:p>
            <a:pPr>
              <a:spcAft>
                <a:spcPts val="600"/>
              </a:spcAft>
            </a:pPr>
            <a:r>
              <a:rPr lang="en-US" dirty="0"/>
              <a:t>All transition phases start at the release of the Auction Close and Channel Reassignment Public Notice </a:t>
            </a:r>
            <a:r>
              <a:rPr lang="en-US"/>
              <a:t>and end </a:t>
            </a:r>
            <a:r>
              <a:rPr lang="en-US" smtClean="0"/>
              <a:t>with </a:t>
            </a:r>
            <a:r>
              <a:rPr lang="en-US" dirty="0"/>
              <a:t>a testing period for stations in that phase.</a:t>
            </a:r>
          </a:p>
          <a:p>
            <a:pPr>
              <a:spcAft>
                <a:spcPts val="600"/>
              </a:spcAft>
            </a:pPr>
            <a:r>
              <a:rPr lang="en-US" dirty="0"/>
              <a:t>At the start of the testing period, stations in that phase can begin testing on their post-auction channel.  </a:t>
            </a:r>
          </a:p>
          <a:p>
            <a:pPr>
              <a:spcAft>
                <a:spcPts val="600"/>
              </a:spcAft>
            </a:pPr>
            <a:r>
              <a:rPr lang="en-US" dirty="0"/>
              <a:t>At the end of the testing period, stations in that phase must cease operations on their pre-auction channel and can begin broadcasting on their final channel.</a:t>
            </a:r>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10</a:t>
            </a:fld>
            <a:endParaRPr lang="en-US" dirty="0"/>
          </a:p>
        </p:txBody>
      </p:sp>
    </p:spTree>
    <p:extLst>
      <p:ext uri="{BB962C8B-B14F-4D97-AF65-F5344CB8AC3E}">
        <p14:creationId xmlns:p14="http://schemas.microsoft.com/office/powerpoint/2010/main" val="8016463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11115" y="2214399"/>
            <a:ext cx="6921446" cy="4327240"/>
          </a:xfrm>
          <a:prstGeom prst="rect">
            <a:avLst/>
          </a:prstGeom>
          <a:noFill/>
          <a:ln>
            <a:noFill/>
          </a:ln>
        </p:spPr>
      </p:pic>
      <p:sp>
        <p:nvSpPr>
          <p:cNvPr id="3" name="Title 2"/>
          <p:cNvSpPr>
            <a:spLocks noGrp="1"/>
          </p:cNvSpPr>
          <p:nvPr>
            <p:ph type="title"/>
          </p:nvPr>
        </p:nvSpPr>
        <p:spPr>
          <a:xfrm>
            <a:off x="369888" y="1594910"/>
            <a:ext cx="7805737" cy="610658"/>
          </a:xfrm>
        </p:spPr>
        <p:txBody>
          <a:bodyPr/>
          <a:lstStyle/>
          <a:p>
            <a:r>
              <a:rPr lang="en-US" dirty="0"/>
              <a:t>Hypothetical Transition Schedule</a:t>
            </a:r>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11</a:t>
            </a:fld>
            <a:endParaRPr lang="en-US" dirty="0"/>
          </a:p>
        </p:txBody>
      </p:sp>
    </p:spTree>
    <p:extLst>
      <p:ext uri="{BB962C8B-B14F-4D97-AF65-F5344CB8AC3E}">
        <p14:creationId xmlns:p14="http://schemas.microsoft.com/office/powerpoint/2010/main" val="6249554"/>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1340" y="1396314"/>
            <a:ext cx="7809472" cy="461665"/>
          </a:xfrm>
          <a:prstGeom prst="rect">
            <a:avLst/>
          </a:prstGeom>
          <a:noFill/>
        </p:spPr>
        <p:txBody>
          <a:bodyPr wrap="square" rtlCol="0">
            <a:spAutoFit/>
          </a:bodyPr>
          <a:lstStyle/>
          <a:p>
            <a:endParaRPr lang="en-US" dirty="0"/>
          </a:p>
        </p:txBody>
      </p:sp>
      <p:sp>
        <p:nvSpPr>
          <p:cNvPr id="3" name="Title 2"/>
          <p:cNvSpPr>
            <a:spLocks noGrp="1"/>
          </p:cNvSpPr>
          <p:nvPr>
            <p:ph type="title"/>
          </p:nvPr>
        </p:nvSpPr>
        <p:spPr>
          <a:xfrm>
            <a:off x="369888" y="1594910"/>
            <a:ext cx="7805737" cy="610658"/>
          </a:xfrm>
        </p:spPr>
        <p:txBody>
          <a:bodyPr/>
          <a:lstStyle/>
          <a:p>
            <a:r>
              <a:rPr lang="en-US" dirty="0"/>
              <a:t>Why Transition Phases?</a:t>
            </a:r>
          </a:p>
        </p:txBody>
      </p:sp>
      <p:sp>
        <p:nvSpPr>
          <p:cNvPr id="4" name="Content Placeholder 3"/>
          <p:cNvSpPr>
            <a:spLocks noGrp="1"/>
          </p:cNvSpPr>
          <p:nvPr>
            <p:ph idx="1"/>
          </p:nvPr>
        </p:nvSpPr>
        <p:spPr/>
        <p:txBody>
          <a:bodyPr/>
          <a:lstStyle/>
          <a:p>
            <a:pPr>
              <a:spcAft>
                <a:spcPts val="600"/>
              </a:spcAft>
            </a:pPr>
            <a:r>
              <a:rPr lang="en-US" dirty="0"/>
              <a:t>Phases preferred by industry </a:t>
            </a:r>
            <a:endParaRPr lang="en-US" sz="600" dirty="0"/>
          </a:p>
          <a:p>
            <a:pPr>
              <a:spcAft>
                <a:spcPts val="600"/>
              </a:spcAft>
            </a:pPr>
            <a:r>
              <a:rPr lang="en-US" dirty="0"/>
              <a:t>Phases facilitate tracking of transition progress</a:t>
            </a:r>
            <a:endParaRPr lang="en-US" sz="600" dirty="0"/>
          </a:p>
          <a:p>
            <a:pPr>
              <a:spcAft>
                <a:spcPts val="600"/>
              </a:spcAft>
            </a:pPr>
            <a:r>
              <a:rPr lang="en-US" dirty="0"/>
              <a:t>Phases provide prioritization for the limited resources</a:t>
            </a:r>
          </a:p>
          <a:p>
            <a:pPr>
              <a:spcAft>
                <a:spcPts val="600"/>
              </a:spcAft>
            </a:pPr>
            <a:r>
              <a:rPr lang="en-US" dirty="0"/>
              <a:t>Phases help alleviate the problems caused by </a:t>
            </a:r>
            <a:r>
              <a:rPr lang="en-US" dirty="0">
                <a:solidFill>
                  <a:schemeClr val="accent2">
                    <a:lumMod val="75000"/>
                  </a:schemeClr>
                </a:solidFill>
              </a:rPr>
              <a:t>dependencies</a:t>
            </a:r>
            <a:endParaRPr lang="en-US" sz="600" dirty="0"/>
          </a:p>
          <a:p>
            <a:pPr>
              <a:spcAft>
                <a:spcPts val="600"/>
              </a:spcAft>
            </a:pPr>
            <a:r>
              <a:rPr lang="en-US" dirty="0"/>
              <a:t>Phases provide more flexibility to clear spectrum in the 600 </a:t>
            </a:r>
            <a:r>
              <a:rPr lang="en-US"/>
              <a:t>MHz Band for </a:t>
            </a:r>
            <a:r>
              <a:rPr lang="en-US" dirty="0"/>
              <a:t>wireless </a:t>
            </a:r>
            <a:r>
              <a:rPr lang="en-US"/>
              <a:t>services </a:t>
            </a:r>
            <a:r>
              <a:rPr lang="en-US" smtClean="0"/>
              <a:t>faster</a:t>
            </a:r>
            <a:endParaRPr lang="en-US" sz="600" dirty="0"/>
          </a:p>
          <a:p>
            <a:pPr>
              <a:spcAft>
                <a:spcPts val="600"/>
              </a:spcAft>
            </a:pPr>
            <a:r>
              <a:rPr lang="en-US" dirty="0"/>
              <a:t>Phases help with international coordination efforts</a:t>
            </a:r>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12</a:t>
            </a:fld>
            <a:endParaRPr lang="en-US" dirty="0"/>
          </a:p>
        </p:txBody>
      </p:sp>
    </p:spTree>
    <p:extLst>
      <p:ext uri="{BB962C8B-B14F-4D97-AF65-F5344CB8AC3E}">
        <p14:creationId xmlns:p14="http://schemas.microsoft.com/office/powerpoint/2010/main" val="40261858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8" y="1594910"/>
            <a:ext cx="7805737" cy="610658"/>
          </a:xfrm>
        </p:spPr>
        <p:txBody>
          <a:bodyPr/>
          <a:lstStyle/>
          <a:p>
            <a:r>
              <a:rPr lang="en-US" dirty="0" smtClean="0"/>
              <a:t>Agenda</a:t>
            </a:r>
            <a:endParaRPr lang="en-US" dirty="0"/>
          </a:p>
        </p:txBody>
      </p:sp>
      <p:sp>
        <p:nvSpPr>
          <p:cNvPr id="3" name="Content Placeholder 2"/>
          <p:cNvSpPr>
            <a:spLocks noGrp="1"/>
          </p:cNvSpPr>
          <p:nvPr>
            <p:ph idx="1"/>
          </p:nvPr>
        </p:nvSpPr>
        <p:spPr>
          <a:xfrm>
            <a:off x="369888" y="2243667"/>
            <a:ext cx="8355471" cy="4531706"/>
          </a:xfrm>
        </p:spPr>
        <p:txBody>
          <a:bodyPr/>
          <a:lstStyle/>
          <a:p>
            <a:pPr>
              <a:spcAft>
                <a:spcPts val="600"/>
              </a:spcAft>
            </a:pPr>
            <a:r>
              <a:rPr lang="en-US" sz="2800" dirty="0" smtClean="0">
                <a:solidFill>
                  <a:schemeClr val="tx1">
                    <a:lumMod val="50000"/>
                  </a:schemeClr>
                </a:solidFill>
              </a:rPr>
              <a:t>Transition Plan Overview</a:t>
            </a:r>
          </a:p>
          <a:p>
            <a:pPr>
              <a:spcAft>
                <a:spcPts val="600"/>
              </a:spcAft>
            </a:pPr>
            <a:r>
              <a:rPr lang="en-US" sz="2800" dirty="0" smtClean="0">
                <a:solidFill>
                  <a:srgbClr val="FF0000"/>
                </a:solidFill>
              </a:rPr>
              <a:t>Dependency Graph</a:t>
            </a:r>
          </a:p>
          <a:p>
            <a:pPr>
              <a:spcAft>
                <a:spcPts val="600"/>
              </a:spcAft>
            </a:pPr>
            <a:r>
              <a:rPr lang="en-US" sz="2800" dirty="0" smtClean="0">
                <a:solidFill>
                  <a:schemeClr val="tx1">
                    <a:lumMod val="50000"/>
                  </a:schemeClr>
                </a:solidFill>
              </a:rPr>
              <a:t>Phase Assignment Tool</a:t>
            </a:r>
          </a:p>
          <a:p>
            <a:pPr>
              <a:spcAft>
                <a:spcPts val="600"/>
              </a:spcAft>
            </a:pPr>
            <a:r>
              <a:rPr lang="en-US" sz="2800" dirty="0" smtClean="0">
                <a:solidFill>
                  <a:schemeClr val="tx1">
                    <a:lumMod val="50000"/>
                  </a:schemeClr>
                </a:solidFill>
              </a:rPr>
              <a:t>Phase Scheduling Tool</a:t>
            </a:r>
          </a:p>
          <a:p>
            <a:pPr>
              <a:spcAft>
                <a:spcPts val="600"/>
              </a:spcAft>
            </a:pPr>
            <a:r>
              <a:rPr lang="en-US" sz="2800" dirty="0" smtClean="0">
                <a:solidFill>
                  <a:schemeClr val="tx1">
                    <a:lumMod val="50000"/>
                  </a:schemeClr>
                </a:solidFill>
              </a:rPr>
              <a:t>Questions</a:t>
            </a:r>
            <a:endParaRPr lang="en-US" sz="2800" dirty="0">
              <a:solidFill>
                <a:schemeClr val="tx1">
                  <a:lumMod val="50000"/>
                </a:schemeClr>
              </a:solidFill>
            </a:endParaRPr>
          </a:p>
        </p:txBody>
      </p:sp>
      <p:sp>
        <p:nvSpPr>
          <p:cNvPr id="4" name="Slide Number Placeholder 3"/>
          <p:cNvSpPr>
            <a:spLocks noGrp="1"/>
          </p:cNvSpPr>
          <p:nvPr>
            <p:ph type="sldNum" sz="quarter" idx="12"/>
          </p:nvPr>
        </p:nvSpPr>
        <p:spPr/>
        <p:txBody>
          <a:bodyPr/>
          <a:lstStyle/>
          <a:p>
            <a:pPr>
              <a:defRPr/>
            </a:pPr>
            <a:fld id="{B275A762-063B-4B7E-BA28-C3D4EB86E078}" type="slidenum">
              <a:rPr lang="en-US" smtClean="0"/>
              <a:pPr>
                <a:defRPr/>
              </a:pPr>
              <a:t>13</a:t>
            </a:fld>
            <a:endParaRPr lang="en-US" dirty="0"/>
          </a:p>
        </p:txBody>
      </p:sp>
    </p:spTree>
    <p:extLst>
      <p:ext uri="{BB962C8B-B14F-4D97-AF65-F5344CB8AC3E}">
        <p14:creationId xmlns:p14="http://schemas.microsoft.com/office/powerpoint/2010/main" val="1781846881"/>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89944660"/>
              </p:ext>
            </p:extLst>
          </p:nvPr>
        </p:nvGraphicFramePr>
        <p:xfrm>
          <a:off x="1548712" y="4047437"/>
          <a:ext cx="6096000" cy="1112520"/>
        </p:xfrm>
        <a:graphic>
          <a:graphicData uri="http://schemas.openxmlformats.org/drawingml/2006/table">
            <a:tbl>
              <a:tblPr firstRow="1" bandRow="1">
                <a:tableStyleId>{68D230F3-CF80-4859-8CE7-A43EE81993B5}</a:tableStyleId>
              </a:tblPr>
              <a:tblGrid>
                <a:gridCol w="1093940"/>
                <a:gridCol w="2379945"/>
                <a:gridCol w="2622115"/>
              </a:tblGrid>
              <a:tr h="370840">
                <a:tc>
                  <a:txBody>
                    <a:bodyPr/>
                    <a:lstStyle/>
                    <a:p>
                      <a:pPr algn="ctr"/>
                      <a:r>
                        <a:rPr lang="en-US" dirty="0" smtClean="0"/>
                        <a:t>Station</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r>
                        <a:rPr lang="en-US" dirty="0" smtClean="0"/>
                        <a:t>Pre-Auction Channel</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r>
                        <a:rPr lang="en-US" dirty="0" smtClean="0"/>
                        <a:t>Post-Auction</a:t>
                      </a:r>
                      <a:r>
                        <a:rPr lang="en-US" baseline="0" dirty="0" smtClean="0"/>
                        <a:t> Channel</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r>
              <a:tr h="370840">
                <a:tc>
                  <a:txBody>
                    <a:bodyPr/>
                    <a:lstStyle/>
                    <a:p>
                      <a:pPr algn="ctr"/>
                      <a:r>
                        <a:rPr lang="en-US" dirty="0" smtClean="0"/>
                        <a:t>A</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r>
                        <a:rPr lang="en-US" dirty="0" smtClean="0"/>
                        <a:t>25</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r>
                        <a:rPr lang="en-US" dirty="0" smtClean="0"/>
                        <a:t>20</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r>
              <a:tr h="370840">
                <a:tc>
                  <a:txBody>
                    <a:bodyPr/>
                    <a:lstStyle/>
                    <a:p>
                      <a:pPr algn="ctr"/>
                      <a:r>
                        <a:rPr lang="en-US" dirty="0" smtClean="0"/>
                        <a:t>B</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r>
                        <a:rPr lang="en-US" dirty="0" smtClean="0"/>
                        <a:t>42</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r>
                        <a:rPr lang="en-US" dirty="0" smtClean="0"/>
                        <a:t>25</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r>
            </a:tbl>
          </a:graphicData>
        </a:graphic>
      </p:graphicFrame>
      <p:sp>
        <p:nvSpPr>
          <p:cNvPr id="3" name="Oval 2"/>
          <p:cNvSpPr/>
          <p:nvPr/>
        </p:nvSpPr>
        <p:spPr>
          <a:xfrm rot="553912">
            <a:off x="3293558" y="4516737"/>
            <a:ext cx="3448272" cy="512168"/>
          </a:xfrm>
          <a:prstGeom prst="ellipse">
            <a:avLst/>
          </a:prstGeom>
          <a:noFill/>
          <a:ln w="3492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1141010" y="5271194"/>
            <a:ext cx="6911404" cy="707886"/>
          </a:xfrm>
          <a:prstGeom prst="rect">
            <a:avLst/>
          </a:prstGeom>
          <a:noFill/>
        </p:spPr>
        <p:txBody>
          <a:bodyPr wrap="square" rtlCol="0">
            <a:spAutoFit/>
          </a:bodyPr>
          <a:lstStyle/>
          <a:p>
            <a:r>
              <a:rPr lang="en-US" sz="2000" dirty="0" smtClean="0">
                <a:solidFill>
                  <a:schemeClr val="accent2">
                    <a:lumMod val="75000"/>
                  </a:schemeClr>
                </a:solidFill>
              </a:rPr>
              <a:t>If Station A and B have co-channel interference protections, then they cannot both be on channel 25</a:t>
            </a:r>
            <a:endParaRPr lang="en-US" sz="2000" dirty="0">
              <a:solidFill>
                <a:schemeClr val="accent2">
                  <a:lumMod val="75000"/>
                </a:schemeClr>
              </a:solidFill>
            </a:endParaRPr>
          </a:p>
        </p:txBody>
      </p:sp>
      <p:sp>
        <p:nvSpPr>
          <p:cNvPr id="9" name="Title 8"/>
          <p:cNvSpPr>
            <a:spLocks noGrp="1"/>
          </p:cNvSpPr>
          <p:nvPr>
            <p:ph type="title"/>
          </p:nvPr>
        </p:nvSpPr>
        <p:spPr>
          <a:xfrm>
            <a:off x="369888" y="1607610"/>
            <a:ext cx="7805737" cy="610658"/>
          </a:xfrm>
        </p:spPr>
        <p:txBody>
          <a:bodyPr/>
          <a:lstStyle/>
          <a:p>
            <a:r>
              <a:rPr lang="en-US" dirty="0"/>
              <a:t>What are Dependencies?</a:t>
            </a:r>
          </a:p>
        </p:txBody>
      </p:sp>
      <p:sp>
        <p:nvSpPr>
          <p:cNvPr id="10" name="Content Placeholder 9"/>
          <p:cNvSpPr>
            <a:spLocks noGrp="1"/>
          </p:cNvSpPr>
          <p:nvPr>
            <p:ph idx="1"/>
          </p:nvPr>
        </p:nvSpPr>
        <p:spPr>
          <a:xfrm>
            <a:off x="369888" y="2243667"/>
            <a:ext cx="8462962" cy="1549611"/>
          </a:xfrm>
        </p:spPr>
        <p:txBody>
          <a:bodyPr/>
          <a:lstStyle/>
          <a:p>
            <a:r>
              <a:rPr lang="en-US" sz="2000" dirty="0"/>
              <a:t>Stations do not create additional interference when they are all on their pre-auction channels or when they are all on their post-auction channels</a:t>
            </a:r>
            <a:r>
              <a:rPr lang="en-US" sz="2000" dirty="0" smtClean="0"/>
              <a:t>.</a:t>
            </a:r>
          </a:p>
          <a:p>
            <a:endParaRPr lang="en-US" sz="600" dirty="0"/>
          </a:p>
          <a:p>
            <a:r>
              <a:rPr lang="en-US" sz="2000" dirty="0"/>
              <a:t>But one station operating on its pre-auction channel can have interference with another station operating on its post-auction channel.</a:t>
            </a:r>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14</a:t>
            </a:fld>
            <a:endParaRPr lang="en-US" dirty="0"/>
          </a:p>
        </p:txBody>
      </p:sp>
    </p:spTree>
    <p:extLst>
      <p:ext uri="{BB962C8B-B14F-4D97-AF65-F5344CB8AC3E}">
        <p14:creationId xmlns:p14="http://schemas.microsoft.com/office/powerpoint/2010/main" val="23705390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10"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1340" y="1396314"/>
            <a:ext cx="7809472" cy="461665"/>
          </a:xfrm>
          <a:prstGeom prst="rect">
            <a:avLst/>
          </a:prstGeom>
          <a:noFill/>
        </p:spPr>
        <p:txBody>
          <a:bodyPr wrap="square" rtlCol="0">
            <a:spAutoFit/>
          </a:bodyPr>
          <a:lstStyle/>
          <a:p>
            <a:endParaRPr lang="en-US" dirty="0" smtClean="0"/>
          </a:p>
        </p:txBody>
      </p:sp>
      <p:graphicFrame>
        <p:nvGraphicFramePr>
          <p:cNvPr id="2" name="Table 1"/>
          <p:cNvGraphicFramePr>
            <a:graphicFrameLocks noGrp="1"/>
          </p:cNvGraphicFramePr>
          <p:nvPr>
            <p:extLst>
              <p:ext uri="{D42A27DB-BD31-4B8C-83A1-F6EECF244321}">
                <p14:modId xmlns:p14="http://schemas.microsoft.com/office/powerpoint/2010/main" val="3862683855"/>
              </p:ext>
            </p:extLst>
          </p:nvPr>
        </p:nvGraphicFramePr>
        <p:xfrm>
          <a:off x="1408670" y="2219928"/>
          <a:ext cx="6096000" cy="1112520"/>
        </p:xfrm>
        <a:graphic>
          <a:graphicData uri="http://schemas.openxmlformats.org/drawingml/2006/table">
            <a:tbl>
              <a:tblPr firstRow="1" bandRow="1">
                <a:tableStyleId>{68D230F3-CF80-4859-8CE7-A43EE81993B5}</a:tableStyleId>
              </a:tblPr>
              <a:tblGrid>
                <a:gridCol w="1093940"/>
                <a:gridCol w="2379945"/>
                <a:gridCol w="2622115"/>
              </a:tblGrid>
              <a:tr h="370840">
                <a:tc>
                  <a:txBody>
                    <a:bodyPr/>
                    <a:lstStyle/>
                    <a:p>
                      <a:pPr algn="ctr"/>
                      <a:r>
                        <a:rPr lang="en-US" dirty="0" smtClean="0"/>
                        <a:t>Station</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r>
                        <a:rPr lang="en-US" dirty="0" smtClean="0"/>
                        <a:t>Pre-Auction Channel</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r>
                        <a:rPr lang="en-US" dirty="0" smtClean="0"/>
                        <a:t>Post-Auction</a:t>
                      </a:r>
                      <a:r>
                        <a:rPr lang="en-US" baseline="0" dirty="0" smtClean="0"/>
                        <a:t> Channel</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r>
              <a:tr h="370840">
                <a:tc>
                  <a:txBody>
                    <a:bodyPr/>
                    <a:lstStyle/>
                    <a:p>
                      <a:pPr algn="ctr"/>
                      <a:r>
                        <a:rPr lang="en-US" dirty="0" smtClean="0"/>
                        <a:t>A</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r>
                        <a:rPr lang="en-US" dirty="0" smtClean="0"/>
                        <a:t>25</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r>
                        <a:rPr lang="en-US" dirty="0" smtClean="0"/>
                        <a:t>20</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r>
              <a:tr h="370840">
                <a:tc>
                  <a:txBody>
                    <a:bodyPr/>
                    <a:lstStyle/>
                    <a:p>
                      <a:pPr algn="ctr"/>
                      <a:r>
                        <a:rPr lang="en-US" dirty="0" smtClean="0"/>
                        <a:t>B</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r>
                        <a:rPr lang="en-US" dirty="0" smtClean="0"/>
                        <a:t>42</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c>
                  <a:txBody>
                    <a:bodyPr/>
                    <a:lstStyle/>
                    <a:p>
                      <a:pPr algn="ctr"/>
                      <a:r>
                        <a:rPr lang="en-US" dirty="0" smtClean="0"/>
                        <a:t>25</a:t>
                      </a:r>
                      <a:endParaRPr lang="en-US" dirty="0"/>
                    </a:p>
                  </a:txBody>
                  <a:tcPr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tcPr>
                </a:tc>
              </a:tr>
            </a:tbl>
          </a:graphicData>
        </a:graphic>
      </p:graphicFrame>
      <p:sp>
        <p:nvSpPr>
          <p:cNvPr id="3" name="Oval 2"/>
          <p:cNvSpPr/>
          <p:nvPr/>
        </p:nvSpPr>
        <p:spPr>
          <a:xfrm rot="553912">
            <a:off x="3153516" y="2689228"/>
            <a:ext cx="3448272" cy="512168"/>
          </a:xfrm>
          <a:prstGeom prst="ellipse">
            <a:avLst/>
          </a:prstGeom>
          <a:noFill/>
          <a:ln w="34925">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369888" y="1594910"/>
            <a:ext cx="7805737" cy="610658"/>
          </a:xfrm>
        </p:spPr>
        <p:txBody>
          <a:bodyPr/>
          <a:lstStyle/>
          <a:p>
            <a:r>
              <a:rPr lang="en-US" dirty="0"/>
              <a:t>What are Dependencies?</a:t>
            </a:r>
            <a:br>
              <a:rPr lang="en-US" dirty="0"/>
            </a:br>
            <a:endParaRPr lang="en-US" dirty="0"/>
          </a:p>
        </p:txBody>
      </p:sp>
      <p:sp>
        <p:nvSpPr>
          <p:cNvPr id="12" name="Content Placeholder 11"/>
          <p:cNvSpPr>
            <a:spLocks noGrp="1"/>
          </p:cNvSpPr>
          <p:nvPr>
            <p:ph idx="1"/>
          </p:nvPr>
        </p:nvSpPr>
        <p:spPr>
          <a:xfrm>
            <a:off x="531340" y="3435708"/>
            <a:ext cx="8462962" cy="2508437"/>
          </a:xfrm>
        </p:spPr>
        <p:txBody>
          <a:bodyPr/>
          <a:lstStyle/>
          <a:p>
            <a:r>
              <a:rPr lang="en-US" sz="2000" dirty="0"/>
              <a:t>Before Station B can move to its Post-Auction Channel, Station A must move to its Post-Auction Channel.</a:t>
            </a:r>
          </a:p>
          <a:p>
            <a:r>
              <a:rPr lang="en-US" sz="2000" dirty="0"/>
              <a:t>Station B’s move is </a:t>
            </a:r>
            <a:r>
              <a:rPr lang="en-US" sz="2000" dirty="0">
                <a:solidFill>
                  <a:schemeClr val="accent2">
                    <a:lumMod val="75000"/>
                  </a:schemeClr>
                </a:solidFill>
              </a:rPr>
              <a:t>dependent</a:t>
            </a:r>
            <a:r>
              <a:rPr lang="en-US" sz="2000" i="1" dirty="0">
                <a:solidFill>
                  <a:schemeClr val="accent2">
                    <a:lumMod val="75000"/>
                  </a:schemeClr>
                </a:solidFill>
              </a:rPr>
              <a:t> </a:t>
            </a:r>
            <a:r>
              <a:rPr lang="en-US" sz="2000" dirty="0"/>
              <a:t>on Station A’s move</a:t>
            </a:r>
            <a:r>
              <a:rPr lang="en-US" sz="2000" dirty="0" smtClean="0"/>
              <a:t>.</a:t>
            </a:r>
            <a:endParaRPr lang="en-US" sz="2000" dirty="0"/>
          </a:p>
          <a:p>
            <a:r>
              <a:rPr lang="en-US" sz="2000" dirty="0"/>
              <a:t>We can graphically represent these dependencies by making each station a node of the graph and use arrows to illustrate the direction of the dependencies</a:t>
            </a:r>
            <a:r>
              <a:rPr lang="en-US" sz="2000" dirty="0" smtClean="0"/>
              <a:t>.</a:t>
            </a:r>
            <a:endParaRPr lang="en-US" sz="2000" dirty="0"/>
          </a:p>
        </p:txBody>
      </p:sp>
      <p:sp>
        <p:nvSpPr>
          <p:cNvPr id="13" name="Oval 12"/>
          <p:cNvSpPr/>
          <p:nvPr/>
        </p:nvSpPr>
        <p:spPr>
          <a:xfrm>
            <a:off x="3355731" y="5616159"/>
            <a:ext cx="633046" cy="759875"/>
          </a:xfrm>
          <a:prstGeom prst="ellipse">
            <a:avLst/>
          </a:prstGeom>
          <a:solidFill>
            <a:srgbClr val="4689FF"/>
          </a:solidFill>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latin typeface="Cambria" panose="02040503050406030204" pitchFamily="18" charset="0"/>
              </a:rPr>
              <a:t>A</a:t>
            </a:r>
            <a:endParaRPr lang="en-US" dirty="0">
              <a:latin typeface="Cambria" panose="02040503050406030204" pitchFamily="18" charset="0"/>
            </a:endParaRPr>
          </a:p>
        </p:txBody>
      </p:sp>
      <p:sp>
        <p:nvSpPr>
          <p:cNvPr id="14" name="Oval 13"/>
          <p:cNvSpPr/>
          <p:nvPr/>
        </p:nvSpPr>
        <p:spPr>
          <a:xfrm>
            <a:off x="4818185" y="5616159"/>
            <a:ext cx="633046" cy="759875"/>
          </a:xfrm>
          <a:prstGeom prst="ellipse">
            <a:avLst/>
          </a:prstGeom>
          <a:solidFill>
            <a:srgbClr val="4689FF"/>
          </a:solidFill>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latin typeface="Cambria" panose="02040503050406030204" pitchFamily="18" charset="0"/>
              </a:rPr>
              <a:t>B</a:t>
            </a:r>
            <a:endParaRPr lang="en-US" dirty="0">
              <a:latin typeface="Cambria" panose="02040503050406030204" pitchFamily="18" charset="0"/>
            </a:endParaRPr>
          </a:p>
        </p:txBody>
      </p:sp>
      <p:cxnSp>
        <p:nvCxnSpPr>
          <p:cNvPr id="16" name="Straight Arrow Connector 15"/>
          <p:cNvCxnSpPr>
            <a:stCxn id="13" idx="6"/>
            <a:endCxn id="14" idx="2"/>
          </p:cNvCxnSpPr>
          <p:nvPr/>
        </p:nvCxnSpPr>
        <p:spPr>
          <a:xfrm>
            <a:off x="3988777" y="5996097"/>
            <a:ext cx="829408"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15</a:t>
            </a:fld>
            <a:endParaRPr lang="en-US" dirty="0"/>
          </a:p>
        </p:txBody>
      </p:sp>
    </p:spTree>
    <p:extLst>
      <p:ext uri="{BB962C8B-B14F-4D97-AF65-F5344CB8AC3E}">
        <p14:creationId xmlns:p14="http://schemas.microsoft.com/office/powerpoint/2010/main" val="35898669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1340" y="1396314"/>
            <a:ext cx="7809472" cy="461665"/>
          </a:xfrm>
          <a:prstGeom prst="rect">
            <a:avLst/>
          </a:prstGeom>
          <a:noFill/>
        </p:spPr>
        <p:txBody>
          <a:bodyPr wrap="square" rtlCol="0">
            <a:spAutoFit/>
          </a:bodyPr>
          <a:lstStyle/>
          <a:p>
            <a:endParaRPr lang="en-US" dirty="0" smtClean="0"/>
          </a:p>
        </p:txBody>
      </p:sp>
      <p:sp>
        <p:nvSpPr>
          <p:cNvPr id="11" name="TextBox 10"/>
          <p:cNvSpPr txBox="1"/>
          <p:nvPr/>
        </p:nvSpPr>
        <p:spPr>
          <a:xfrm>
            <a:off x="407076" y="3982705"/>
            <a:ext cx="8061515" cy="1938992"/>
          </a:xfrm>
          <a:prstGeom prst="rect">
            <a:avLst/>
          </a:prstGeom>
          <a:noFill/>
        </p:spPr>
        <p:txBody>
          <a:bodyPr wrap="square" rtlCol="0">
            <a:spAutoFit/>
          </a:bodyPr>
          <a:lstStyle/>
          <a:p>
            <a:pPr marL="342900" indent="-342900">
              <a:buSzPct val="150000"/>
              <a:buFont typeface="Arial" panose="020B0604020202020204" pitchFamily="34" charset="0"/>
              <a:buChar char="•"/>
            </a:pPr>
            <a:r>
              <a:rPr lang="en-US" sz="2000" dirty="0" smtClean="0"/>
              <a:t>In this example, Station A must transition before Station B, Station B must transition before Station C, and station C must transition before Station D.</a:t>
            </a:r>
          </a:p>
          <a:p>
            <a:pPr marL="342900" indent="-342900">
              <a:buSzPct val="150000"/>
              <a:buFont typeface="Arial" panose="020B0604020202020204" pitchFamily="34" charset="0"/>
              <a:buChar char="•"/>
            </a:pPr>
            <a:endParaRPr lang="en-US" sz="2000" dirty="0"/>
          </a:p>
          <a:p>
            <a:pPr marL="342900" indent="-342900">
              <a:buSzPct val="150000"/>
              <a:buFont typeface="Arial" panose="020B0604020202020204" pitchFamily="34" charset="0"/>
              <a:buChar char="•"/>
            </a:pPr>
            <a:r>
              <a:rPr lang="en-US" sz="2000" dirty="0" smtClean="0"/>
              <a:t>This means that Station D must wait for Stations A, B and C all to transition before it can transition.</a:t>
            </a:r>
          </a:p>
        </p:txBody>
      </p:sp>
      <p:sp>
        <p:nvSpPr>
          <p:cNvPr id="3" name="Title 2"/>
          <p:cNvSpPr>
            <a:spLocks noGrp="1"/>
          </p:cNvSpPr>
          <p:nvPr>
            <p:ph type="title"/>
          </p:nvPr>
        </p:nvSpPr>
        <p:spPr>
          <a:xfrm>
            <a:off x="369888" y="1594910"/>
            <a:ext cx="7805737" cy="610658"/>
          </a:xfrm>
        </p:spPr>
        <p:txBody>
          <a:bodyPr/>
          <a:lstStyle/>
          <a:p>
            <a:r>
              <a:rPr lang="en-US"/>
              <a:t>Dependencies Create </a:t>
            </a:r>
            <a:r>
              <a:rPr lang="en-US" smtClean="0"/>
              <a:t>Daisy </a:t>
            </a:r>
            <a:r>
              <a:rPr lang="en-US" dirty="0"/>
              <a:t>Chains</a:t>
            </a:r>
            <a:br>
              <a:rPr lang="en-US" dirty="0"/>
            </a:br>
            <a:endParaRPr lang="en-US" dirty="0"/>
          </a:p>
        </p:txBody>
      </p:sp>
      <p:sp>
        <p:nvSpPr>
          <p:cNvPr id="4" name="Content Placeholder 3"/>
          <p:cNvSpPr>
            <a:spLocks noGrp="1"/>
          </p:cNvSpPr>
          <p:nvPr>
            <p:ph idx="1"/>
          </p:nvPr>
        </p:nvSpPr>
        <p:spPr>
          <a:xfrm>
            <a:off x="369888" y="2243667"/>
            <a:ext cx="8462962" cy="780887"/>
          </a:xfrm>
        </p:spPr>
        <p:txBody>
          <a:bodyPr/>
          <a:lstStyle/>
          <a:p>
            <a:r>
              <a:rPr lang="en-US" sz="2000" dirty="0"/>
              <a:t>If multiple dependencies are connected, they create a </a:t>
            </a:r>
            <a:r>
              <a:rPr lang="en-US" sz="2000" dirty="0">
                <a:solidFill>
                  <a:schemeClr val="accent2">
                    <a:lumMod val="75000"/>
                  </a:schemeClr>
                </a:solidFill>
              </a:rPr>
              <a:t>daisy chain</a:t>
            </a:r>
            <a:r>
              <a:rPr lang="en-US" sz="2000" dirty="0"/>
              <a:t>.</a:t>
            </a:r>
          </a:p>
        </p:txBody>
      </p:sp>
      <p:sp>
        <p:nvSpPr>
          <p:cNvPr id="12" name="Oval 11"/>
          <p:cNvSpPr/>
          <p:nvPr/>
        </p:nvSpPr>
        <p:spPr>
          <a:xfrm>
            <a:off x="1576754" y="3074819"/>
            <a:ext cx="633046" cy="759875"/>
          </a:xfrm>
          <a:prstGeom prst="ellipse">
            <a:avLst/>
          </a:prstGeom>
          <a:solidFill>
            <a:srgbClr val="4689FF"/>
          </a:solidFill>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latin typeface="Cambria" panose="02040503050406030204" pitchFamily="18" charset="0"/>
              </a:rPr>
              <a:t>A</a:t>
            </a:r>
            <a:endParaRPr lang="en-US" dirty="0">
              <a:latin typeface="Cambria" panose="02040503050406030204" pitchFamily="18" charset="0"/>
            </a:endParaRPr>
          </a:p>
        </p:txBody>
      </p:sp>
      <p:sp>
        <p:nvSpPr>
          <p:cNvPr id="13" name="Oval 12"/>
          <p:cNvSpPr/>
          <p:nvPr/>
        </p:nvSpPr>
        <p:spPr>
          <a:xfrm>
            <a:off x="3039208" y="3074819"/>
            <a:ext cx="633046" cy="759875"/>
          </a:xfrm>
          <a:prstGeom prst="ellipse">
            <a:avLst/>
          </a:prstGeom>
          <a:solidFill>
            <a:srgbClr val="4689FF"/>
          </a:solidFill>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latin typeface="Cambria" panose="02040503050406030204" pitchFamily="18" charset="0"/>
              </a:rPr>
              <a:t>B</a:t>
            </a:r>
            <a:endParaRPr lang="en-US" dirty="0">
              <a:latin typeface="Cambria" panose="02040503050406030204" pitchFamily="18" charset="0"/>
            </a:endParaRPr>
          </a:p>
        </p:txBody>
      </p:sp>
      <p:cxnSp>
        <p:nvCxnSpPr>
          <p:cNvPr id="14" name="Straight Arrow Connector 13"/>
          <p:cNvCxnSpPr>
            <a:stCxn id="12" idx="6"/>
            <a:endCxn id="13" idx="2"/>
          </p:cNvCxnSpPr>
          <p:nvPr/>
        </p:nvCxnSpPr>
        <p:spPr>
          <a:xfrm>
            <a:off x="2209800" y="3454757"/>
            <a:ext cx="829408"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4501662" y="3101201"/>
            <a:ext cx="633046" cy="759875"/>
          </a:xfrm>
          <a:prstGeom prst="ellipse">
            <a:avLst/>
          </a:prstGeom>
          <a:solidFill>
            <a:srgbClr val="4689FF"/>
          </a:solidFill>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a:latin typeface="Cambria" panose="02040503050406030204" pitchFamily="18" charset="0"/>
              </a:rPr>
              <a:t>C</a:t>
            </a:r>
            <a:endParaRPr lang="en-US" dirty="0">
              <a:latin typeface="Cambria" panose="02040503050406030204" pitchFamily="18" charset="0"/>
            </a:endParaRPr>
          </a:p>
        </p:txBody>
      </p:sp>
      <p:cxnSp>
        <p:nvCxnSpPr>
          <p:cNvPr id="16" name="Straight Arrow Connector 15"/>
          <p:cNvCxnSpPr>
            <a:endCxn id="15" idx="2"/>
          </p:cNvCxnSpPr>
          <p:nvPr/>
        </p:nvCxnSpPr>
        <p:spPr>
          <a:xfrm>
            <a:off x="3672254" y="3481139"/>
            <a:ext cx="829408"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5964116" y="3074819"/>
            <a:ext cx="633046" cy="759875"/>
          </a:xfrm>
          <a:prstGeom prst="ellipse">
            <a:avLst/>
          </a:prstGeom>
          <a:solidFill>
            <a:srgbClr val="4689FF"/>
          </a:solidFill>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a:latin typeface="Cambria" panose="02040503050406030204" pitchFamily="18" charset="0"/>
              </a:rPr>
              <a:t>D</a:t>
            </a:r>
            <a:endParaRPr lang="en-US" dirty="0">
              <a:latin typeface="Cambria" panose="02040503050406030204" pitchFamily="18" charset="0"/>
            </a:endParaRPr>
          </a:p>
        </p:txBody>
      </p:sp>
      <p:cxnSp>
        <p:nvCxnSpPr>
          <p:cNvPr id="18" name="Straight Arrow Connector 17"/>
          <p:cNvCxnSpPr>
            <a:endCxn id="17" idx="2"/>
          </p:cNvCxnSpPr>
          <p:nvPr/>
        </p:nvCxnSpPr>
        <p:spPr>
          <a:xfrm>
            <a:off x="5134708" y="3454757"/>
            <a:ext cx="829408"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16</a:t>
            </a:fld>
            <a:endParaRPr lang="en-US" dirty="0"/>
          </a:p>
        </p:txBody>
      </p:sp>
    </p:spTree>
    <p:extLst>
      <p:ext uri="{BB962C8B-B14F-4D97-AF65-F5344CB8AC3E}">
        <p14:creationId xmlns:p14="http://schemas.microsoft.com/office/powerpoint/2010/main" val="1479284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1340" y="1396314"/>
            <a:ext cx="7809472" cy="461665"/>
          </a:xfrm>
          <a:prstGeom prst="rect">
            <a:avLst/>
          </a:prstGeom>
          <a:noFill/>
        </p:spPr>
        <p:txBody>
          <a:bodyPr wrap="square" rtlCol="0">
            <a:spAutoFit/>
          </a:bodyPr>
          <a:lstStyle/>
          <a:p>
            <a:endParaRPr lang="en-US" dirty="0" smtClean="0"/>
          </a:p>
        </p:txBody>
      </p:sp>
      <p:sp>
        <p:nvSpPr>
          <p:cNvPr id="3" name="Title 2"/>
          <p:cNvSpPr>
            <a:spLocks noGrp="1"/>
          </p:cNvSpPr>
          <p:nvPr>
            <p:ph type="title"/>
          </p:nvPr>
        </p:nvSpPr>
        <p:spPr>
          <a:xfrm>
            <a:off x="369888" y="1582210"/>
            <a:ext cx="7805737" cy="610658"/>
          </a:xfrm>
        </p:spPr>
        <p:txBody>
          <a:bodyPr/>
          <a:lstStyle/>
          <a:p>
            <a:r>
              <a:rPr lang="en-US" dirty="0"/>
              <a:t>Daisy </a:t>
            </a:r>
            <a:r>
              <a:rPr lang="en-US"/>
              <a:t>Chains </a:t>
            </a:r>
            <a:r>
              <a:rPr lang="en-US" dirty="0"/>
              <a:t>Can</a:t>
            </a:r>
            <a:r>
              <a:rPr lang="en-US"/>
              <a:t> Be Very Large</a:t>
            </a:r>
            <a:br>
              <a:rPr lang="en-US"/>
            </a:br>
            <a:endParaRPr lang="en-US" dirty="0"/>
          </a:p>
        </p:txBody>
      </p:sp>
      <p:sp>
        <p:nvSpPr>
          <p:cNvPr id="4" name="Content Placeholder 3"/>
          <p:cNvSpPr>
            <a:spLocks noGrp="1"/>
          </p:cNvSpPr>
          <p:nvPr>
            <p:ph idx="1"/>
          </p:nvPr>
        </p:nvSpPr>
        <p:spPr>
          <a:xfrm>
            <a:off x="369888" y="5896016"/>
            <a:ext cx="8462962" cy="807086"/>
          </a:xfrm>
        </p:spPr>
        <p:txBody>
          <a:bodyPr/>
          <a:lstStyle/>
          <a:p>
            <a:r>
              <a:rPr lang="en-US" dirty="0"/>
              <a:t>This </a:t>
            </a:r>
            <a:r>
              <a:rPr lang="en-US" dirty="0" smtClean="0"/>
              <a:t>daisy </a:t>
            </a:r>
            <a:r>
              <a:rPr lang="en-US" dirty="0"/>
              <a:t>chain of 29 stations extends from central Florida all the way into Canada</a:t>
            </a:r>
            <a:r>
              <a:rPr lang="en-US" dirty="0" smtClean="0"/>
              <a:t>.</a:t>
            </a:r>
            <a:endParaRPr lang="en-US" dirty="0"/>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2425720" y="2226364"/>
            <a:ext cx="4020712" cy="3585006"/>
          </a:xfrm>
          <a:prstGeom prst="rect">
            <a:avLst/>
          </a:prstGeom>
          <a:ln>
            <a:solidFill>
              <a:schemeClr val="accent1"/>
            </a:solidFill>
          </a:ln>
        </p:spPr>
      </p:pic>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17</a:t>
            </a:fld>
            <a:endParaRPr lang="en-US" dirty="0"/>
          </a:p>
        </p:txBody>
      </p:sp>
    </p:spTree>
    <p:extLst>
      <p:ext uri="{BB962C8B-B14F-4D97-AF65-F5344CB8AC3E}">
        <p14:creationId xmlns:p14="http://schemas.microsoft.com/office/powerpoint/2010/main" val="4043640423"/>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9888" y="1594910"/>
            <a:ext cx="7805737" cy="610658"/>
          </a:xfrm>
        </p:spPr>
        <p:txBody>
          <a:bodyPr/>
          <a:lstStyle/>
          <a:p>
            <a:r>
              <a:rPr lang="en-US" dirty="0"/>
              <a:t>What are Cycles</a:t>
            </a:r>
            <a:r>
              <a:rPr lang="en-US" dirty="0" smtClean="0"/>
              <a:t>?</a:t>
            </a:r>
            <a:endParaRPr lang="en-US" dirty="0"/>
          </a:p>
        </p:txBody>
      </p:sp>
      <p:sp>
        <p:nvSpPr>
          <p:cNvPr id="4" name="Content Placeholder 3"/>
          <p:cNvSpPr>
            <a:spLocks noGrp="1"/>
          </p:cNvSpPr>
          <p:nvPr>
            <p:ph idx="1"/>
          </p:nvPr>
        </p:nvSpPr>
        <p:spPr>
          <a:xfrm>
            <a:off x="369888" y="2243667"/>
            <a:ext cx="8462962" cy="4262641"/>
          </a:xfrm>
        </p:spPr>
        <p:txBody>
          <a:bodyPr/>
          <a:lstStyle/>
          <a:p>
            <a:pPr>
              <a:spcBef>
                <a:spcPts val="600"/>
              </a:spcBef>
            </a:pPr>
            <a:r>
              <a:rPr lang="en-US" sz="2000" dirty="0"/>
              <a:t>If a set of dependencies do not have a starting or ending point, then they form a </a:t>
            </a:r>
            <a:r>
              <a:rPr lang="en-US" sz="2000" dirty="0">
                <a:solidFill>
                  <a:schemeClr val="accent2">
                    <a:lumMod val="75000"/>
                  </a:schemeClr>
                </a:solidFill>
              </a:rPr>
              <a:t>cycle</a:t>
            </a:r>
            <a:r>
              <a:rPr lang="en-US" sz="2000" dirty="0"/>
              <a:t>.</a:t>
            </a:r>
          </a:p>
          <a:p>
            <a:pPr>
              <a:spcBef>
                <a:spcPts val="600"/>
              </a:spcBef>
            </a:pPr>
            <a:endParaRPr lang="en-US" sz="2000" dirty="0" smtClean="0"/>
          </a:p>
          <a:p>
            <a:pPr>
              <a:spcBef>
                <a:spcPts val="600"/>
              </a:spcBef>
            </a:pPr>
            <a:endParaRPr lang="en-US" sz="2000" dirty="0" smtClean="0"/>
          </a:p>
          <a:p>
            <a:pPr>
              <a:spcBef>
                <a:spcPts val="600"/>
              </a:spcBef>
            </a:pPr>
            <a:endParaRPr lang="en-US" sz="2000" dirty="0"/>
          </a:p>
          <a:p>
            <a:pPr>
              <a:spcBef>
                <a:spcPts val="600"/>
              </a:spcBef>
            </a:pPr>
            <a:r>
              <a:rPr lang="en-US" sz="2000" dirty="0" smtClean="0"/>
              <a:t>In </a:t>
            </a:r>
            <a:r>
              <a:rPr lang="en-US" sz="2000" dirty="0"/>
              <a:t>this example, Station A must transition before Station B, Station B must transition before Station C, and </a:t>
            </a:r>
            <a:r>
              <a:rPr lang="en-US" sz="2000" dirty="0" smtClean="0"/>
              <a:t>Station </a:t>
            </a:r>
            <a:r>
              <a:rPr lang="en-US" sz="2000" dirty="0"/>
              <a:t>C must transition before Station A</a:t>
            </a:r>
            <a:r>
              <a:rPr lang="en-US" sz="2000" dirty="0" smtClean="0"/>
              <a:t>.</a:t>
            </a:r>
          </a:p>
          <a:p>
            <a:pPr>
              <a:spcBef>
                <a:spcPts val="600"/>
              </a:spcBef>
            </a:pPr>
            <a:endParaRPr lang="en-US" sz="500" dirty="0"/>
          </a:p>
          <a:p>
            <a:pPr>
              <a:spcBef>
                <a:spcPts val="600"/>
              </a:spcBef>
            </a:pPr>
            <a:r>
              <a:rPr lang="en-US" sz="2000" dirty="0"/>
              <a:t>If Stations A, B, and C do not transition at the same time, at least one station will experience additional interference</a:t>
            </a:r>
            <a:r>
              <a:rPr lang="en-US" sz="2000" dirty="0" smtClean="0"/>
              <a:t>.</a:t>
            </a:r>
            <a:endParaRPr lang="en-US" sz="2000" dirty="0"/>
          </a:p>
        </p:txBody>
      </p:sp>
      <p:sp>
        <p:nvSpPr>
          <p:cNvPr id="9" name="Oval 8"/>
          <p:cNvSpPr/>
          <p:nvPr/>
        </p:nvSpPr>
        <p:spPr>
          <a:xfrm>
            <a:off x="4140160" y="2826356"/>
            <a:ext cx="540339" cy="553825"/>
          </a:xfrm>
          <a:prstGeom prst="ellipse">
            <a:avLst/>
          </a:prstGeom>
          <a:solidFill>
            <a:srgbClr val="4689FF"/>
          </a:solidFill>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latin typeface="Cambria" panose="02040503050406030204" pitchFamily="18" charset="0"/>
              </a:rPr>
              <a:t>A</a:t>
            </a:r>
            <a:endParaRPr lang="en-US" dirty="0">
              <a:latin typeface="Cambria" panose="02040503050406030204" pitchFamily="18" charset="0"/>
            </a:endParaRPr>
          </a:p>
        </p:txBody>
      </p:sp>
      <p:sp>
        <p:nvSpPr>
          <p:cNvPr id="10" name="Oval 9"/>
          <p:cNvSpPr/>
          <p:nvPr/>
        </p:nvSpPr>
        <p:spPr>
          <a:xfrm>
            <a:off x="4922077" y="3811731"/>
            <a:ext cx="540339" cy="553825"/>
          </a:xfrm>
          <a:prstGeom prst="ellipse">
            <a:avLst/>
          </a:prstGeom>
          <a:solidFill>
            <a:srgbClr val="4689FF"/>
          </a:solidFill>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latin typeface="Cambria" panose="02040503050406030204" pitchFamily="18" charset="0"/>
              </a:rPr>
              <a:t>B</a:t>
            </a:r>
            <a:endParaRPr lang="en-US" dirty="0">
              <a:latin typeface="Cambria" panose="02040503050406030204" pitchFamily="18" charset="0"/>
            </a:endParaRPr>
          </a:p>
        </p:txBody>
      </p:sp>
      <p:cxnSp>
        <p:nvCxnSpPr>
          <p:cNvPr id="12" name="Straight Arrow Connector 11"/>
          <p:cNvCxnSpPr>
            <a:stCxn id="9" idx="5"/>
            <a:endCxn id="10" idx="1"/>
          </p:cNvCxnSpPr>
          <p:nvPr/>
        </p:nvCxnSpPr>
        <p:spPr>
          <a:xfrm>
            <a:off x="4601368" y="3299075"/>
            <a:ext cx="399840" cy="593762"/>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3502999" y="3811732"/>
            <a:ext cx="540339" cy="553825"/>
          </a:xfrm>
          <a:prstGeom prst="ellipse">
            <a:avLst/>
          </a:prstGeom>
          <a:solidFill>
            <a:srgbClr val="4689FF"/>
          </a:solidFill>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a:latin typeface="Cambria" panose="02040503050406030204" pitchFamily="18" charset="0"/>
              </a:rPr>
              <a:t>C</a:t>
            </a:r>
            <a:endParaRPr lang="en-US" dirty="0">
              <a:latin typeface="Cambria" panose="02040503050406030204" pitchFamily="18" charset="0"/>
            </a:endParaRPr>
          </a:p>
        </p:txBody>
      </p:sp>
      <p:cxnSp>
        <p:nvCxnSpPr>
          <p:cNvPr id="14" name="Straight Arrow Connector 13"/>
          <p:cNvCxnSpPr>
            <a:stCxn id="10" idx="2"/>
            <a:endCxn id="13" idx="6"/>
          </p:cNvCxnSpPr>
          <p:nvPr/>
        </p:nvCxnSpPr>
        <p:spPr>
          <a:xfrm flipH="1">
            <a:off x="4043338" y="4088644"/>
            <a:ext cx="878739" cy="1"/>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9" idx="3"/>
          </p:cNvCxnSpPr>
          <p:nvPr/>
        </p:nvCxnSpPr>
        <p:spPr>
          <a:xfrm flipV="1">
            <a:off x="3803889" y="3299075"/>
            <a:ext cx="415402" cy="512656"/>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18</a:t>
            </a:fld>
            <a:endParaRPr lang="en-US" dirty="0"/>
          </a:p>
        </p:txBody>
      </p:sp>
    </p:spTree>
    <p:extLst>
      <p:ext uri="{BB962C8B-B14F-4D97-AF65-F5344CB8AC3E}">
        <p14:creationId xmlns:p14="http://schemas.microsoft.com/office/powerpoint/2010/main" val="19979641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9888" y="1607610"/>
            <a:ext cx="7805737" cy="610658"/>
          </a:xfrm>
        </p:spPr>
        <p:txBody>
          <a:bodyPr/>
          <a:lstStyle/>
          <a:p>
            <a:r>
              <a:rPr lang="en-US"/>
              <a:t>Cycles </a:t>
            </a:r>
            <a:r>
              <a:rPr lang="en-US" dirty="0"/>
              <a:t>Can</a:t>
            </a:r>
            <a:r>
              <a:rPr lang="en-US"/>
              <a:t> Also Be Very Large</a:t>
            </a:r>
            <a:br>
              <a:rPr lang="en-US"/>
            </a:br>
            <a:endParaRPr lang="en-US" dirty="0"/>
          </a:p>
        </p:txBody>
      </p:sp>
      <p:sp>
        <p:nvSpPr>
          <p:cNvPr id="7" name="Content Placeholder 6"/>
          <p:cNvSpPr>
            <a:spLocks noGrp="1"/>
          </p:cNvSpPr>
          <p:nvPr>
            <p:ph idx="1"/>
          </p:nvPr>
        </p:nvSpPr>
        <p:spPr>
          <a:xfrm>
            <a:off x="431435" y="5964279"/>
            <a:ext cx="8462962" cy="455571"/>
          </a:xfrm>
        </p:spPr>
        <p:txBody>
          <a:bodyPr/>
          <a:lstStyle/>
          <a:p>
            <a:r>
              <a:rPr lang="en-US" dirty="0"/>
              <a:t>This cycle of 196 stations spans much of eastern North America.</a:t>
            </a:r>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2205941" y="2224210"/>
            <a:ext cx="4133630" cy="3677853"/>
          </a:xfrm>
          <a:prstGeom prst="rect">
            <a:avLst/>
          </a:prstGeom>
          <a:ln>
            <a:solidFill>
              <a:schemeClr val="accent1"/>
            </a:solidFill>
          </a:ln>
        </p:spPr>
      </p:pic>
      <p:sp>
        <p:nvSpPr>
          <p:cNvPr id="3" name="Slide Number Placeholder 2"/>
          <p:cNvSpPr>
            <a:spLocks noGrp="1"/>
          </p:cNvSpPr>
          <p:nvPr>
            <p:ph type="sldNum" sz="quarter" idx="12"/>
          </p:nvPr>
        </p:nvSpPr>
        <p:spPr/>
        <p:txBody>
          <a:bodyPr/>
          <a:lstStyle/>
          <a:p>
            <a:pPr>
              <a:defRPr/>
            </a:pPr>
            <a:fld id="{B275A762-063B-4B7E-BA28-C3D4EB86E078}" type="slidenum">
              <a:rPr lang="en-US" smtClean="0"/>
              <a:pPr>
                <a:defRPr/>
              </a:pPr>
              <a:t>19</a:t>
            </a:fld>
            <a:endParaRPr lang="en-US" dirty="0"/>
          </a:p>
        </p:txBody>
      </p:sp>
    </p:spTree>
    <p:extLst>
      <p:ext uri="{BB962C8B-B14F-4D97-AF65-F5344CB8AC3E}">
        <p14:creationId xmlns:p14="http://schemas.microsoft.com/office/powerpoint/2010/main" val="1189835945"/>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9888" y="1633010"/>
            <a:ext cx="7805737" cy="610658"/>
          </a:xfrm>
        </p:spPr>
        <p:txBody>
          <a:bodyPr/>
          <a:lstStyle/>
          <a:p>
            <a:r>
              <a:rPr lang="en-US" dirty="0"/>
              <a:t>Disclaimer</a:t>
            </a:r>
          </a:p>
        </p:txBody>
      </p:sp>
      <p:sp>
        <p:nvSpPr>
          <p:cNvPr id="4" name="Content Placeholder 2"/>
          <p:cNvSpPr>
            <a:spLocks noGrp="1"/>
          </p:cNvSpPr>
          <p:nvPr>
            <p:ph idx="1"/>
          </p:nvPr>
        </p:nvSpPr>
        <p:spPr/>
        <p:txBody>
          <a:bodyPr>
            <a:noAutofit/>
          </a:bodyPr>
          <a:lstStyle/>
          <a:p>
            <a:r>
              <a:rPr lang="en-US" altLang="en-US" sz="2200" dirty="0">
                <a:latin typeface="Calibri" panose="020F0502020204030204" pitchFamily="34" charset="0"/>
                <a:cs typeface="Calibri" panose="020F0502020204030204" pitchFamily="34" charset="0"/>
              </a:rPr>
              <a:t>Nothing herein is intended to supersede any provision of the Commission's rules or public notices.  </a:t>
            </a:r>
            <a:endParaRPr lang="en-US" altLang="en-US" sz="2200" dirty="0" smtClean="0">
              <a:latin typeface="Calibri" panose="020F0502020204030204" pitchFamily="34" charset="0"/>
              <a:cs typeface="Calibri" panose="020F0502020204030204" pitchFamily="34" charset="0"/>
            </a:endParaRPr>
          </a:p>
          <a:p>
            <a:r>
              <a:rPr lang="en-US" altLang="en-US" sz="2200" dirty="0" smtClean="0">
                <a:latin typeface="Calibri" panose="020F0502020204030204" pitchFamily="34" charset="0"/>
                <a:cs typeface="Calibri" panose="020F0502020204030204" pitchFamily="34" charset="0"/>
              </a:rPr>
              <a:t>These </a:t>
            </a:r>
            <a:r>
              <a:rPr lang="en-US" altLang="en-US" sz="2200" dirty="0">
                <a:latin typeface="Calibri" panose="020F0502020204030204" pitchFamily="34" charset="0"/>
                <a:cs typeface="Calibri" panose="020F0502020204030204" pitchFamily="34" charset="0"/>
              </a:rPr>
              <a:t>slides should not be used as a substitute for </a:t>
            </a:r>
            <a:r>
              <a:rPr lang="en-US" altLang="en-US" sz="2200" dirty="0"/>
              <a:t>reviewing </a:t>
            </a:r>
            <a:r>
              <a:rPr lang="en-US" altLang="en-US" sz="2200" dirty="0" smtClean="0">
                <a:latin typeface="Calibri" panose="020F0502020204030204" pitchFamily="34" charset="0"/>
                <a:cs typeface="Calibri" panose="020F0502020204030204" pitchFamily="34" charset="0"/>
              </a:rPr>
              <a:t>the </a:t>
            </a:r>
            <a:r>
              <a:rPr lang="en-US" altLang="en-US" sz="2200" dirty="0">
                <a:latin typeface="Calibri" panose="020F0502020204030204" pitchFamily="34" charset="0"/>
                <a:cs typeface="Calibri" panose="020F0502020204030204" pitchFamily="34" charset="0"/>
              </a:rPr>
              <a:t>Commission's relevant orders, rules, and public notices </a:t>
            </a:r>
            <a:r>
              <a:rPr lang="en-US" altLang="en-US" sz="2200" dirty="0"/>
              <a:t>regarding </a:t>
            </a:r>
            <a:r>
              <a:rPr lang="en-US" altLang="en-US" sz="2200" dirty="0" smtClean="0">
                <a:latin typeface="Calibri" panose="020F0502020204030204" pitchFamily="34" charset="0"/>
                <a:cs typeface="Calibri" panose="020F0502020204030204" pitchFamily="34" charset="0"/>
              </a:rPr>
              <a:t>the </a:t>
            </a:r>
            <a:r>
              <a:rPr lang="en-US" altLang="en-US" sz="2200" dirty="0">
                <a:latin typeface="Calibri" panose="020F0502020204030204" pitchFamily="34" charset="0"/>
                <a:cs typeface="Calibri" panose="020F0502020204030204" pitchFamily="34" charset="0"/>
              </a:rPr>
              <a:t>Incentive </a:t>
            </a:r>
            <a:r>
              <a:rPr lang="en-US" altLang="en-US" sz="2200" dirty="0" smtClean="0">
                <a:latin typeface="Calibri" panose="020F0502020204030204" pitchFamily="34" charset="0"/>
                <a:cs typeface="Calibri" panose="020F0502020204030204" pitchFamily="34" charset="0"/>
              </a:rPr>
              <a:t>Auction </a:t>
            </a:r>
            <a:r>
              <a:rPr lang="en-US" altLang="en-US" sz="2200" dirty="0">
                <a:latin typeface="Calibri" panose="020F0502020204030204" pitchFamily="34" charset="0"/>
                <a:cs typeface="Calibri" panose="020F0502020204030204" pitchFamily="34" charset="0"/>
              </a:rPr>
              <a:t>and the </a:t>
            </a:r>
            <a:r>
              <a:rPr lang="en-US" altLang="en-US" sz="2200" dirty="0"/>
              <a:t>post-auction </a:t>
            </a:r>
            <a:r>
              <a:rPr lang="en-US" altLang="en-US" sz="2200" dirty="0" smtClean="0"/>
              <a:t>transition</a:t>
            </a:r>
            <a:r>
              <a:rPr lang="en-US" altLang="en-US" sz="2200" dirty="0" smtClean="0">
                <a:latin typeface="Calibri" panose="020F0502020204030204" pitchFamily="34" charset="0"/>
                <a:cs typeface="Calibri" panose="020F0502020204030204" pitchFamily="34" charset="0"/>
              </a:rPr>
              <a:t>.  </a:t>
            </a:r>
          </a:p>
          <a:p>
            <a:r>
              <a:rPr lang="en-US" sz="2200" dirty="0" smtClean="0"/>
              <a:t>The examples </a:t>
            </a:r>
            <a:r>
              <a:rPr lang="en-US" sz="2200" dirty="0"/>
              <a:t>presented herein </a:t>
            </a:r>
            <a:r>
              <a:rPr lang="en-US" sz="2200" dirty="0" smtClean="0"/>
              <a:t>are </a:t>
            </a:r>
            <a:r>
              <a:rPr lang="en-US" sz="2200" dirty="0"/>
              <a:t>for illustrative purposes </a:t>
            </a:r>
            <a:r>
              <a:rPr lang="en-US" sz="2200" dirty="0" smtClean="0"/>
              <a:t>only</a:t>
            </a:r>
            <a:r>
              <a:rPr lang="en-US" altLang="en-US" sz="2200" dirty="0" smtClean="0"/>
              <a:t> </a:t>
            </a:r>
            <a:r>
              <a:rPr lang="en-US" sz="2200" dirty="0"/>
              <a:t>and are based on hypothetical channel assignments that do not rely upon </a:t>
            </a:r>
            <a:r>
              <a:rPr lang="en-US" sz="2200" dirty="0" smtClean="0"/>
              <a:t>or </a:t>
            </a:r>
            <a:r>
              <a:rPr lang="en-US" sz="2200" dirty="0"/>
              <a:t>predict any auction </a:t>
            </a:r>
            <a:r>
              <a:rPr lang="en-US" sz="2200" dirty="0" smtClean="0"/>
              <a:t>results.</a:t>
            </a:r>
            <a:endParaRPr lang="en-US" sz="2200" dirty="0"/>
          </a:p>
        </p:txBody>
      </p:sp>
      <p:sp>
        <p:nvSpPr>
          <p:cNvPr id="6" name="Slide Number Placeholder 5"/>
          <p:cNvSpPr>
            <a:spLocks noGrp="1"/>
          </p:cNvSpPr>
          <p:nvPr>
            <p:ph type="sldNum" sz="quarter" idx="12"/>
          </p:nvPr>
        </p:nvSpPr>
        <p:spPr/>
        <p:txBody>
          <a:bodyPr/>
          <a:lstStyle/>
          <a:p>
            <a:pPr>
              <a:defRPr/>
            </a:pPr>
            <a:fld id="{B275A762-063B-4B7E-BA28-C3D4EB86E078}" type="slidenum">
              <a:rPr lang="en-US" smtClean="0"/>
              <a:pPr>
                <a:defRPr/>
              </a:pPr>
              <a:t>2</a:t>
            </a:fld>
            <a:endParaRPr lang="en-US" dirty="0"/>
          </a:p>
        </p:txBody>
      </p:sp>
    </p:spTree>
    <p:custDataLst>
      <p:tags r:id="rId1"/>
    </p:custDataLst>
    <p:extLst>
      <p:ext uri="{BB962C8B-B14F-4D97-AF65-F5344CB8AC3E}">
        <p14:creationId xmlns:p14="http://schemas.microsoft.com/office/powerpoint/2010/main" val="1663563065"/>
      </p:ext>
    </p:extLst>
  </p:cSld>
  <p:clrMapOvr>
    <a:masterClrMapping/>
  </p:clrMapOvr>
  <p:transition spd="med" advTm="597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9888" y="1620310"/>
            <a:ext cx="8316912" cy="610658"/>
          </a:xfrm>
        </p:spPr>
        <p:txBody>
          <a:bodyPr/>
          <a:lstStyle/>
          <a:p>
            <a:r>
              <a:rPr lang="en-US" sz="2600" dirty="0"/>
              <a:t>Overlapping Cycles and Daisy </a:t>
            </a:r>
            <a:r>
              <a:rPr lang="en-US" sz="2600"/>
              <a:t>Chains Make </a:t>
            </a:r>
            <a:r>
              <a:rPr lang="en-US" sz="2600" smtClean="0"/>
              <a:t>a Mess</a:t>
            </a:r>
            <a:endParaRPr lang="en-US" sz="2600" dirty="0"/>
          </a:p>
        </p:txBody>
      </p:sp>
      <p:sp>
        <p:nvSpPr>
          <p:cNvPr id="7" name="Content Placeholder 6"/>
          <p:cNvSpPr>
            <a:spLocks noGrp="1"/>
          </p:cNvSpPr>
          <p:nvPr>
            <p:ph idx="1"/>
          </p:nvPr>
        </p:nvSpPr>
        <p:spPr>
          <a:xfrm>
            <a:off x="369888" y="5855794"/>
            <a:ext cx="8462962" cy="868810"/>
          </a:xfrm>
        </p:spPr>
        <p:txBody>
          <a:bodyPr/>
          <a:lstStyle/>
          <a:p>
            <a:r>
              <a:rPr lang="en-US" dirty="0"/>
              <a:t>These 796 stations are all connected by dependencies, creating one long daisy chain, including many cycles</a:t>
            </a:r>
            <a:r>
              <a:rPr lang="en-US" dirty="0" smtClean="0"/>
              <a:t>.</a:t>
            </a:r>
            <a:endParaRPr lang="en-US" dirty="0"/>
          </a:p>
        </p:txBody>
      </p:sp>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2581049" y="2224817"/>
            <a:ext cx="4040639" cy="3602774"/>
          </a:xfrm>
          <a:prstGeom prst="rect">
            <a:avLst/>
          </a:prstGeom>
          <a:ln>
            <a:solidFill>
              <a:schemeClr val="accent1"/>
            </a:solidFill>
          </a:ln>
        </p:spPr>
      </p:pic>
      <p:sp>
        <p:nvSpPr>
          <p:cNvPr id="4" name="Slide Number Placeholder 3"/>
          <p:cNvSpPr>
            <a:spLocks noGrp="1"/>
          </p:cNvSpPr>
          <p:nvPr>
            <p:ph type="sldNum" sz="quarter" idx="12"/>
          </p:nvPr>
        </p:nvSpPr>
        <p:spPr/>
        <p:txBody>
          <a:bodyPr/>
          <a:lstStyle/>
          <a:p>
            <a:pPr>
              <a:defRPr/>
            </a:pPr>
            <a:fld id="{B275A762-063B-4B7E-BA28-C3D4EB86E078}" type="slidenum">
              <a:rPr lang="en-US" smtClean="0"/>
              <a:pPr>
                <a:defRPr/>
              </a:pPr>
              <a:t>20</a:t>
            </a:fld>
            <a:endParaRPr lang="en-US" dirty="0"/>
          </a:p>
        </p:txBody>
      </p:sp>
    </p:spTree>
    <p:extLst>
      <p:ext uri="{BB962C8B-B14F-4D97-AF65-F5344CB8AC3E}">
        <p14:creationId xmlns:p14="http://schemas.microsoft.com/office/powerpoint/2010/main" val="1568241775"/>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8" y="1607610"/>
            <a:ext cx="7805737" cy="610658"/>
          </a:xfrm>
        </p:spPr>
        <p:txBody>
          <a:bodyPr/>
          <a:lstStyle/>
          <a:p>
            <a:r>
              <a:rPr lang="en-US"/>
              <a:t>Challenges Created </a:t>
            </a:r>
            <a:r>
              <a:rPr lang="en-US" smtClean="0"/>
              <a:t>by Dependencies</a:t>
            </a:r>
            <a:endParaRPr lang="en-US" dirty="0"/>
          </a:p>
        </p:txBody>
      </p:sp>
      <p:sp>
        <p:nvSpPr>
          <p:cNvPr id="3" name="Content Placeholder 2"/>
          <p:cNvSpPr>
            <a:spLocks noGrp="1"/>
          </p:cNvSpPr>
          <p:nvPr>
            <p:ph idx="1"/>
          </p:nvPr>
        </p:nvSpPr>
        <p:spPr>
          <a:xfrm>
            <a:off x="369888" y="2281767"/>
            <a:ext cx="8462962" cy="4179358"/>
          </a:xfrm>
        </p:spPr>
        <p:txBody>
          <a:bodyPr/>
          <a:lstStyle/>
          <a:p>
            <a:pPr>
              <a:spcBef>
                <a:spcPts val="1200"/>
              </a:spcBef>
              <a:spcAft>
                <a:spcPts val="1200"/>
              </a:spcAft>
            </a:pPr>
            <a:r>
              <a:rPr lang="en-US" dirty="0"/>
              <a:t>For each station in a daisy chain to be able to test without causing additional unacceptable interference, the number of phases would have to be the same as the length of the </a:t>
            </a:r>
            <a:r>
              <a:rPr lang="en-US" dirty="0" smtClean="0"/>
              <a:t>chain.  </a:t>
            </a:r>
            <a:endParaRPr lang="en-US" dirty="0"/>
          </a:p>
          <a:p>
            <a:pPr>
              <a:spcBef>
                <a:spcPts val="1200"/>
              </a:spcBef>
              <a:spcAft>
                <a:spcPts val="1200"/>
              </a:spcAft>
            </a:pPr>
            <a:r>
              <a:rPr lang="en-US" dirty="0" smtClean="0"/>
              <a:t>On the other hand, stations in cycles must be assigned to the same phase or else they will cause unacceptable interference.</a:t>
            </a:r>
          </a:p>
          <a:p>
            <a:pPr>
              <a:spcBef>
                <a:spcPts val="1200"/>
              </a:spcBef>
              <a:spcAft>
                <a:spcPts val="1200"/>
              </a:spcAft>
            </a:pPr>
            <a:r>
              <a:rPr lang="en-US" dirty="0" smtClean="0"/>
              <a:t>In </a:t>
            </a:r>
            <a:r>
              <a:rPr lang="en-US" dirty="0"/>
              <a:t>order to have a </a:t>
            </a:r>
            <a:r>
              <a:rPr lang="en-US" dirty="0" smtClean="0"/>
              <a:t>reasonable </a:t>
            </a:r>
            <a:r>
              <a:rPr lang="en-US" dirty="0"/>
              <a:t>number of </a:t>
            </a:r>
            <a:r>
              <a:rPr lang="en-US" dirty="0" smtClean="0"/>
              <a:t>phases and to facilitate coordination, a transition plan </a:t>
            </a:r>
            <a:r>
              <a:rPr lang="en-US" dirty="0"/>
              <a:t>must address these long daisy chains and large </a:t>
            </a:r>
            <a:r>
              <a:rPr lang="en-US" dirty="0" smtClean="0"/>
              <a:t>cycles.</a:t>
            </a:r>
            <a:endParaRPr lang="en-US" dirty="0"/>
          </a:p>
        </p:txBody>
      </p:sp>
      <p:sp>
        <p:nvSpPr>
          <p:cNvPr id="4" name="Slide Number Placeholder 3"/>
          <p:cNvSpPr>
            <a:spLocks noGrp="1"/>
          </p:cNvSpPr>
          <p:nvPr>
            <p:ph type="sldNum" sz="quarter" idx="12"/>
          </p:nvPr>
        </p:nvSpPr>
        <p:spPr/>
        <p:txBody>
          <a:bodyPr/>
          <a:lstStyle/>
          <a:p>
            <a:pPr>
              <a:defRPr/>
            </a:pPr>
            <a:fld id="{B275A762-063B-4B7E-BA28-C3D4EB86E078}" type="slidenum">
              <a:rPr lang="en-US" smtClean="0"/>
              <a:pPr>
                <a:defRPr/>
              </a:pPr>
              <a:t>21</a:t>
            </a:fld>
            <a:endParaRPr lang="en-US" dirty="0"/>
          </a:p>
        </p:txBody>
      </p:sp>
    </p:spTree>
    <p:extLst>
      <p:ext uri="{BB962C8B-B14F-4D97-AF65-F5344CB8AC3E}">
        <p14:creationId xmlns:p14="http://schemas.microsoft.com/office/powerpoint/2010/main" val="20608919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3688" y="1652060"/>
            <a:ext cx="8591232" cy="610658"/>
          </a:xfrm>
        </p:spPr>
        <p:txBody>
          <a:bodyPr/>
          <a:lstStyle/>
          <a:p>
            <a:r>
              <a:rPr lang="en-US" sz="2350"/>
              <a:t>Methods </a:t>
            </a:r>
            <a:r>
              <a:rPr lang="en-US" sz="2350" dirty="0"/>
              <a:t>To</a:t>
            </a:r>
            <a:r>
              <a:rPr lang="en-US" sz="2350"/>
              <a:t> Address </a:t>
            </a:r>
            <a:r>
              <a:rPr lang="en-US" sz="2350" smtClean="0"/>
              <a:t>Dependencies– </a:t>
            </a:r>
            <a:r>
              <a:rPr lang="en-US" sz="2350" dirty="0"/>
              <a:t>Linked Station Sets</a:t>
            </a:r>
            <a:endParaRPr lang="en-US" sz="2400" dirty="0"/>
          </a:p>
        </p:txBody>
      </p:sp>
      <p:sp>
        <p:nvSpPr>
          <p:cNvPr id="4" name="Content Placeholder 3"/>
          <p:cNvSpPr>
            <a:spLocks noGrp="1"/>
          </p:cNvSpPr>
          <p:nvPr>
            <p:ph idx="1"/>
          </p:nvPr>
        </p:nvSpPr>
        <p:spPr/>
        <p:txBody>
          <a:bodyPr/>
          <a:lstStyle/>
          <a:p>
            <a:pPr>
              <a:spcBef>
                <a:spcPts val="1800"/>
              </a:spcBef>
              <a:spcAft>
                <a:spcPts val="1800"/>
              </a:spcAft>
            </a:pPr>
            <a:r>
              <a:rPr lang="en-US" dirty="0"/>
              <a:t>One way to address large daisy chains and cycles is to group parts of the daisy chain and entire cycles into a single </a:t>
            </a:r>
            <a:r>
              <a:rPr lang="en-US" dirty="0" smtClean="0"/>
              <a:t>phase.</a:t>
            </a:r>
            <a:endParaRPr lang="en-US" dirty="0"/>
          </a:p>
          <a:p>
            <a:pPr>
              <a:spcBef>
                <a:spcPts val="1800"/>
              </a:spcBef>
              <a:spcAft>
                <a:spcPts val="1800"/>
              </a:spcAft>
            </a:pPr>
            <a:r>
              <a:rPr lang="en-US" dirty="0" smtClean="0"/>
              <a:t>Collapsing </a:t>
            </a:r>
            <a:r>
              <a:rPr lang="en-US" dirty="0"/>
              <a:t>daisy chains and cycles into the same phase will require stations to coordinate testing and flash </a:t>
            </a:r>
            <a:r>
              <a:rPr lang="en-US" dirty="0" smtClean="0"/>
              <a:t>cut to their new channels </a:t>
            </a:r>
            <a:r>
              <a:rPr lang="en-US" dirty="0"/>
              <a:t>together in order for the stations not to </a:t>
            </a:r>
            <a:r>
              <a:rPr lang="en-US" dirty="0" smtClean="0"/>
              <a:t>interfere.</a:t>
            </a:r>
            <a:endParaRPr lang="en-US" dirty="0"/>
          </a:p>
          <a:p>
            <a:pPr>
              <a:spcBef>
                <a:spcPts val="1800"/>
              </a:spcBef>
              <a:spcAft>
                <a:spcPts val="1800"/>
              </a:spcAft>
            </a:pPr>
            <a:r>
              <a:rPr lang="en-US" dirty="0" smtClean="0"/>
              <a:t>These </a:t>
            </a:r>
            <a:r>
              <a:rPr lang="en-US" dirty="0"/>
              <a:t>are called </a:t>
            </a:r>
            <a:r>
              <a:rPr lang="en-US" dirty="0">
                <a:solidFill>
                  <a:schemeClr val="accent2">
                    <a:lumMod val="75000"/>
                  </a:schemeClr>
                </a:solidFill>
              </a:rPr>
              <a:t>Linked Station </a:t>
            </a:r>
            <a:r>
              <a:rPr lang="en-US" dirty="0" smtClean="0">
                <a:solidFill>
                  <a:schemeClr val="accent2">
                    <a:lumMod val="75000"/>
                  </a:schemeClr>
                </a:solidFill>
              </a:rPr>
              <a:t>Sets.</a:t>
            </a:r>
            <a:endParaRPr lang="en-US"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22</a:t>
            </a:fld>
            <a:endParaRPr lang="en-US" dirty="0"/>
          </a:p>
        </p:txBody>
      </p:sp>
    </p:spTree>
    <p:extLst>
      <p:ext uri="{BB962C8B-B14F-4D97-AF65-F5344CB8AC3E}">
        <p14:creationId xmlns:p14="http://schemas.microsoft.com/office/powerpoint/2010/main" val="6667611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Oval 133"/>
          <p:cNvSpPr/>
          <p:nvPr/>
        </p:nvSpPr>
        <p:spPr>
          <a:xfrm>
            <a:off x="4916525" y="4534510"/>
            <a:ext cx="1411049" cy="508713"/>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9" name="Oval 108"/>
          <p:cNvSpPr/>
          <p:nvPr/>
        </p:nvSpPr>
        <p:spPr>
          <a:xfrm>
            <a:off x="4916523" y="3690557"/>
            <a:ext cx="1411049" cy="508713"/>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1423134" y="5412652"/>
            <a:ext cx="346510" cy="356135"/>
          </a:xfrm>
          <a:prstGeom prst="ellipse">
            <a:avLst/>
          </a:prstGeom>
          <a:gradFill rotWithShape="1">
            <a:gsLst>
              <a:gs pos="0">
                <a:srgbClr val="007AFF">
                  <a:tint val="100000"/>
                  <a:shade val="100000"/>
                  <a:satMod val="130000"/>
                </a:srgbClr>
              </a:gs>
              <a:gs pos="100000">
                <a:srgbClr val="007AFF">
                  <a:tint val="50000"/>
                  <a:shade val="100000"/>
                  <a:satMod val="350000"/>
                </a:srgbClr>
              </a:gs>
            </a:gsLst>
            <a:lin ang="16200000" scaled="0"/>
          </a:gradFill>
          <a:ln w="9525" cap="flat" cmpd="sng" algn="ctr">
            <a:solidFill>
              <a:srgbClr val="007A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a:ea typeface="+mn-ea"/>
                <a:cs typeface="+mn-cs"/>
              </a:rPr>
              <a:t>A</a:t>
            </a:r>
          </a:p>
        </p:txBody>
      </p:sp>
      <p:sp>
        <p:nvSpPr>
          <p:cNvPr id="23" name="Oval 22"/>
          <p:cNvSpPr/>
          <p:nvPr/>
        </p:nvSpPr>
        <p:spPr>
          <a:xfrm>
            <a:off x="1424628" y="4920231"/>
            <a:ext cx="346510" cy="356135"/>
          </a:xfrm>
          <a:prstGeom prst="ellipse">
            <a:avLst/>
          </a:prstGeom>
          <a:gradFill rotWithShape="1">
            <a:gsLst>
              <a:gs pos="0">
                <a:srgbClr val="007AFF">
                  <a:tint val="100000"/>
                  <a:shade val="100000"/>
                  <a:satMod val="130000"/>
                </a:srgbClr>
              </a:gs>
              <a:gs pos="100000">
                <a:srgbClr val="007AFF">
                  <a:tint val="50000"/>
                  <a:shade val="100000"/>
                  <a:satMod val="350000"/>
                </a:srgbClr>
              </a:gs>
            </a:gsLst>
            <a:lin ang="16200000" scaled="0"/>
          </a:gradFill>
          <a:ln w="9525" cap="flat" cmpd="sng" algn="ctr">
            <a:solidFill>
              <a:srgbClr val="007A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a:ea typeface="+mn-ea"/>
                <a:cs typeface="+mn-cs"/>
              </a:rPr>
              <a:t>B</a:t>
            </a:r>
          </a:p>
        </p:txBody>
      </p:sp>
      <p:sp>
        <p:nvSpPr>
          <p:cNvPr id="24" name="Oval 23"/>
          <p:cNvSpPr/>
          <p:nvPr/>
        </p:nvSpPr>
        <p:spPr>
          <a:xfrm>
            <a:off x="1423134" y="4415752"/>
            <a:ext cx="346510" cy="356135"/>
          </a:xfrm>
          <a:prstGeom prst="ellipse">
            <a:avLst/>
          </a:prstGeom>
          <a:gradFill rotWithShape="1">
            <a:gsLst>
              <a:gs pos="0">
                <a:srgbClr val="007AFF">
                  <a:tint val="100000"/>
                  <a:shade val="100000"/>
                  <a:satMod val="130000"/>
                </a:srgbClr>
              </a:gs>
              <a:gs pos="100000">
                <a:srgbClr val="007AFF">
                  <a:tint val="50000"/>
                  <a:shade val="100000"/>
                  <a:satMod val="350000"/>
                </a:srgbClr>
              </a:gs>
            </a:gsLst>
            <a:lin ang="16200000" scaled="0"/>
          </a:gradFill>
          <a:ln w="9525" cap="flat" cmpd="sng" algn="ctr">
            <a:solidFill>
              <a:srgbClr val="007A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a:ea typeface="+mn-ea"/>
                <a:cs typeface="+mn-cs"/>
              </a:rPr>
              <a:t>C</a:t>
            </a:r>
          </a:p>
        </p:txBody>
      </p:sp>
      <p:sp>
        <p:nvSpPr>
          <p:cNvPr id="25" name="Oval 24"/>
          <p:cNvSpPr/>
          <p:nvPr/>
        </p:nvSpPr>
        <p:spPr>
          <a:xfrm>
            <a:off x="1423134" y="3917021"/>
            <a:ext cx="346510" cy="356135"/>
          </a:xfrm>
          <a:prstGeom prst="ellipse">
            <a:avLst/>
          </a:prstGeom>
          <a:gradFill rotWithShape="1">
            <a:gsLst>
              <a:gs pos="0">
                <a:srgbClr val="007AFF">
                  <a:tint val="100000"/>
                  <a:shade val="100000"/>
                  <a:satMod val="130000"/>
                </a:srgbClr>
              </a:gs>
              <a:gs pos="100000">
                <a:srgbClr val="007AFF">
                  <a:tint val="50000"/>
                  <a:shade val="100000"/>
                  <a:satMod val="350000"/>
                </a:srgbClr>
              </a:gs>
            </a:gsLst>
            <a:lin ang="16200000" scaled="0"/>
          </a:gradFill>
          <a:ln w="9525" cap="flat" cmpd="sng" algn="ctr">
            <a:solidFill>
              <a:srgbClr val="007A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a:ea typeface="+mn-ea"/>
                <a:cs typeface="+mn-cs"/>
              </a:rPr>
              <a:t>D</a:t>
            </a:r>
          </a:p>
        </p:txBody>
      </p:sp>
      <p:sp>
        <p:nvSpPr>
          <p:cNvPr id="26" name="Oval 25"/>
          <p:cNvSpPr/>
          <p:nvPr/>
        </p:nvSpPr>
        <p:spPr>
          <a:xfrm>
            <a:off x="1423134" y="3418290"/>
            <a:ext cx="346510" cy="356135"/>
          </a:xfrm>
          <a:prstGeom prst="ellipse">
            <a:avLst/>
          </a:prstGeom>
          <a:gradFill rotWithShape="1">
            <a:gsLst>
              <a:gs pos="0">
                <a:srgbClr val="007AFF">
                  <a:tint val="100000"/>
                  <a:shade val="100000"/>
                  <a:satMod val="130000"/>
                </a:srgbClr>
              </a:gs>
              <a:gs pos="100000">
                <a:srgbClr val="007AFF">
                  <a:tint val="50000"/>
                  <a:shade val="100000"/>
                  <a:satMod val="350000"/>
                </a:srgbClr>
              </a:gs>
            </a:gsLst>
            <a:lin ang="16200000" scaled="0"/>
          </a:gradFill>
          <a:ln w="9525" cap="flat" cmpd="sng" algn="ctr">
            <a:solidFill>
              <a:srgbClr val="007A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a:ea typeface="+mn-ea"/>
                <a:cs typeface="+mn-cs"/>
              </a:rPr>
              <a:t>E</a:t>
            </a:r>
          </a:p>
        </p:txBody>
      </p:sp>
      <p:sp>
        <p:nvSpPr>
          <p:cNvPr id="27" name="Oval 26"/>
          <p:cNvSpPr/>
          <p:nvPr/>
        </p:nvSpPr>
        <p:spPr>
          <a:xfrm>
            <a:off x="1424628" y="2925869"/>
            <a:ext cx="346510" cy="356135"/>
          </a:xfrm>
          <a:prstGeom prst="ellipse">
            <a:avLst/>
          </a:prstGeom>
          <a:gradFill rotWithShape="1">
            <a:gsLst>
              <a:gs pos="0">
                <a:srgbClr val="007AFF">
                  <a:tint val="100000"/>
                  <a:shade val="100000"/>
                  <a:satMod val="130000"/>
                </a:srgbClr>
              </a:gs>
              <a:gs pos="100000">
                <a:srgbClr val="007AFF">
                  <a:tint val="50000"/>
                  <a:shade val="100000"/>
                  <a:satMod val="350000"/>
                </a:srgbClr>
              </a:gs>
            </a:gsLst>
            <a:lin ang="16200000" scaled="0"/>
          </a:gradFill>
          <a:ln w="9525" cap="flat" cmpd="sng" algn="ctr">
            <a:solidFill>
              <a:srgbClr val="007AFF">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a:ea typeface="+mn-ea"/>
                <a:cs typeface="+mn-cs"/>
              </a:rPr>
              <a:t>F</a:t>
            </a:r>
          </a:p>
        </p:txBody>
      </p:sp>
      <p:cxnSp>
        <p:nvCxnSpPr>
          <p:cNvPr id="30" name="Straight Arrow Connector 29"/>
          <p:cNvCxnSpPr>
            <a:stCxn id="22" idx="0"/>
            <a:endCxn id="23" idx="4"/>
          </p:cNvCxnSpPr>
          <p:nvPr/>
        </p:nvCxnSpPr>
        <p:spPr>
          <a:xfrm flipV="1">
            <a:off x="1596389" y="5276366"/>
            <a:ext cx="1494" cy="136286"/>
          </a:xfrm>
          <a:prstGeom prst="straightConnector1">
            <a:avLst/>
          </a:prstGeom>
          <a:noFill/>
          <a:ln w="25400" cap="flat" cmpd="sng" algn="ctr">
            <a:solidFill>
              <a:srgbClr val="FF3B2E"/>
            </a:solidFill>
            <a:prstDash val="solid"/>
            <a:tailEnd type="triangle"/>
          </a:ln>
          <a:effectLst>
            <a:outerShdw blurRad="40000" dist="20000" dir="5400000" rotWithShape="0">
              <a:srgbClr val="000000">
                <a:alpha val="38000"/>
              </a:srgbClr>
            </a:outerShdw>
          </a:effectLst>
        </p:spPr>
      </p:cxnSp>
      <p:cxnSp>
        <p:nvCxnSpPr>
          <p:cNvPr id="31" name="Straight Arrow Connector 30"/>
          <p:cNvCxnSpPr>
            <a:stCxn id="23" idx="0"/>
            <a:endCxn id="24" idx="4"/>
          </p:cNvCxnSpPr>
          <p:nvPr/>
        </p:nvCxnSpPr>
        <p:spPr>
          <a:xfrm flipH="1" flipV="1">
            <a:off x="1596389" y="4771887"/>
            <a:ext cx="1494" cy="148344"/>
          </a:xfrm>
          <a:prstGeom prst="straightConnector1">
            <a:avLst/>
          </a:prstGeom>
          <a:noFill/>
          <a:ln w="25400" cap="flat" cmpd="sng" algn="ctr">
            <a:solidFill>
              <a:srgbClr val="FF3B2E"/>
            </a:solidFill>
            <a:prstDash val="solid"/>
            <a:tailEnd type="triangle"/>
          </a:ln>
          <a:effectLst>
            <a:outerShdw blurRad="40000" dist="20000" dir="5400000" rotWithShape="0">
              <a:srgbClr val="000000">
                <a:alpha val="38000"/>
              </a:srgbClr>
            </a:outerShdw>
          </a:effectLst>
        </p:spPr>
      </p:cxnSp>
      <p:cxnSp>
        <p:nvCxnSpPr>
          <p:cNvPr id="32" name="Straight Arrow Connector 31"/>
          <p:cNvCxnSpPr>
            <a:stCxn id="24" idx="0"/>
            <a:endCxn id="25" idx="4"/>
          </p:cNvCxnSpPr>
          <p:nvPr/>
        </p:nvCxnSpPr>
        <p:spPr>
          <a:xfrm flipV="1">
            <a:off x="1596389" y="4273156"/>
            <a:ext cx="0" cy="142596"/>
          </a:xfrm>
          <a:prstGeom prst="straightConnector1">
            <a:avLst/>
          </a:prstGeom>
          <a:noFill/>
          <a:ln w="25400" cap="flat" cmpd="sng" algn="ctr">
            <a:solidFill>
              <a:srgbClr val="FF3B2E"/>
            </a:solidFill>
            <a:prstDash val="solid"/>
            <a:tailEnd type="triangle"/>
          </a:ln>
          <a:effectLst>
            <a:outerShdw blurRad="40000" dist="20000" dir="5400000" rotWithShape="0">
              <a:srgbClr val="000000">
                <a:alpha val="38000"/>
              </a:srgbClr>
            </a:outerShdw>
          </a:effectLst>
        </p:spPr>
      </p:cxnSp>
      <p:cxnSp>
        <p:nvCxnSpPr>
          <p:cNvPr id="33" name="Straight Arrow Connector 32"/>
          <p:cNvCxnSpPr>
            <a:stCxn id="25" idx="0"/>
            <a:endCxn id="26" idx="4"/>
          </p:cNvCxnSpPr>
          <p:nvPr/>
        </p:nvCxnSpPr>
        <p:spPr>
          <a:xfrm flipV="1">
            <a:off x="1596389" y="3774425"/>
            <a:ext cx="0" cy="142596"/>
          </a:xfrm>
          <a:prstGeom prst="straightConnector1">
            <a:avLst/>
          </a:prstGeom>
          <a:noFill/>
          <a:ln w="25400" cap="flat" cmpd="sng" algn="ctr">
            <a:solidFill>
              <a:srgbClr val="FF3B2E"/>
            </a:solidFill>
            <a:prstDash val="solid"/>
            <a:tailEnd type="triangle"/>
          </a:ln>
          <a:effectLst>
            <a:outerShdw blurRad="40000" dist="20000" dir="5400000" rotWithShape="0">
              <a:srgbClr val="000000">
                <a:alpha val="38000"/>
              </a:srgbClr>
            </a:outerShdw>
          </a:effectLst>
        </p:spPr>
      </p:cxnSp>
      <p:cxnSp>
        <p:nvCxnSpPr>
          <p:cNvPr id="34" name="Straight Arrow Connector 33"/>
          <p:cNvCxnSpPr>
            <a:stCxn id="26" idx="0"/>
            <a:endCxn id="27" idx="4"/>
          </p:cNvCxnSpPr>
          <p:nvPr/>
        </p:nvCxnSpPr>
        <p:spPr>
          <a:xfrm flipV="1">
            <a:off x="1596389" y="3282004"/>
            <a:ext cx="1494" cy="136286"/>
          </a:xfrm>
          <a:prstGeom prst="straightConnector1">
            <a:avLst/>
          </a:prstGeom>
          <a:noFill/>
          <a:ln w="25400" cap="flat" cmpd="sng" algn="ctr">
            <a:solidFill>
              <a:srgbClr val="FF3B2E"/>
            </a:solidFill>
            <a:prstDash val="solid"/>
            <a:tailEnd type="triangle"/>
          </a:ln>
          <a:effectLst>
            <a:outerShdw blurRad="40000" dist="20000" dir="5400000" rotWithShape="0">
              <a:srgbClr val="000000">
                <a:alpha val="38000"/>
              </a:srgbClr>
            </a:outerShdw>
          </a:effectLst>
        </p:spPr>
      </p:cxnSp>
      <p:cxnSp>
        <p:nvCxnSpPr>
          <p:cNvPr id="67" name="Straight Arrow Connector 66"/>
          <p:cNvCxnSpPr/>
          <p:nvPr/>
        </p:nvCxnSpPr>
        <p:spPr>
          <a:xfrm flipH="1">
            <a:off x="1861555" y="3067505"/>
            <a:ext cx="42672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69" name="TextBox 68"/>
          <p:cNvSpPr txBox="1"/>
          <p:nvPr/>
        </p:nvSpPr>
        <p:spPr>
          <a:xfrm>
            <a:off x="2378692" y="2882839"/>
            <a:ext cx="301469" cy="369332"/>
          </a:xfrm>
          <a:prstGeom prst="rect">
            <a:avLst/>
          </a:prstGeom>
          <a:noFill/>
        </p:spPr>
        <p:txBody>
          <a:bodyPr wrap="square" rtlCol="0">
            <a:spAutoFit/>
          </a:bodyPr>
          <a:lstStyle/>
          <a:p>
            <a:r>
              <a:rPr lang="en-US" sz="1800" dirty="0" smtClean="0"/>
              <a:t>6</a:t>
            </a:r>
            <a:endParaRPr lang="en-US" sz="1800" dirty="0"/>
          </a:p>
        </p:txBody>
      </p:sp>
      <p:sp>
        <p:nvSpPr>
          <p:cNvPr id="70" name="TextBox 69"/>
          <p:cNvSpPr txBox="1"/>
          <p:nvPr/>
        </p:nvSpPr>
        <p:spPr>
          <a:xfrm>
            <a:off x="1712997" y="2217656"/>
            <a:ext cx="1632857" cy="707886"/>
          </a:xfrm>
          <a:prstGeom prst="rect">
            <a:avLst/>
          </a:prstGeom>
          <a:noFill/>
        </p:spPr>
        <p:txBody>
          <a:bodyPr wrap="square" rtlCol="0">
            <a:spAutoFit/>
          </a:bodyPr>
          <a:lstStyle/>
          <a:p>
            <a:pPr algn="ctr"/>
            <a:r>
              <a:rPr lang="en-US" sz="2000" dirty="0" smtClean="0"/>
              <a:t>Transition Phase</a:t>
            </a:r>
            <a:endParaRPr lang="en-US" sz="2000" dirty="0"/>
          </a:p>
        </p:txBody>
      </p:sp>
      <p:cxnSp>
        <p:nvCxnSpPr>
          <p:cNvPr id="71" name="Straight Arrow Connector 70"/>
          <p:cNvCxnSpPr/>
          <p:nvPr/>
        </p:nvCxnSpPr>
        <p:spPr>
          <a:xfrm flipH="1">
            <a:off x="1861555" y="3579777"/>
            <a:ext cx="42672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72" name="TextBox 71"/>
          <p:cNvSpPr txBox="1"/>
          <p:nvPr/>
        </p:nvSpPr>
        <p:spPr>
          <a:xfrm>
            <a:off x="2378692" y="3395111"/>
            <a:ext cx="301469" cy="369332"/>
          </a:xfrm>
          <a:prstGeom prst="rect">
            <a:avLst/>
          </a:prstGeom>
          <a:noFill/>
        </p:spPr>
        <p:txBody>
          <a:bodyPr wrap="square" rtlCol="0">
            <a:spAutoFit/>
          </a:bodyPr>
          <a:lstStyle/>
          <a:p>
            <a:r>
              <a:rPr lang="en-US" sz="1800" dirty="0"/>
              <a:t>5</a:t>
            </a:r>
          </a:p>
        </p:txBody>
      </p:sp>
      <p:cxnSp>
        <p:nvCxnSpPr>
          <p:cNvPr id="73" name="Straight Arrow Connector 72"/>
          <p:cNvCxnSpPr/>
          <p:nvPr/>
        </p:nvCxnSpPr>
        <p:spPr>
          <a:xfrm flipH="1">
            <a:off x="1861555" y="4088490"/>
            <a:ext cx="42672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74" name="TextBox 73"/>
          <p:cNvSpPr txBox="1"/>
          <p:nvPr/>
        </p:nvSpPr>
        <p:spPr>
          <a:xfrm>
            <a:off x="2378692" y="3903824"/>
            <a:ext cx="301469" cy="369332"/>
          </a:xfrm>
          <a:prstGeom prst="rect">
            <a:avLst/>
          </a:prstGeom>
          <a:noFill/>
        </p:spPr>
        <p:txBody>
          <a:bodyPr wrap="square" rtlCol="0">
            <a:spAutoFit/>
          </a:bodyPr>
          <a:lstStyle/>
          <a:p>
            <a:r>
              <a:rPr lang="en-US" sz="1800" dirty="0"/>
              <a:t>4</a:t>
            </a:r>
          </a:p>
        </p:txBody>
      </p:sp>
      <p:cxnSp>
        <p:nvCxnSpPr>
          <p:cNvPr id="75" name="Straight Arrow Connector 74"/>
          <p:cNvCxnSpPr/>
          <p:nvPr/>
        </p:nvCxnSpPr>
        <p:spPr>
          <a:xfrm flipH="1">
            <a:off x="1861555" y="4600418"/>
            <a:ext cx="42672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76" name="TextBox 75"/>
          <p:cNvSpPr txBox="1"/>
          <p:nvPr/>
        </p:nvSpPr>
        <p:spPr>
          <a:xfrm>
            <a:off x="2378692" y="4415752"/>
            <a:ext cx="301469" cy="369332"/>
          </a:xfrm>
          <a:prstGeom prst="rect">
            <a:avLst/>
          </a:prstGeom>
          <a:noFill/>
        </p:spPr>
        <p:txBody>
          <a:bodyPr wrap="square" rtlCol="0">
            <a:spAutoFit/>
          </a:bodyPr>
          <a:lstStyle/>
          <a:p>
            <a:r>
              <a:rPr lang="en-US" sz="1800" dirty="0"/>
              <a:t>3</a:t>
            </a:r>
          </a:p>
        </p:txBody>
      </p:sp>
      <p:cxnSp>
        <p:nvCxnSpPr>
          <p:cNvPr id="77" name="Straight Arrow Connector 76"/>
          <p:cNvCxnSpPr/>
          <p:nvPr/>
        </p:nvCxnSpPr>
        <p:spPr>
          <a:xfrm flipH="1">
            <a:off x="1861555" y="5112346"/>
            <a:ext cx="42672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78" name="TextBox 77"/>
          <p:cNvSpPr txBox="1"/>
          <p:nvPr/>
        </p:nvSpPr>
        <p:spPr>
          <a:xfrm>
            <a:off x="2378692" y="4927680"/>
            <a:ext cx="301469" cy="369332"/>
          </a:xfrm>
          <a:prstGeom prst="rect">
            <a:avLst/>
          </a:prstGeom>
          <a:noFill/>
        </p:spPr>
        <p:txBody>
          <a:bodyPr wrap="square" rtlCol="0">
            <a:spAutoFit/>
          </a:bodyPr>
          <a:lstStyle/>
          <a:p>
            <a:r>
              <a:rPr lang="en-US" sz="1800" dirty="0"/>
              <a:t>2</a:t>
            </a:r>
          </a:p>
        </p:txBody>
      </p:sp>
      <p:cxnSp>
        <p:nvCxnSpPr>
          <p:cNvPr id="79" name="Straight Arrow Connector 78"/>
          <p:cNvCxnSpPr/>
          <p:nvPr/>
        </p:nvCxnSpPr>
        <p:spPr>
          <a:xfrm flipH="1">
            <a:off x="1861555" y="5624274"/>
            <a:ext cx="42672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80" name="TextBox 79"/>
          <p:cNvSpPr txBox="1"/>
          <p:nvPr/>
        </p:nvSpPr>
        <p:spPr>
          <a:xfrm>
            <a:off x="2378692" y="5439608"/>
            <a:ext cx="301469" cy="369332"/>
          </a:xfrm>
          <a:prstGeom prst="rect">
            <a:avLst/>
          </a:prstGeom>
          <a:noFill/>
        </p:spPr>
        <p:txBody>
          <a:bodyPr wrap="square" rtlCol="0">
            <a:spAutoFit/>
          </a:bodyPr>
          <a:lstStyle/>
          <a:p>
            <a:r>
              <a:rPr lang="en-US" sz="1800" dirty="0"/>
              <a:t>1</a:t>
            </a:r>
          </a:p>
        </p:txBody>
      </p:sp>
      <p:cxnSp>
        <p:nvCxnSpPr>
          <p:cNvPr id="92" name="Straight Arrow Connector 91"/>
          <p:cNvCxnSpPr/>
          <p:nvPr/>
        </p:nvCxnSpPr>
        <p:spPr>
          <a:xfrm flipH="1">
            <a:off x="5953527" y="3067505"/>
            <a:ext cx="892914"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3" name="TextBox 92"/>
          <p:cNvSpPr txBox="1"/>
          <p:nvPr/>
        </p:nvSpPr>
        <p:spPr>
          <a:xfrm>
            <a:off x="6936858" y="2882839"/>
            <a:ext cx="301469" cy="369332"/>
          </a:xfrm>
          <a:prstGeom prst="rect">
            <a:avLst/>
          </a:prstGeom>
          <a:noFill/>
        </p:spPr>
        <p:txBody>
          <a:bodyPr wrap="square" rtlCol="0">
            <a:spAutoFit/>
          </a:bodyPr>
          <a:lstStyle/>
          <a:p>
            <a:r>
              <a:rPr lang="en-US" sz="1800" dirty="0" smtClean="0"/>
              <a:t>4</a:t>
            </a:r>
            <a:endParaRPr lang="en-US" sz="1800" dirty="0"/>
          </a:p>
        </p:txBody>
      </p:sp>
      <p:sp>
        <p:nvSpPr>
          <p:cNvPr id="94" name="TextBox 93"/>
          <p:cNvSpPr txBox="1"/>
          <p:nvPr/>
        </p:nvSpPr>
        <p:spPr>
          <a:xfrm>
            <a:off x="6271163" y="2217655"/>
            <a:ext cx="1632857" cy="707886"/>
          </a:xfrm>
          <a:prstGeom prst="rect">
            <a:avLst/>
          </a:prstGeom>
          <a:noFill/>
        </p:spPr>
        <p:txBody>
          <a:bodyPr wrap="square" rtlCol="0">
            <a:spAutoFit/>
          </a:bodyPr>
          <a:lstStyle/>
          <a:p>
            <a:pPr algn="ctr"/>
            <a:r>
              <a:rPr lang="en-US" sz="2000" dirty="0" smtClean="0"/>
              <a:t>Transition Phase</a:t>
            </a:r>
            <a:endParaRPr lang="en-US" sz="2000" dirty="0"/>
          </a:p>
        </p:txBody>
      </p:sp>
      <p:cxnSp>
        <p:nvCxnSpPr>
          <p:cNvPr id="97" name="Straight Arrow Connector 96"/>
          <p:cNvCxnSpPr/>
          <p:nvPr/>
        </p:nvCxnSpPr>
        <p:spPr>
          <a:xfrm flipH="1">
            <a:off x="6419721" y="3925761"/>
            <a:ext cx="42672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8" name="TextBox 97"/>
          <p:cNvSpPr txBox="1"/>
          <p:nvPr/>
        </p:nvSpPr>
        <p:spPr>
          <a:xfrm>
            <a:off x="6936858" y="3741095"/>
            <a:ext cx="301469" cy="369332"/>
          </a:xfrm>
          <a:prstGeom prst="rect">
            <a:avLst/>
          </a:prstGeom>
          <a:noFill/>
        </p:spPr>
        <p:txBody>
          <a:bodyPr wrap="square" rtlCol="0">
            <a:spAutoFit/>
          </a:bodyPr>
          <a:lstStyle/>
          <a:p>
            <a:r>
              <a:rPr lang="en-US" sz="1800" dirty="0" smtClean="0"/>
              <a:t>3</a:t>
            </a:r>
            <a:endParaRPr lang="en-US" sz="1800" dirty="0"/>
          </a:p>
        </p:txBody>
      </p:sp>
      <p:cxnSp>
        <p:nvCxnSpPr>
          <p:cNvPr id="101" name="Straight Arrow Connector 100"/>
          <p:cNvCxnSpPr/>
          <p:nvPr/>
        </p:nvCxnSpPr>
        <p:spPr>
          <a:xfrm flipH="1">
            <a:off x="6419721" y="4796967"/>
            <a:ext cx="426720"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02" name="TextBox 101"/>
          <p:cNvSpPr txBox="1"/>
          <p:nvPr/>
        </p:nvSpPr>
        <p:spPr>
          <a:xfrm>
            <a:off x="6936858" y="4612301"/>
            <a:ext cx="301469" cy="369332"/>
          </a:xfrm>
          <a:prstGeom prst="rect">
            <a:avLst/>
          </a:prstGeom>
          <a:noFill/>
        </p:spPr>
        <p:txBody>
          <a:bodyPr wrap="square" rtlCol="0">
            <a:spAutoFit/>
          </a:bodyPr>
          <a:lstStyle/>
          <a:p>
            <a:r>
              <a:rPr lang="en-US" sz="1800" dirty="0"/>
              <a:t>2</a:t>
            </a:r>
          </a:p>
        </p:txBody>
      </p:sp>
      <p:cxnSp>
        <p:nvCxnSpPr>
          <p:cNvPr id="103" name="Straight Arrow Connector 102"/>
          <p:cNvCxnSpPr/>
          <p:nvPr/>
        </p:nvCxnSpPr>
        <p:spPr>
          <a:xfrm flipH="1">
            <a:off x="5953527" y="5624274"/>
            <a:ext cx="892914" cy="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04" name="TextBox 103"/>
          <p:cNvSpPr txBox="1"/>
          <p:nvPr/>
        </p:nvSpPr>
        <p:spPr>
          <a:xfrm>
            <a:off x="6936858" y="5439608"/>
            <a:ext cx="301469" cy="369332"/>
          </a:xfrm>
          <a:prstGeom prst="rect">
            <a:avLst/>
          </a:prstGeom>
          <a:noFill/>
        </p:spPr>
        <p:txBody>
          <a:bodyPr wrap="square" rtlCol="0">
            <a:spAutoFit/>
          </a:bodyPr>
          <a:lstStyle/>
          <a:p>
            <a:r>
              <a:rPr lang="en-US" sz="1800" dirty="0"/>
              <a:t>1</a:t>
            </a:r>
          </a:p>
        </p:txBody>
      </p:sp>
      <p:cxnSp>
        <p:nvCxnSpPr>
          <p:cNvPr id="135" name="Straight Arrow Connector 134"/>
          <p:cNvCxnSpPr>
            <a:endCxn id="134" idx="4"/>
          </p:cNvCxnSpPr>
          <p:nvPr/>
        </p:nvCxnSpPr>
        <p:spPr>
          <a:xfrm flipV="1">
            <a:off x="5622050" y="5043223"/>
            <a:ext cx="0" cy="373212"/>
          </a:xfrm>
          <a:prstGeom prst="straightConnector1">
            <a:avLst/>
          </a:prstGeom>
          <a:noFill/>
          <a:ln w="25400" cap="flat" cmpd="sng" algn="ctr">
            <a:solidFill>
              <a:srgbClr val="FF3B2E"/>
            </a:solidFill>
            <a:prstDash val="solid"/>
            <a:tailEnd type="triangle"/>
          </a:ln>
          <a:effectLst>
            <a:outerShdw blurRad="40000" dist="20000" dir="5400000" rotWithShape="0">
              <a:srgbClr val="000000">
                <a:alpha val="38000"/>
              </a:srgbClr>
            </a:outerShdw>
          </a:effectLst>
        </p:spPr>
      </p:cxnSp>
      <p:cxnSp>
        <p:nvCxnSpPr>
          <p:cNvPr id="139" name="Straight Arrow Connector 138"/>
          <p:cNvCxnSpPr>
            <a:stCxn id="134" idx="0"/>
            <a:endCxn id="109" idx="4"/>
          </p:cNvCxnSpPr>
          <p:nvPr/>
        </p:nvCxnSpPr>
        <p:spPr>
          <a:xfrm flipH="1" flipV="1">
            <a:off x="5622048" y="4199270"/>
            <a:ext cx="2" cy="335240"/>
          </a:xfrm>
          <a:prstGeom prst="straightConnector1">
            <a:avLst/>
          </a:prstGeom>
          <a:noFill/>
          <a:ln w="25400" cap="flat" cmpd="sng" algn="ctr">
            <a:solidFill>
              <a:srgbClr val="FF3B2E"/>
            </a:solidFill>
            <a:prstDash val="solid"/>
            <a:tailEnd type="triangle"/>
          </a:ln>
          <a:effectLst>
            <a:outerShdw blurRad="40000" dist="20000" dir="5400000" rotWithShape="0">
              <a:srgbClr val="000000">
                <a:alpha val="38000"/>
              </a:srgbClr>
            </a:outerShdw>
          </a:effectLst>
        </p:spPr>
      </p:cxnSp>
      <p:cxnSp>
        <p:nvCxnSpPr>
          <p:cNvPr id="142" name="Straight Arrow Connector 141"/>
          <p:cNvCxnSpPr>
            <a:stCxn id="109" idx="0"/>
          </p:cNvCxnSpPr>
          <p:nvPr/>
        </p:nvCxnSpPr>
        <p:spPr>
          <a:xfrm flipV="1">
            <a:off x="5622048" y="3300108"/>
            <a:ext cx="1731" cy="390449"/>
          </a:xfrm>
          <a:prstGeom prst="straightConnector1">
            <a:avLst/>
          </a:prstGeom>
          <a:noFill/>
          <a:ln w="25400" cap="flat" cmpd="sng" algn="ctr">
            <a:solidFill>
              <a:srgbClr val="FF3B2E"/>
            </a:solidFill>
            <a:prstDash val="solid"/>
            <a:tailEnd type="triangle"/>
          </a:ln>
          <a:effectLst>
            <a:outerShdw blurRad="40000" dist="20000" dir="5400000" rotWithShape="0">
              <a:srgbClr val="000000">
                <a:alpha val="38000"/>
              </a:srgbClr>
            </a:outerShdw>
          </a:effectLst>
        </p:spPr>
      </p:cxnSp>
      <p:sp>
        <p:nvSpPr>
          <p:cNvPr id="148" name="TextBox 147"/>
          <p:cNvSpPr txBox="1"/>
          <p:nvPr/>
        </p:nvSpPr>
        <p:spPr>
          <a:xfrm>
            <a:off x="3639931" y="3674052"/>
            <a:ext cx="1084849" cy="584775"/>
          </a:xfrm>
          <a:prstGeom prst="rect">
            <a:avLst/>
          </a:prstGeom>
          <a:noFill/>
        </p:spPr>
        <p:txBody>
          <a:bodyPr wrap="none" rtlCol="0">
            <a:spAutoFit/>
          </a:bodyPr>
          <a:lstStyle/>
          <a:p>
            <a:pPr algn="ctr"/>
            <a:r>
              <a:rPr lang="en-US" sz="1600" dirty="0" smtClean="0">
                <a:solidFill>
                  <a:srgbClr val="FF0000"/>
                </a:solidFill>
              </a:rPr>
              <a:t>Linked </a:t>
            </a:r>
          </a:p>
          <a:p>
            <a:pPr algn="ctr"/>
            <a:r>
              <a:rPr lang="en-US" sz="1600" dirty="0" smtClean="0">
                <a:solidFill>
                  <a:srgbClr val="FF0000"/>
                </a:solidFill>
              </a:rPr>
              <a:t>Station Set</a:t>
            </a:r>
            <a:endParaRPr lang="en-US" sz="1600" dirty="0">
              <a:solidFill>
                <a:srgbClr val="FF0000"/>
              </a:solidFill>
            </a:endParaRPr>
          </a:p>
        </p:txBody>
      </p:sp>
      <p:sp>
        <p:nvSpPr>
          <p:cNvPr id="149" name="TextBox 148"/>
          <p:cNvSpPr txBox="1"/>
          <p:nvPr/>
        </p:nvSpPr>
        <p:spPr>
          <a:xfrm>
            <a:off x="3643359" y="4458448"/>
            <a:ext cx="1084849" cy="584775"/>
          </a:xfrm>
          <a:prstGeom prst="rect">
            <a:avLst/>
          </a:prstGeom>
          <a:noFill/>
        </p:spPr>
        <p:txBody>
          <a:bodyPr wrap="none" rtlCol="0">
            <a:spAutoFit/>
          </a:bodyPr>
          <a:lstStyle/>
          <a:p>
            <a:pPr algn="ctr"/>
            <a:r>
              <a:rPr lang="en-US" sz="1600" dirty="0" smtClean="0">
                <a:solidFill>
                  <a:srgbClr val="FF0000"/>
                </a:solidFill>
              </a:rPr>
              <a:t>Linked </a:t>
            </a:r>
          </a:p>
          <a:p>
            <a:pPr algn="ctr"/>
            <a:r>
              <a:rPr lang="en-US" sz="1600" dirty="0" smtClean="0">
                <a:solidFill>
                  <a:srgbClr val="FF0000"/>
                </a:solidFill>
              </a:rPr>
              <a:t>Station Set</a:t>
            </a:r>
            <a:endParaRPr lang="en-US" sz="1600" dirty="0">
              <a:solidFill>
                <a:srgbClr val="FF0000"/>
              </a:solidFill>
            </a:endParaRPr>
          </a:p>
        </p:txBody>
      </p:sp>
      <p:cxnSp>
        <p:nvCxnSpPr>
          <p:cNvPr id="150" name="Straight Arrow Connector 149"/>
          <p:cNvCxnSpPr>
            <a:endCxn id="109" idx="2"/>
          </p:cNvCxnSpPr>
          <p:nvPr/>
        </p:nvCxnSpPr>
        <p:spPr>
          <a:xfrm>
            <a:off x="4545568" y="3940082"/>
            <a:ext cx="370955" cy="4832"/>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53" name="Straight Arrow Connector 152"/>
          <p:cNvCxnSpPr/>
          <p:nvPr/>
        </p:nvCxnSpPr>
        <p:spPr>
          <a:xfrm>
            <a:off x="4545568" y="4767055"/>
            <a:ext cx="370955" cy="4832"/>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3" name="Title 2"/>
          <p:cNvSpPr>
            <a:spLocks noGrp="1"/>
          </p:cNvSpPr>
          <p:nvPr>
            <p:ph type="title"/>
          </p:nvPr>
        </p:nvSpPr>
        <p:spPr>
          <a:xfrm>
            <a:off x="293688" y="1652060"/>
            <a:ext cx="8662352" cy="610658"/>
          </a:xfrm>
        </p:spPr>
        <p:txBody>
          <a:bodyPr/>
          <a:lstStyle/>
          <a:p>
            <a:r>
              <a:rPr lang="en-US" sz="2350"/>
              <a:t>Methods </a:t>
            </a:r>
            <a:r>
              <a:rPr lang="en-US" sz="2350" dirty="0"/>
              <a:t>To</a:t>
            </a:r>
            <a:r>
              <a:rPr lang="en-US" sz="2350"/>
              <a:t> Address </a:t>
            </a:r>
            <a:r>
              <a:rPr lang="en-US" sz="2350" smtClean="0"/>
              <a:t>Dependencies– </a:t>
            </a:r>
            <a:r>
              <a:rPr lang="en-US" sz="2350" dirty="0"/>
              <a:t>Linked Station Sets</a:t>
            </a:r>
            <a:br>
              <a:rPr lang="en-US" sz="2350" dirty="0"/>
            </a:br>
            <a:endParaRPr lang="en-US" sz="2400" dirty="0"/>
          </a:p>
        </p:txBody>
      </p:sp>
      <p:sp>
        <p:nvSpPr>
          <p:cNvPr id="4" name="Slide Number Placeholder 3"/>
          <p:cNvSpPr>
            <a:spLocks noGrp="1"/>
          </p:cNvSpPr>
          <p:nvPr>
            <p:ph type="sldNum" sz="quarter" idx="12"/>
          </p:nvPr>
        </p:nvSpPr>
        <p:spPr/>
        <p:txBody>
          <a:bodyPr/>
          <a:lstStyle/>
          <a:p>
            <a:pPr>
              <a:defRPr/>
            </a:pPr>
            <a:fld id="{B275A762-063B-4B7E-BA28-C3D4EB86E078}" type="slidenum">
              <a:rPr lang="en-US" smtClean="0"/>
              <a:pPr>
                <a:defRPr/>
              </a:pPr>
              <a:t>23</a:t>
            </a:fld>
            <a:endParaRPr lang="en-US" dirty="0"/>
          </a:p>
        </p:txBody>
      </p:sp>
    </p:spTree>
    <p:extLst>
      <p:ext uri="{BB962C8B-B14F-4D97-AF65-F5344CB8AC3E}">
        <p14:creationId xmlns:p14="http://schemas.microsoft.com/office/powerpoint/2010/main" val="36679317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0" nodeType="clickEffect">
                                  <p:stCondLst>
                                    <p:cond delay="0"/>
                                  </p:stCondLst>
                                  <p:childTnLst>
                                    <p:animMotion origin="layout" path="M 0.00035 0.00185 L 0.4118 -0.02222 " pathEditMode="relative" rAng="0" ptsTypes="AA">
                                      <p:cBhvr>
                                        <p:cTn id="44" dur="2000" fill="hold"/>
                                        <p:tgtEl>
                                          <p:spTgt spid="25"/>
                                        </p:tgtEl>
                                        <p:attrNameLst>
                                          <p:attrName>ppt_x</p:attrName>
                                          <p:attrName>ppt_y</p:attrName>
                                        </p:attrNameLst>
                                      </p:cBhvr>
                                      <p:rCtr x="20573" y="-1204"/>
                                    </p:animMotion>
                                  </p:childTnLst>
                                </p:cTn>
                              </p:par>
                              <p:par>
                                <p:cTn id="45" presetID="42" presetClass="path" presetSubtype="0" accel="50000" decel="50000" fill="hold" grpId="0" nodeType="withEffect">
                                  <p:stCondLst>
                                    <p:cond delay="0"/>
                                  </p:stCondLst>
                                  <p:childTnLst>
                                    <p:animMotion origin="layout" path="M 8.33333E-7 0.00555 L 0.47656 0.05231 " pathEditMode="relative" rAng="0" ptsTypes="AA">
                                      <p:cBhvr>
                                        <p:cTn id="46" dur="2000" fill="hold"/>
                                        <p:tgtEl>
                                          <p:spTgt spid="26"/>
                                        </p:tgtEl>
                                        <p:attrNameLst>
                                          <p:attrName>ppt_x</p:attrName>
                                          <p:attrName>ppt_y</p:attrName>
                                        </p:attrNameLst>
                                      </p:cBhvr>
                                      <p:rCtr x="23819" y="2338"/>
                                    </p:animMotion>
                                  </p:childTnLst>
                                </p:cTn>
                              </p:par>
                              <p:par>
                                <p:cTn id="47" presetID="42" presetClass="path" presetSubtype="0" accel="50000" decel="50000" fill="hold" grpId="0" nodeType="withEffect">
                                  <p:stCondLst>
                                    <p:cond delay="0"/>
                                  </p:stCondLst>
                                  <p:childTnLst>
                                    <p:animMotion origin="layout" path="M -2.5E-6 -2.22222E-6 L 0.41129 -0.04421 " pathEditMode="relative" rAng="0" ptsTypes="AA">
                                      <p:cBhvr>
                                        <p:cTn id="48" dur="2000" fill="hold"/>
                                        <p:tgtEl>
                                          <p:spTgt spid="23"/>
                                        </p:tgtEl>
                                        <p:attrNameLst>
                                          <p:attrName>ppt_x</p:attrName>
                                          <p:attrName>ppt_y</p:attrName>
                                        </p:attrNameLst>
                                      </p:cBhvr>
                                      <p:rCtr x="20556" y="-2222"/>
                                    </p:animMotion>
                                  </p:childTnLst>
                                </p:cTn>
                              </p:par>
                              <p:par>
                                <p:cTn id="49" presetID="42" presetClass="path" presetSubtype="0" accel="50000" decel="50000" fill="hold" grpId="0" nodeType="withEffect">
                                  <p:stCondLst>
                                    <p:cond delay="0"/>
                                  </p:stCondLst>
                                  <p:childTnLst>
                                    <p:animMotion origin="layout" path="M 0.00035 -0.00371 L 0.47691 0.02778 " pathEditMode="relative" rAng="0" ptsTypes="AA">
                                      <p:cBhvr>
                                        <p:cTn id="50" dur="2000" fill="hold"/>
                                        <p:tgtEl>
                                          <p:spTgt spid="24"/>
                                        </p:tgtEl>
                                        <p:attrNameLst>
                                          <p:attrName>ppt_x</p:attrName>
                                          <p:attrName>ppt_y</p:attrName>
                                        </p:attrNameLst>
                                      </p:cBhvr>
                                      <p:rCtr x="23819" y="1574"/>
                                    </p:animMotion>
                                  </p:childTnLst>
                                </p:cTn>
                              </p:par>
                              <p:par>
                                <p:cTn id="51" presetID="42" presetClass="path" presetSubtype="0" accel="50000" decel="50000" fill="hold" grpId="0" nodeType="withEffect">
                                  <p:stCondLst>
                                    <p:cond delay="0"/>
                                  </p:stCondLst>
                                  <p:childTnLst>
                                    <p:animMotion origin="layout" path="M 0.00035 -0.00324 L 0.44045 -0.00533 " pathEditMode="relative" rAng="0" ptsTypes="AA">
                                      <p:cBhvr>
                                        <p:cTn id="52" dur="2000" fill="hold"/>
                                        <p:tgtEl>
                                          <p:spTgt spid="27"/>
                                        </p:tgtEl>
                                        <p:attrNameLst>
                                          <p:attrName>ppt_x</p:attrName>
                                          <p:attrName>ppt_y</p:attrName>
                                        </p:attrNameLst>
                                      </p:cBhvr>
                                      <p:rCtr x="21997" y="-116"/>
                                    </p:animMotion>
                                  </p:childTnLst>
                                </p:cTn>
                              </p:par>
                              <p:par>
                                <p:cTn id="53" presetID="42" presetClass="path" presetSubtype="0" accel="50000" decel="50000" fill="hold" grpId="0" nodeType="withEffect">
                                  <p:stCondLst>
                                    <p:cond delay="0"/>
                                  </p:stCondLst>
                                  <p:childTnLst>
                                    <p:animMotion origin="layout" path="M 8.33333E-7 0.00532 L 0.44028 0.00416 " pathEditMode="relative" rAng="0" ptsTypes="AA">
                                      <p:cBhvr>
                                        <p:cTn id="54" dur="2000" fill="hold"/>
                                        <p:tgtEl>
                                          <p:spTgt spid="22"/>
                                        </p:tgtEl>
                                        <p:attrNameLst>
                                          <p:attrName>ppt_x</p:attrName>
                                          <p:attrName>ppt_y</p:attrName>
                                        </p:attrNameLst>
                                      </p:cBhvr>
                                      <p:rCtr x="22014" y="-69"/>
                                    </p:animMotion>
                                  </p:childTnLst>
                                </p:cTn>
                              </p:par>
                              <p:par>
                                <p:cTn id="55" presetID="1" presetClass="exit" presetSubtype="0" fill="hold" grpId="0" nodeType="withEffect">
                                  <p:stCondLst>
                                    <p:cond delay="0"/>
                                  </p:stCondLst>
                                  <p:childTnLst>
                                    <p:set>
                                      <p:cBhvr>
                                        <p:cTn id="56" dur="1" fill="hold">
                                          <p:stCondLst>
                                            <p:cond delay="0"/>
                                          </p:stCondLst>
                                        </p:cTn>
                                        <p:tgtEl>
                                          <p:spTgt spid="74"/>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76"/>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72"/>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67"/>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71"/>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78"/>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80"/>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79"/>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77"/>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75"/>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73"/>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34"/>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33"/>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2"/>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1"/>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09" grpId="0" animBg="1"/>
      <p:bldP spid="22" grpId="0" animBg="1"/>
      <p:bldP spid="23" grpId="0" animBg="1"/>
      <p:bldP spid="24" grpId="0" animBg="1"/>
      <p:bldP spid="25" grpId="0" animBg="1"/>
      <p:bldP spid="26" grpId="0" animBg="1"/>
      <p:bldP spid="27" grpId="0" animBg="1"/>
      <p:bldP spid="69" grpId="0"/>
      <p:bldP spid="70" grpId="0"/>
      <p:bldP spid="72" grpId="0"/>
      <p:bldP spid="74" grpId="0"/>
      <p:bldP spid="76" grpId="0"/>
      <p:bldP spid="78" grpId="0"/>
      <p:bldP spid="80" grpId="0"/>
      <p:bldP spid="93" grpId="0"/>
      <p:bldP spid="94" grpId="0"/>
      <p:bldP spid="98" grpId="0"/>
      <p:bldP spid="102" grpId="0"/>
      <p:bldP spid="104" grpId="0"/>
      <p:bldP spid="148" grpId="0"/>
      <p:bldP spid="1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9878" y="1645710"/>
            <a:ext cx="8987472" cy="610658"/>
          </a:xfrm>
        </p:spPr>
        <p:txBody>
          <a:bodyPr/>
          <a:lstStyle/>
          <a:p>
            <a:r>
              <a:rPr lang="en-US" sz="2350"/>
              <a:t>Methods </a:t>
            </a:r>
            <a:r>
              <a:rPr lang="en-US" sz="2350" dirty="0"/>
              <a:t>To</a:t>
            </a:r>
            <a:r>
              <a:rPr lang="en-US" sz="2350"/>
              <a:t> Address </a:t>
            </a:r>
            <a:r>
              <a:rPr lang="en-US" sz="2350" smtClean="0"/>
              <a:t>Dependencies– </a:t>
            </a:r>
            <a:r>
              <a:rPr lang="en-US" sz="2350" dirty="0"/>
              <a:t>Increased Interference</a:t>
            </a:r>
            <a:endParaRPr lang="en-US" sz="2400" dirty="0"/>
          </a:p>
        </p:txBody>
      </p:sp>
      <p:sp>
        <p:nvSpPr>
          <p:cNvPr id="6" name="Content Placeholder 5"/>
          <p:cNvSpPr>
            <a:spLocks noGrp="1"/>
          </p:cNvSpPr>
          <p:nvPr>
            <p:ph idx="1"/>
          </p:nvPr>
        </p:nvSpPr>
        <p:spPr/>
        <p:txBody>
          <a:bodyPr/>
          <a:lstStyle/>
          <a:p>
            <a:pPr>
              <a:spcBef>
                <a:spcPts val="1200"/>
              </a:spcBef>
            </a:pPr>
            <a:r>
              <a:rPr lang="en-US" dirty="0"/>
              <a:t>Temporarily increasing interference above the current protections of 0.5% additional interference will decrease the number of dependencies and, therefore, decrease the length and complexity of daisy chains and </a:t>
            </a:r>
            <a:r>
              <a:rPr lang="en-US" dirty="0" smtClean="0"/>
              <a:t>cycles.</a:t>
            </a:r>
            <a:endParaRPr lang="en-US" sz="600" dirty="0"/>
          </a:p>
          <a:p>
            <a:pPr>
              <a:spcBef>
                <a:spcPts val="1200"/>
              </a:spcBef>
            </a:pPr>
            <a:r>
              <a:rPr lang="en-US" dirty="0"/>
              <a:t>Increased interference will only occur when one station is on its pre-auction channel and one station is on its post-auction </a:t>
            </a:r>
            <a:r>
              <a:rPr lang="en-US" dirty="0" smtClean="0"/>
              <a:t>channel.</a:t>
            </a:r>
            <a:endParaRPr lang="en-US" sz="600" dirty="0"/>
          </a:p>
          <a:p>
            <a:pPr>
              <a:spcBef>
                <a:spcPts val="1200"/>
              </a:spcBef>
            </a:pPr>
            <a:r>
              <a:rPr lang="en-US" dirty="0"/>
              <a:t>Increased interference was used in </a:t>
            </a:r>
            <a:r>
              <a:rPr lang="en-US" dirty="0" smtClean="0"/>
              <a:t>order to facilitate transitions to new services. </a:t>
            </a:r>
            <a:endParaRPr lang="en-US" dirty="0"/>
          </a:p>
        </p:txBody>
      </p:sp>
      <p:sp>
        <p:nvSpPr>
          <p:cNvPr id="3" name="Slide Number Placeholder 2"/>
          <p:cNvSpPr>
            <a:spLocks noGrp="1"/>
          </p:cNvSpPr>
          <p:nvPr>
            <p:ph type="sldNum" sz="quarter" idx="12"/>
          </p:nvPr>
        </p:nvSpPr>
        <p:spPr/>
        <p:txBody>
          <a:bodyPr/>
          <a:lstStyle/>
          <a:p>
            <a:pPr>
              <a:defRPr/>
            </a:pPr>
            <a:fld id="{B275A762-063B-4B7E-BA28-C3D4EB86E078}" type="slidenum">
              <a:rPr lang="en-US" smtClean="0"/>
              <a:pPr>
                <a:defRPr/>
              </a:pPr>
              <a:t>24</a:t>
            </a:fld>
            <a:endParaRPr lang="en-US" dirty="0"/>
          </a:p>
        </p:txBody>
      </p:sp>
    </p:spTree>
    <p:extLst>
      <p:ext uri="{BB962C8B-B14F-4D97-AF65-F5344CB8AC3E}">
        <p14:creationId xmlns:p14="http://schemas.microsoft.com/office/powerpoint/2010/main" val="7384641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69888" y="2166393"/>
            <a:ext cx="8462962" cy="1160657"/>
          </a:xfrm>
        </p:spPr>
        <p:txBody>
          <a:bodyPr/>
          <a:lstStyle/>
          <a:p>
            <a:r>
              <a:rPr lang="en-US" sz="1800" dirty="0"/>
              <a:t>Assigning a station to a temporary channel before </a:t>
            </a:r>
            <a:r>
              <a:rPr lang="en-US" sz="1800" dirty="0" smtClean="0"/>
              <a:t>it transitions </a:t>
            </a:r>
            <a:r>
              <a:rPr lang="en-US" sz="1800" dirty="0"/>
              <a:t>to </a:t>
            </a:r>
            <a:r>
              <a:rPr lang="en-US" sz="1800" dirty="0" smtClean="0"/>
              <a:t>its </a:t>
            </a:r>
            <a:r>
              <a:rPr lang="en-US" sz="1800" dirty="0"/>
              <a:t>post-auction channel could also be used to break up complicated cycles and excessively long daisy chains</a:t>
            </a:r>
            <a:r>
              <a:rPr lang="en-US" sz="1800" dirty="0" smtClean="0"/>
              <a:t>.</a:t>
            </a:r>
          </a:p>
        </p:txBody>
      </p:sp>
      <p:pic>
        <p:nvPicPr>
          <p:cNvPr id="52" name="Picture 51"/>
          <p:cNvPicPr/>
          <p:nvPr/>
        </p:nvPicPr>
        <p:blipFill>
          <a:blip r:embed="rId3">
            <a:extLst>
              <a:ext uri="{28A0092B-C50C-407E-A947-70E740481C1C}">
                <a14:useLocalDpi xmlns:a14="http://schemas.microsoft.com/office/drawing/2010/main" val="0"/>
              </a:ext>
            </a:extLst>
          </a:blip>
          <a:srcRect/>
          <a:stretch>
            <a:fillRect/>
          </a:stretch>
        </p:blipFill>
        <p:spPr bwMode="auto">
          <a:xfrm>
            <a:off x="1087928" y="2837648"/>
            <a:ext cx="7228580" cy="2592030"/>
          </a:xfrm>
          <a:prstGeom prst="rect">
            <a:avLst/>
          </a:prstGeom>
          <a:noFill/>
        </p:spPr>
      </p:pic>
      <p:sp>
        <p:nvSpPr>
          <p:cNvPr id="53" name="TextBox 52"/>
          <p:cNvSpPr txBox="1"/>
          <p:nvPr/>
        </p:nvSpPr>
        <p:spPr>
          <a:xfrm>
            <a:off x="671461" y="5812645"/>
            <a:ext cx="8061515" cy="430887"/>
          </a:xfrm>
          <a:prstGeom prst="rect">
            <a:avLst/>
          </a:prstGeom>
          <a:noFill/>
        </p:spPr>
        <p:txBody>
          <a:bodyPr wrap="square" rtlCol="0">
            <a:spAutoFit/>
          </a:bodyPr>
          <a:lstStyle/>
          <a:p>
            <a:endParaRPr lang="en-US" sz="2200" dirty="0" smtClean="0"/>
          </a:p>
        </p:txBody>
      </p:sp>
      <p:sp>
        <p:nvSpPr>
          <p:cNvPr id="3" name="Title 2"/>
          <p:cNvSpPr>
            <a:spLocks noGrp="1"/>
          </p:cNvSpPr>
          <p:nvPr>
            <p:ph type="title"/>
          </p:nvPr>
        </p:nvSpPr>
        <p:spPr>
          <a:xfrm>
            <a:off x="293688" y="1652060"/>
            <a:ext cx="8536720" cy="610658"/>
          </a:xfrm>
        </p:spPr>
        <p:txBody>
          <a:bodyPr/>
          <a:lstStyle/>
          <a:p>
            <a:r>
              <a:rPr lang="en-US" sz="2350"/>
              <a:t>Methods </a:t>
            </a:r>
            <a:r>
              <a:rPr lang="en-US" sz="2350" dirty="0"/>
              <a:t>To</a:t>
            </a:r>
            <a:r>
              <a:rPr lang="en-US" sz="2350"/>
              <a:t> Address </a:t>
            </a:r>
            <a:r>
              <a:rPr lang="en-US" sz="2350" smtClean="0"/>
              <a:t>Dependencies– </a:t>
            </a:r>
            <a:r>
              <a:rPr lang="en-US" sz="2350" dirty="0"/>
              <a:t>Temporary Channels</a:t>
            </a:r>
            <a:endParaRPr lang="en-US" sz="2400" dirty="0"/>
          </a:p>
        </p:txBody>
      </p:sp>
      <p:sp>
        <p:nvSpPr>
          <p:cNvPr id="11" name="Content Placeholder 3"/>
          <p:cNvSpPr txBox="1">
            <a:spLocks/>
          </p:cNvSpPr>
          <p:nvPr/>
        </p:nvSpPr>
        <p:spPr bwMode="auto">
          <a:xfrm>
            <a:off x="369888" y="5376057"/>
            <a:ext cx="8462962" cy="945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SzPct val="150000"/>
              <a:buFont typeface="Arial" pitchFamily="34" charset="0"/>
              <a:buChar char="•"/>
              <a:defRPr sz="2400" kern="1200">
                <a:solidFill>
                  <a:schemeClr val="tx1"/>
                </a:solidFill>
                <a:latin typeface="Calibri" panose="020F0502020204030204" pitchFamily="34" charset="0"/>
                <a:ea typeface="ＭＳ Ｐゴシック" charset="0"/>
                <a:cs typeface="Calibri" panose="020F0502020204030204" pitchFamily="34" charset="0"/>
              </a:defRPr>
            </a:lvl1pPr>
            <a:lvl2pPr marL="742950" indent="-285750" algn="l" defTabSz="457200" rtl="0" eaLnBrk="1" fontAlgn="base" hangingPunct="1">
              <a:spcBef>
                <a:spcPct val="20000"/>
              </a:spcBef>
              <a:spcAft>
                <a:spcPct val="0"/>
              </a:spcAft>
              <a:buSzPct val="125000"/>
              <a:buFont typeface="Wingdings" pitchFamily="2" charset="2"/>
              <a:buChar char="§"/>
              <a:defRPr sz="2200" kern="1200">
                <a:solidFill>
                  <a:schemeClr val="tx1"/>
                </a:solidFill>
                <a:latin typeface="Calibri" panose="020F0502020204030204" pitchFamily="34" charset="0"/>
                <a:ea typeface="ＭＳ Ｐゴシック" charset="0"/>
                <a:cs typeface="+mn-cs"/>
              </a:defRPr>
            </a:lvl2pPr>
            <a:lvl3pPr marL="1143000" indent="-228600" algn="l" defTabSz="457200" rtl="0" eaLnBrk="1" fontAlgn="base" hangingPunct="1">
              <a:spcBef>
                <a:spcPct val="20000"/>
              </a:spcBef>
              <a:spcAft>
                <a:spcPct val="0"/>
              </a:spcAft>
              <a:buFont typeface="Courier New" pitchFamily="49" charset="0"/>
              <a:buChar char="o"/>
              <a:defRPr sz="2000" kern="1200">
                <a:solidFill>
                  <a:schemeClr val="tx1"/>
                </a:solidFill>
                <a:latin typeface="Calibri" panose="020F0502020204030204" pitchFamily="34" charset="0"/>
                <a:ea typeface="ＭＳ Ｐゴシック" charset="0"/>
                <a:cs typeface="+mn-cs"/>
              </a:defRPr>
            </a:lvl3pPr>
            <a:lvl4pPr marL="1600200" indent="-228600" algn="l" defTabSz="457200" rtl="0" eaLnBrk="1" fontAlgn="base" hangingPunct="1">
              <a:spcBef>
                <a:spcPct val="20000"/>
              </a:spcBef>
              <a:spcAft>
                <a:spcPct val="0"/>
              </a:spcAft>
              <a:buFont typeface="Arial" pitchFamily="34" charset="0"/>
              <a:buChar char="–"/>
              <a:defRPr kern="1200">
                <a:solidFill>
                  <a:schemeClr val="tx1"/>
                </a:solidFill>
                <a:latin typeface="Calibri" panose="020F0502020204030204" pitchFamily="34" charset="0"/>
                <a:ea typeface="ＭＳ Ｐゴシック" charset="0"/>
                <a:cs typeface="+mn-cs"/>
              </a:defRPr>
            </a:lvl4pPr>
            <a:lvl5pPr marL="2057400" indent="-228600" algn="l" defTabSz="457200" rtl="0" eaLnBrk="1" fontAlgn="base" hangingPunct="1">
              <a:spcBef>
                <a:spcPct val="20000"/>
              </a:spcBef>
              <a:spcAft>
                <a:spcPct val="0"/>
              </a:spcAft>
              <a:buFont typeface="Arial" pitchFamily="34" charset="0"/>
              <a:buChar char="»"/>
              <a:defRPr kern="1200">
                <a:solidFill>
                  <a:schemeClr val="tx1"/>
                </a:solidFill>
                <a:latin typeface="Calibri" panose="020F050202020403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US" sz="1800" dirty="0"/>
              <a:t>In this example, 2 stations using </a:t>
            </a:r>
            <a:r>
              <a:rPr lang="en-US" sz="1800" dirty="0" smtClean="0"/>
              <a:t>temporary </a:t>
            </a:r>
            <a:r>
              <a:rPr lang="en-US" sz="1800" dirty="0"/>
              <a:t>channels breaks a </a:t>
            </a:r>
            <a:r>
              <a:rPr lang="en-US" sz="1800" dirty="0" smtClean="0"/>
              <a:t>set of 9 stations with dependencies </a:t>
            </a:r>
            <a:r>
              <a:rPr lang="en-US" sz="1800" dirty="0"/>
              <a:t>into 5 phases with no linked sets</a:t>
            </a:r>
            <a:r>
              <a:rPr lang="en-US" sz="1800" dirty="0" smtClean="0"/>
              <a:t>.</a:t>
            </a:r>
          </a:p>
          <a:p>
            <a:r>
              <a:rPr lang="en-US" sz="1800" dirty="0"/>
              <a:t>At this time, </a:t>
            </a:r>
            <a:r>
              <a:rPr lang="en-US" sz="1800" dirty="0" smtClean="0"/>
              <a:t>however, we </a:t>
            </a:r>
            <a:r>
              <a:rPr lang="en-US" sz="1800" dirty="0"/>
              <a:t>do not </a:t>
            </a:r>
            <a:r>
              <a:rPr lang="en-US" sz="1800" dirty="0" smtClean="0"/>
              <a:t>propose </a:t>
            </a:r>
            <a:r>
              <a:rPr lang="en-US" sz="1800" dirty="0"/>
              <a:t>to use temporary channels because of the increased inconvenience and </a:t>
            </a:r>
            <a:r>
              <a:rPr lang="en-US" sz="1800" dirty="0" smtClean="0"/>
              <a:t>cost but will consider comment on this proposal.</a:t>
            </a:r>
            <a:endParaRPr lang="en-US" sz="1800" dirty="0"/>
          </a:p>
          <a:p>
            <a:pPr marL="0" indent="0">
              <a:buNone/>
            </a:pPr>
            <a:endParaRPr lang="en-US" sz="1800"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25</a:t>
            </a:fld>
            <a:endParaRPr lang="en-US" dirty="0"/>
          </a:p>
        </p:txBody>
      </p:sp>
    </p:spTree>
    <p:extLst>
      <p:ext uri="{BB962C8B-B14F-4D97-AF65-F5344CB8AC3E}">
        <p14:creationId xmlns:p14="http://schemas.microsoft.com/office/powerpoint/2010/main" val="32398738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8" y="1582210"/>
            <a:ext cx="7805737" cy="610658"/>
          </a:xfrm>
        </p:spPr>
        <p:txBody>
          <a:bodyPr/>
          <a:lstStyle/>
          <a:p>
            <a:r>
              <a:rPr lang="en-US" dirty="0" smtClean="0"/>
              <a:t>Agenda</a:t>
            </a:r>
            <a:endParaRPr lang="en-US" dirty="0"/>
          </a:p>
        </p:txBody>
      </p:sp>
      <p:sp>
        <p:nvSpPr>
          <p:cNvPr id="3" name="Content Placeholder 2"/>
          <p:cNvSpPr>
            <a:spLocks noGrp="1"/>
          </p:cNvSpPr>
          <p:nvPr>
            <p:ph idx="1"/>
          </p:nvPr>
        </p:nvSpPr>
        <p:spPr>
          <a:xfrm>
            <a:off x="369888" y="2243667"/>
            <a:ext cx="8355471" cy="4531706"/>
          </a:xfrm>
        </p:spPr>
        <p:txBody>
          <a:bodyPr/>
          <a:lstStyle/>
          <a:p>
            <a:pPr>
              <a:spcAft>
                <a:spcPts val="600"/>
              </a:spcAft>
            </a:pPr>
            <a:r>
              <a:rPr lang="en-US" sz="2800" dirty="0" smtClean="0">
                <a:solidFill>
                  <a:schemeClr val="tx1">
                    <a:lumMod val="50000"/>
                  </a:schemeClr>
                </a:solidFill>
              </a:rPr>
              <a:t>Transition Plan Overview</a:t>
            </a:r>
          </a:p>
          <a:p>
            <a:pPr>
              <a:spcAft>
                <a:spcPts val="600"/>
              </a:spcAft>
            </a:pPr>
            <a:r>
              <a:rPr lang="en-US" sz="2800" dirty="0" smtClean="0"/>
              <a:t>Dependency Graph</a:t>
            </a:r>
          </a:p>
          <a:p>
            <a:pPr>
              <a:spcAft>
                <a:spcPts val="600"/>
              </a:spcAft>
            </a:pPr>
            <a:r>
              <a:rPr lang="en-US" sz="2800" dirty="0" smtClean="0">
                <a:solidFill>
                  <a:srgbClr val="FF0000"/>
                </a:solidFill>
              </a:rPr>
              <a:t>Phase Assignment Tool</a:t>
            </a:r>
          </a:p>
          <a:p>
            <a:pPr>
              <a:spcAft>
                <a:spcPts val="600"/>
              </a:spcAft>
            </a:pPr>
            <a:r>
              <a:rPr lang="en-US" sz="2800" dirty="0" smtClean="0">
                <a:solidFill>
                  <a:schemeClr val="tx1">
                    <a:lumMod val="50000"/>
                  </a:schemeClr>
                </a:solidFill>
              </a:rPr>
              <a:t>Phase Scheduling Tool</a:t>
            </a:r>
          </a:p>
          <a:p>
            <a:pPr>
              <a:spcAft>
                <a:spcPts val="600"/>
              </a:spcAft>
            </a:pPr>
            <a:r>
              <a:rPr lang="en-US" sz="2800" dirty="0" smtClean="0">
                <a:solidFill>
                  <a:schemeClr val="tx1">
                    <a:lumMod val="50000"/>
                  </a:schemeClr>
                </a:solidFill>
              </a:rPr>
              <a:t>Questions</a:t>
            </a:r>
            <a:endParaRPr lang="en-US" sz="2800" dirty="0">
              <a:solidFill>
                <a:schemeClr val="tx1">
                  <a:lumMod val="50000"/>
                </a:schemeClr>
              </a:solidFill>
            </a:endParaRPr>
          </a:p>
        </p:txBody>
      </p:sp>
      <p:sp>
        <p:nvSpPr>
          <p:cNvPr id="4" name="Slide Number Placeholder 3"/>
          <p:cNvSpPr>
            <a:spLocks noGrp="1"/>
          </p:cNvSpPr>
          <p:nvPr>
            <p:ph type="sldNum" sz="quarter" idx="12"/>
          </p:nvPr>
        </p:nvSpPr>
        <p:spPr/>
        <p:txBody>
          <a:bodyPr/>
          <a:lstStyle/>
          <a:p>
            <a:pPr>
              <a:defRPr/>
            </a:pPr>
            <a:fld id="{B275A762-063B-4B7E-BA28-C3D4EB86E078}" type="slidenum">
              <a:rPr lang="en-US" smtClean="0"/>
              <a:pPr>
                <a:defRPr/>
              </a:pPr>
              <a:t>26</a:t>
            </a:fld>
            <a:endParaRPr lang="en-US" dirty="0"/>
          </a:p>
        </p:txBody>
      </p:sp>
    </p:spTree>
    <p:extLst>
      <p:ext uri="{BB962C8B-B14F-4D97-AF65-F5344CB8AC3E}">
        <p14:creationId xmlns:p14="http://schemas.microsoft.com/office/powerpoint/2010/main" val="4150055597"/>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1340" y="1396314"/>
            <a:ext cx="7809472" cy="461665"/>
          </a:xfrm>
          <a:prstGeom prst="rect">
            <a:avLst/>
          </a:prstGeom>
          <a:noFill/>
        </p:spPr>
        <p:txBody>
          <a:bodyPr wrap="square" rtlCol="0">
            <a:spAutoFit/>
          </a:bodyPr>
          <a:lstStyle/>
          <a:p>
            <a:endParaRPr lang="en-US" dirty="0" smtClean="0"/>
          </a:p>
        </p:txBody>
      </p:sp>
      <p:sp>
        <p:nvSpPr>
          <p:cNvPr id="3" name="Title 2"/>
          <p:cNvSpPr>
            <a:spLocks noGrp="1"/>
          </p:cNvSpPr>
          <p:nvPr>
            <p:ph type="title"/>
          </p:nvPr>
        </p:nvSpPr>
        <p:spPr>
          <a:xfrm>
            <a:off x="329248" y="1620310"/>
            <a:ext cx="8692832" cy="610658"/>
          </a:xfrm>
        </p:spPr>
        <p:txBody>
          <a:bodyPr/>
          <a:lstStyle/>
          <a:p>
            <a:r>
              <a:rPr lang="en-US" dirty="0"/>
              <a:t>How </a:t>
            </a:r>
            <a:r>
              <a:rPr lang="en-US"/>
              <a:t>are </a:t>
            </a:r>
            <a:r>
              <a:rPr lang="en-US" dirty="0"/>
              <a:t>Stations</a:t>
            </a:r>
            <a:r>
              <a:rPr lang="en-US"/>
              <a:t> Assigned </a:t>
            </a:r>
            <a:r>
              <a:rPr lang="en-US" smtClean="0"/>
              <a:t>to </a:t>
            </a:r>
            <a:r>
              <a:rPr lang="en-US"/>
              <a:t>Transition </a:t>
            </a:r>
            <a:r>
              <a:rPr lang="en-US" smtClean="0"/>
              <a:t>Phases?</a:t>
            </a:r>
            <a:endParaRPr lang="en-US" dirty="0"/>
          </a:p>
        </p:txBody>
      </p:sp>
      <p:sp>
        <p:nvSpPr>
          <p:cNvPr id="4" name="Content Placeholder 3"/>
          <p:cNvSpPr>
            <a:spLocks noGrp="1"/>
          </p:cNvSpPr>
          <p:nvPr>
            <p:ph idx="1"/>
          </p:nvPr>
        </p:nvSpPr>
        <p:spPr/>
        <p:txBody>
          <a:bodyPr/>
          <a:lstStyle/>
          <a:p>
            <a:r>
              <a:rPr lang="en-US" dirty="0"/>
              <a:t>The </a:t>
            </a:r>
            <a:r>
              <a:rPr lang="en-US" dirty="0">
                <a:solidFill>
                  <a:schemeClr val="accent2">
                    <a:lumMod val="75000"/>
                  </a:schemeClr>
                </a:solidFill>
              </a:rPr>
              <a:t>Phase Assignment Tool</a:t>
            </a:r>
            <a:r>
              <a:rPr lang="en-US" dirty="0"/>
              <a:t> uses </a:t>
            </a:r>
            <a:r>
              <a:rPr lang="en-US" dirty="0" smtClean="0"/>
              <a:t>both constraints </a:t>
            </a:r>
            <a:r>
              <a:rPr lang="en-US" dirty="0"/>
              <a:t>and goals to determine which stations are assigned to which phases.</a:t>
            </a:r>
          </a:p>
          <a:p>
            <a:pPr lvl="1">
              <a:buSzPct val="100000"/>
              <a:buFont typeface="Courier New" panose="02070309020205020404" pitchFamily="49" charset="0"/>
              <a:buChar char="o"/>
            </a:pPr>
            <a:r>
              <a:rPr lang="en-US" dirty="0"/>
              <a:t>Constraints are rules that assignments must </a:t>
            </a:r>
            <a:r>
              <a:rPr lang="en-US" dirty="0" smtClean="0"/>
              <a:t>satisfy.</a:t>
            </a:r>
            <a:endParaRPr lang="en-US" dirty="0"/>
          </a:p>
          <a:p>
            <a:pPr lvl="1">
              <a:buSzPct val="100000"/>
              <a:buFont typeface="Courier New" panose="02070309020205020404" pitchFamily="49" charset="0"/>
              <a:buChar char="o"/>
            </a:pPr>
            <a:r>
              <a:rPr lang="en-US" dirty="0"/>
              <a:t>Goals or objectives choose among assignments that satisfy the constraints</a:t>
            </a:r>
            <a:r>
              <a:rPr lang="en-US" dirty="0" smtClean="0"/>
              <a:t>.</a:t>
            </a:r>
          </a:p>
          <a:p>
            <a:pPr lvl="1">
              <a:buSzPct val="100000"/>
              <a:buFont typeface="Courier New" panose="02070309020205020404" pitchFamily="49" charset="0"/>
              <a:buChar char="o"/>
            </a:pPr>
            <a:r>
              <a:rPr lang="en-US" dirty="0" smtClean="0"/>
              <a:t>Commercially available optimization software is used to create the assignments with respect to these goals and constraints.</a:t>
            </a:r>
            <a:endParaRPr lang="en-US" dirty="0"/>
          </a:p>
          <a:p>
            <a:r>
              <a:rPr lang="en-US" dirty="0"/>
              <a:t>The next few slides describe the specific constraints and objectives proposed.   </a:t>
            </a:r>
          </a:p>
          <a:p>
            <a:r>
              <a:rPr lang="en-US" dirty="0"/>
              <a:t>Results </a:t>
            </a:r>
            <a:r>
              <a:rPr lang="en-US" dirty="0" smtClean="0"/>
              <a:t>show the </a:t>
            </a:r>
            <a:r>
              <a:rPr lang="en-US" dirty="0"/>
              <a:t>impact of using this tool</a:t>
            </a:r>
            <a:r>
              <a:rPr lang="en-US" dirty="0" smtClean="0"/>
              <a:t>.</a:t>
            </a:r>
            <a:endParaRPr lang="en-US"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27</a:t>
            </a:fld>
            <a:endParaRPr lang="en-US" dirty="0"/>
          </a:p>
        </p:txBody>
      </p:sp>
    </p:spTree>
    <p:extLst>
      <p:ext uri="{BB962C8B-B14F-4D97-AF65-F5344CB8AC3E}">
        <p14:creationId xmlns:p14="http://schemas.microsoft.com/office/powerpoint/2010/main" val="25908795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1340" y="1396314"/>
            <a:ext cx="7809472" cy="461665"/>
          </a:xfrm>
          <a:prstGeom prst="rect">
            <a:avLst/>
          </a:prstGeom>
          <a:noFill/>
        </p:spPr>
        <p:txBody>
          <a:bodyPr wrap="square" rtlCol="0">
            <a:spAutoFit/>
          </a:bodyPr>
          <a:lstStyle/>
          <a:p>
            <a:endParaRPr lang="en-US" dirty="0" smtClean="0"/>
          </a:p>
        </p:txBody>
      </p:sp>
      <p:sp>
        <p:nvSpPr>
          <p:cNvPr id="3" name="Title 2"/>
          <p:cNvSpPr>
            <a:spLocks noGrp="1"/>
          </p:cNvSpPr>
          <p:nvPr>
            <p:ph type="title"/>
          </p:nvPr>
        </p:nvSpPr>
        <p:spPr>
          <a:xfrm>
            <a:off x="369888" y="1643170"/>
            <a:ext cx="8502806" cy="610658"/>
          </a:xfrm>
        </p:spPr>
        <p:txBody>
          <a:bodyPr/>
          <a:lstStyle/>
          <a:p>
            <a:r>
              <a:rPr lang="en-US" dirty="0" smtClean="0"/>
              <a:t>Constraints</a:t>
            </a:r>
            <a:endParaRPr lang="en-US" dirty="0"/>
          </a:p>
        </p:txBody>
      </p:sp>
      <p:sp>
        <p:nvSpPr>
          <p:cNvPr id="4" name="Content Placeholder 3"/>
          <p:cNvSpPr>
            <a:spLocks noGrp="1"/>
          </p:cNvSpPr>
          <p:nvPr>
            <p:ph idx="1"/>
          </p:nvPr>
        </p:nvSpPr>
        <p:spPr/>
        <p:txBody>
          <a:bodyPr/>
          <a:lstStyle/>
          <a:p>
            <a:pPr marL="0" indent="0">
              <a:spcAft>
                <a:spcPts val="600"/>
              </a:spcAft>
              <a:buNone/>
            </a:pPr>
            <a:r>
              <a:rPr lang="en-US" i="1" dirty="0">
                <a:solidFill>
                  <a:srgbClr val="FF0000"/>
                </a:solidFill>
              </a:rPr>
              <a:t>All constraints must be satisfied.  The constraints are:</a:t>
            </a:r>
          </a:p>
          <a:p>
            <a:pPr marL="457200" indent="-457200">
              <a:spcAft>
                <a:spcPts val="800"/>
              </a:spcAft>
              <a:buSzPct val="100000"/>
              <a:buFont typeface="+mj-lt"/>
              <a:buAutoNum type="arabicPeriod"/>
            </a:pPr>
            <a:r>
              <a:rPr lang="en-US" i="1" dirty="0"/>
              <a:t>Every transitioning station will be assigned to one transition phase.</a:t>
            </a:r>
          </a:p>
          <a:p>
            <a:pPr marL="457200" indent="-457200">
              <a:spcAft>
                <a:spcPts val="800"/>
              </a:spcAft>
              <a:buSzPct val="100000"/>
              <a:buFont typeface="+mj-lt"/>
              <a:buAutoNum type="arabicPeriod"/>
            </a:pPr>
            <a:r>
              <a:rPr lang="en-US" i="1" dirty="0"/>
              <a:t>There will be no more than 10</a:t>
            </a:r>
            <a:r>
              <a:rPr lang="en-US" dirty="0"/>
              <a:t> </a:t>
            </a:r>
            <a:r>
              <a:rPr lang="en-US" i="1" dirty="0"/>
              <a:t>transition phases.</a:t>
            </a:r>
            <a:r>
              <a:rPr lang="en-US" dirty="0"/>
              <a:t> </a:t>
            </a:r>
          </a:p>
          <a:p>
            <a:pPr marL="457200" indent="-457200">
              <a:spcAft>
                <a:spcPts val="800"/>
              </a:spcAft>
              <a:buSzPct val="100000"/>
              <a:buFont typeface="+mj-lt"/>
              <a:buAutoNum type="arabicPeriod"/>
            </a:pPr>
            <a:r>
              <a:rPr lang="en-US" i="1"/>
              <a:t>No U.S. </a:t>
            </a:r>
            <a:r>
              <a:rPr lang="en-US" i="1" smtClean="0"/>
              <a:t>station </a:t>
            </a:r>
            <a:r>
              <a:rPr lang="en-US" i="1" dirty="0"/>
              <a:t>will be assigned to a temporary channel.</a:t>
            </a:r>
          </a:p>
          <a:p>
            <a:pPr marL="457200" indent="-457200">
              <a:spcAft>
                <a:spcPts val="800"/>
              </a:spcAft>
              <a:buSzPct val="100000"/>
              <a:buFont typeface="+mj-lt"/>
              <a:buAutoNum type="arabicPeriod"/>
            </a:pPr>
            <a:r>
              <a:rPr lang="en-US" i="1" dirty="0"/>
              <a:t>No station falling into the “complicated” category for purposes of the Phase Scheduling Tool can be assigned to Phase 1.</a:t>
            </a:r>
          </a:p>
          <a:p>
            <a:pPr marL="457200" indent="-457200">
              <a:spcAft>
                <a:spcPts val="800"/>
              </a:spcAft>
              <a:buSzPct val="100000"/>
              <a:buFont typeface="+mj-lt"/>
              <a:buAutoNum type="arabicPeriod"/>
            </a:pPr>
            <a:r>
              <a:rPr lang="en-US" i="1" dirty="0"/>
              <a:t>All stations within a DMA will be assigned to no more than two different transition phases.</a:t>
            </a:r>
            <a:r>
              <a:rPr lang="en-US" dirty="0"/>
              <a:t> </a:t>
            </a:r>
            <a:endParaRPr lang="en-US" i="1"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28</a:t>
            </a:fld>
            <a:endParaRPr lang="en-US" dirty="0"/>
          </a:p>
        </p:txBody>
      </p:sp>
    </p:spTree>
    <p:extLst>
      <p:ext uri="{BB962C8B-B14F-4D97-AF65-F5344CB8AC3E}">
        <p14:creationId xmlns:p14="http://schemas.microsoft.com/office/powerpoint/2010/main" val="4775240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1340" y="1396314"/>
            <a:ext cx="7809472" cy="461665"/>
          </a:xfrm>
          <a:prstGeom prst="rect">
            <a:avLst/>
          </a:prstGeom>
          <a:noFill/>
        </p:spPr>
        <p:txBody>
          <a:bodyPr wrap="square" rtlCol="0">
            <a:spAutoFit/>
          </a:bodyPr>
          <a:lstStyle/>
          <a:p>
            <a:endParaRPr lang="en-US" dirty="0" smtClean="0"/>
          </a:p>
        </p:txBody>
      </p:sp>
      <p:sp>
        <p:nvSpPr>
          <p:cNvPr id="3" name="Title 2"/>
          <p:cNvSpPr>
            <a:spLocks noGrp="1"/>
          </p:cNvSpPr>
          <p:nvPr>
            <p:ph type="title"/>
          </p:nvPr>
        </p:nvSpPr>
        <p:spPr>
          <a:xfrm>
            <a:off x="369888" y="1657140"/>
            <a:ext cx="8502806" cy="610658"/>
          </a:xfrm>
        </p:spPr>
        <p:txBody>
          <a:bodyPr/>
          <a:lstStyle/>
          <a:p>
            <a:r>
              <a:rPr lang="en-US" dirty="0" smtClean="0"/>
              <a:t>Constraints</a:t>
            </a:r>
            <a:endParaRPr lang="en-US" dirty="0"/>
          </a:p>
        </p:txBody>
      </p:sp>
      <p:sp>
        <p:nvSpPr>
          <p:cNvPr id="4" name="Content Placeholder 3"/>
          <p:cNvSpPr>
            <a:spLocks noGrp="1"/>
          </p:cNvSpPr>
          <p:nvPr>
            <p:ph idx="1"/>
          </p:nvPr>
        </p:nvSpPr>
        <p:spPr/>
        <p:txBody>
          <a:bodyPr/>
          <a:lstStyle/>
          <a:p>
            <a:pPr marL="0" indent="0">
              <a:spcAft>
                <a:spcPts val="600"/>
              </a:spcAft>
              <a:buNone/>
            </a:pPr>
            <a:r>
              <a:rPr lang="en-US" i="1" dirty="0">
                <a:solidFill>
                  <a:srgbClr val="FF0000"/>
                </a:solidFill>
              </a:rPr>
              <a:t>All constraints must be satisfied.  The constraints are:</a:t>
            </a:r>
          </a:p>
          <a:p>
            <a:pPr marL="457200" indent="-457200">
              <a:spcAft>
                <a:spcPts val="800"/>
              </a:spcAft>
              <a:buSzPct val="100000"/>
              <a:buFont typeface="+mj-lt"/>
              <a:buAutoNum type="arabicPeriod" startAt="6"/>
            </a:pPr>
            <a:r>
              <a:rPr lang="en-US" i="1" dirty="0"/>
              <a:t>The difference in the number of stations in the largest transition phase and the smallest transition phase will be no more than 30 stations. </a:t>
            </a:r>
          </a:p>
          <a:p>
            <a:pPr marL="457200" indent="-457200">
              <a:spcAft>
                <a:spcPts val="800"/>
              </a:spcAft>
              <a:buSzPct val="100000"/>
              <a:buFont typeface="+mj-lt"/>
              <a:buAutoNum type="arabicPeriod" startAt="6"/>
            </a:pPr>
            <a:r>
              <a:rPr lang="en-US" i="1" dirty="0"/>
              <a:t>No phase can have more than 125 </a:t>
            </a:r>
            <a:r>
              <a:rPr lang="en-US" i="1" dirty="0" smtClean="0"/>
              <a:t>linked-stations.</a:t>
            </a:r>
          </a:p>
          <a:p>
            <a:pPr marL="457200" indent="-457200">
              <a:spcAft>
                <a:spcPts val="1200"/>
              </a:spcAft>
              <a:buSzPct val="100000"/>
              <a:buFont typeface="+mj-lt"/>
              <a:buAutoNum type="arabicPeriod" startAt="6"/>
            </a:pPr>
            <a:r>
              <a:rPr lang="en-US" i="1" dirty="0"/>
              <a:t>A station cannot cause more than two percent new interference to another station during the transition.</a:t>
            </a:r>
            <a:r>
              <a:rPr lang="en-US" dirty="0"/>
              <a:t> </a:t>
            </a:r>
          </a:p>
          <a:p>
            <a:pPr marL="457200" indent="-457200">
              <a:spcAft>
                <a:spcPts val="1200"/>
              </a:spcAft>
              <a:buSzPct val="100000"/>
              <a:buFont typeface="+mj-lt"/>
              <a:buAutoNum type="arabicPeriod" startAt="6"/>
            </a:pPr>
            <a:r>
              <a:rPr lang="en-US" i="1" dirty="0"/>
              <a:t>No stations in Canada will be assigned to transition before the third transition phase and no Canadian stations will be assigned to a temporary channel. </a:t>
            </a:r>
          </a:p>
          <a:p>
            <a:pPr marL="457200" indent="-457200">
              <a:spcAft>
                <a:spcPts val="800"/>
              </a:spcAft>
              <a:buFont typeface="+mj-lt"/>
              <a:buAutoNum type="arabicPeriod" startAt="6"/>
            </a:pPr>
            <a:endParaRPr lang="en-US" i="1"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29</a:t>
            </a:fld>
            <a:endParaRPr lang="en-US" dirty="0"/>
          </a:p>
        </p:txBody>
      </p:sp>
    </p:spTree>
    <p:extLst>
      <p:ext uri="{BB962C8B-B14F-4D97-AF65-F5344CB8AC3E}">
        <p14:creationId xmlns:p14="http://schemas.microsoft.com/office/powerpoint/2010/main" val="20831232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48640" y="2222119"/>
            <a:ext cx="8229600" cy="4447839"/>
          </a:xfrm>
        </p:spPr>
        <p:txBody>
          <a:bodyPr>
            <a:noAutofit/>
          </a:bodyPr>
          <a:lstStyle/>
          <a:p>
            <a:r>
              <a:rPr lang="en-US" sz="2000" dirty="0"/>
              <a:t>Commission rules prohibit broadcasters and forward auction applicants from communicating any incentive auction applicant’s bids or bidding strategies, including the results of bid processing by the Auction System, to other parties covered by the relevant rules.  See 47 CFR 1.2105(c), 1.2205; </a:t>
            </a:r>
            <a:r>
              <a:rPr lang="en-US" sz="2000" i="1" dirty="0" smtClean="0"/>
              <a:t>Transition </a:t>
            </a:r>
            <a:r>
              <a:rPr lang="en-US" sz="2000" i="1" dirty="0"/>
              <a:t>Schedule </a:t>
            </a:r>
            <a:r>
              <a:rPr lang="en-US" sz="2000" i="1" dirty="0" smtClean="0"/>
              <a:t>PN</a:t>
            </a:r>
            <a:r>
              <a:rPr lang="en-US" sz="2000" dirty="0" smtClean="0"/>
              <a:t>, </a:t>
            </a:r>
            <a:r>
              <a:rPr lang="en-US" sz="2000" dirty="0"/>
              <a:t>DA 16-1095, paras. </a:t>
            </a:r>
            <a:r>
              <a:rPr lang="en-US" sz="2000" dirty="0" smtClean="0"/>
              <a:t>28-31</a:t>
            </a:r>
            <a:endParaRPr lang="en-US" sz="2000" dirty="0"/>
          </a:p>
          <a:p>
            <a:pPr lvl="1"/>
            <a:r>
              <a:rPr lang="en-US" sz="1800" dirty="0"/>
              <a:t>A covered party may violate the prohibition when it communicates past or future bids or bidding strategies of any incentive auction applicant, regardless of the communicating party’s intent.</a:t>
            </a:r>
          </a:p>
          <a:p>
            <a:pPr lvl="1"/>
            <a:r>
              <a:rPr lang="en-US" sz="1800" dirty="0"/>
              <a:t>A communication that leaves little doubt about an incentive auction applicant’s bids and bidding strategies may violate the rule, regardless of the lack of direct communication.</a:t>
            </a:r>
          </a:p>
          <a:p>
            <a:pPr lvl="1"/>
            <a:r>
              <a:rPr lang="en-US" sz="1800" dirty="0"/>
              <a:t>Publicly available statements that disclose an auction applicant’s bids or bidding strategies may violate the rule, including statements in oral or written comments.</a:t>
            </a:r>
          </a:p>
        </p:txBody>
      </p:sp>
      <p:sp>
        <p:nvSpPr>
          <p:cNvPr id="3" name="Slide Number Placeholder 2"/>
          <p:cNvSpPr>
            <a:spLocks noGrp="1"/>
          </p:cNvSpPr>
          <p:nvPr>
            <p:ph type="sldNum" sz="quarter" idx="12"/>
          </p:nvPr>
        </p:nvSpPr>
        <p:spPr/>
        <p:txBody>
          <a:bodyPr/>
          <a:lstStyle/>
          <a:p>
            <a:pPr>
              <a:defRPr/>
            </a:pPr>
            <a:fld id="{B275A762-063B-4B7E-BA28-C3D4EB86E078}" type="slidenum">
              <a:rPr lang="en-US" smtClean="0"/>
              <a:pPr>
                <a:defRPr/>
              </a:pPr>
              <a:t>3</a:t>
            </a:fld>
            <a:endParaRPr lang="en-US" dirty="0"/>
          </a:p>
        </p:txBody>
      </p:sp>
      <p:sp>
        <p:nvSpPr>
          <p:cNvPr id="7" name="Title 1"/>
          <p:cNvSpPr>
            <a:spLocks noGrp="1"/>
          </p:cNvSpPr>
          <p:nvPr>
            <p:ph type="title"/>
          </p:nvPr>
        </p:nvSpPr>
        <p:spPr>
          <a:xfrm>
            <a:off x="369888" y="1633010"/>
            <a:ext cx="7805737" cy="610658"/>
          </a:xfrm>
        </p:spPr>
        <p:txBody>
          <a:bodyPr/>
          <a:lstStyle/>
          <a:p>
            <a:r>
              <a:rPr lang="en-US" dirty="0"/>
              <a:t>Prohibited Communications</a:t>
            </a:r>
          </a:p>
        </p:txBody>
      </p:sp>
    </p:spTree>
    <p:custDataLst>
      <p:tags r:id="rId1"/>
    </p:custDataLst>
    <p:extLst>
      <p:ext uri="{BB962C8B-B14F-4D97-AF65-F5344CB8AC3E}">
        <p14:creationId xmlns:p14="http://schemas.microsoft.com/office/powerpoint/2010/main" val="5283882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1340" y="1396314"/>
            <a:ext cx="7809472" cy="461665"/>
          </a:xfrm>
          <a:prstGeom prst="rect">
            <a:avLst/>
          </a:prstGeom>
          <a:noFill/>
        </p:spPr>
        <p:txBody>
          <a:bodyPr wrap="square" rtlCol="0">
            <a:spAutoFit/>
          </a:bodyPr>
          <a:lstStyle/>
          <a:p>
            <a:endParaRPr lang="en-US" dirty="0" smtClean="0"/>
          </a:p>
        </p:txBody>
      </p:sp>
      <p:sp>
        <p:nvSpPr>
          <p:cNvPr id="3" name="Title 2"/>
          <p:cNvSpPr>
            <a:spLocks noGrp="1"/>
          </p:cNvSpPr>
          <p:nvPr>
            <p:ph type="title"/>
          </p:nvPr>
        </p:nvSpPr>
        <p:spPr>
          <a:xfrm>
            <a:off x="369888" y="1627930"/>
            <a:ext cx="7805737" cy="610658"/>
          </a:xfrm>
        </p:spPr>
        <p:txBody>
          <a:bodyPr/>
          <a:lstStyle/>
          <a:p>
            <a:r>
              <a:rPr lang="en-US" dirty="0"/>
              <a:t>Goals</a:t>
            </a:r>
            <a:br>
              <a:rPr lang="en-US" dirty="0"/>
            </a:br>
            <a:endParaRPr lang="en-US" dirty="0"/>
          </a:p>
        </p:txBody>
      </p:sp>
      <p:sp>
        <p:nvSpPr>
          <p:cNvPr id="4" name="Content Placeholder 3"/>
          <p:cNvSpPr>
            <a:spLocks noGrp="1"/>
          </p:cNvSpPr>
          <p:nvPr>
            <p:ph idx="1"/>
          </p:nvPr>
        </p:nvSpPr>
        <p:spPr/>
        <p:txBody>
          <a:bodyPr/>
          <a:lstStyle/>
          <a:p>
            <a:pPr marL="0" indent="0">
              <a:buNone/>
            </a:pPr>
            <a:r>
              <a:rPr lang="en-US" dirty="0">
                <a:solidFill>
                  <a:srgbClr val="002060"/>
                </a:solidFill>
              </a:rPr>
              <a:t>The Phase Assignment Tool prioritizes the proposed objectives in the sequence listed below.  Subsequent objectives would be constrained by prior objectives</a:t>
            </a:r>
            <a:r>
              <a:rPr lang="en-US" dirty="0" smtClean="0">
                <a:solidFill>
                  <a:srgbClr val="002060"/>
                </a:solidFill>
              </a:rPr>
              <a:t>.</a:t>
            </a:r>
            <a:endParaRPr lang="en-US" dirty="0">
              <a:solidFill>
                <a:srgbClr val="002060"/>
              </a:solidFill>
            </a:endParaRPr>
          </a:p>
          <a:p>
            <a:pPr lvl="0"/>
            <a:r>
              <a:rPr lang="en-US" i="1" dirty="0">
                <a:solidFill>
                  <a:srgbClr val="FF0000"/>
                </a:solidFill>
              </a:rPr>
              <a:t>Objective #</a:t>
            </a:r>
            <a:r>
              <a:rPr lang="en-US" i="1" dirty="0" smtClean="0">
                <a:solidFill>
                  <a:srgbClr val="FF0000"/>
                </a:solidFill>
              </a:rPr>
              <a:t>1: </a:t>
            </a:r>
            <a:r>
              <a:rPr lang="en-US" i="1" dirty="0"/>
              <a:t>Assign U.S. stations whose pre-auction channels are in the 600 MHz Band to earlier phases in order to clear the 600 MHz Band as quickly as possible, while simultaneously assigning Canadian stations and U.S. stations whose pre-auction channel is in the remaining television bands (U.S. TV-band stations) to later phases, where possible</a:t>
            </a:r>
            <a:r>
              <a:rPr lang="en-US" dirty="0"/>
              <a:t>. </a:t>
            </a:r>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30</a:t>
            </a:fld>
            <a:endParaRPr lang="en-US" dirty="0"/>
          </a:p>
        </p:txBody>
      </p:sp>
    </p:spTree>
    <p:extLst>
      <p:ext uri="{BB962C8B-B14F-4D97-AF65-F5344CB8AC3E}">
        <p14:creationId xmlns:p14="http://schemas.microsoft.com/office/powerpoint/2010/main" val="34478764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1340" y="1396314"/>
            <a:ext cx="7809472" cy="461665"/>
          </a:xfrm>
          <a:prstGeom prst="rect">
            <a:avLst/>
          </a:prstGeom>
          <a:noFill/>
        </p:spPr>
        <p:txBody>
          <a:bodyPr wrap="square" rtlCol="0">
            <a:spAutoFit/>
          </a:bodyPr>
          <a:lstStyle/>
          <a:p>
            <a:endParaRPr lang="en-US" dirty="0" smtClean="0"/>
          </a:p>
        </p:txBody>
      </p:sp>
      <p:sp>
        <p:nvSpPr>
          <p:cNvPr id="3" name="Title 2"/>
          <p:cNvSpPr>
            <a:spLocks noGrp="1"/>
          </p:cNvSpPr>
          <p:nvPr>
            <p:ph type="title"/>
          </p:nvPr>
        </p:nvSpPr>
        <p:spPr>
          <a:xfrm>
            <a:off x="369888" y="1633010"/>
            <a:ext cx="7805737" cy="610658"/>
          </a:xfrm>
        </p:spPr>
        <p:txBody>
          <a:bodyPr/>
          <a:lstStyle/>
          <a:p>
            <a:r>
              <a:rPr lang="en-US" dirty="0"/>
              <a:t>Goals</a:t>
            </a:r>
            <a:br>
              <a:rPr lang="en-US" dirty="0"/>
            </a:br>
            <a:endParaRPr lang="en-US" dirty="0"/>
          </a:p>
        </p:txBody>
      </p:sp>
      <p:sp>
        <p:nvSpPr>
          <p:cNvPr id="4" name="Content Placeholder 3"/>
          <p:cNvSpPr>
            <a:spLocks noGrp="1"/>
          </p:cNvSpPr>
          <p:nvPr>
            <p:ph idx="1"/>
          </p:nvPr>
        </p:nvSpPr>
        <p:spPr/>
        <p:txBody>
          <a:bodyPr/>
          <a:lstStyle/>
          <a:p>
            <a:pPr marL="0" indent="0">
              <a:buNone/>
            </a:pPr>
            <a:r>
              <a:rPr lang="en-US" dirty="0">
                <a:solidFill>
                  <a:srgbClr val="002060"/>
                </a:solidFill>
              </a:rPr>
              <a:t>The Phase Assignment Tool prioritizes the proposed objectives in the sequence listed below.  Subsequent objectives would be constrained by prior objectives</a:t>
            </a:r>
            <a:r>
              <a:rPr lang="en-US" dirty="0" smtClean="0">
                <a:solidFill>
                  <a:srgbClr val="002060"/>
                </a:solidFill>
              </a:rPr>
              <a:t>.</a:t>
            </a:r>
          </a:p>
          <a:p>
            <a:pPr lvl="0"/>
            <a:r>
              <a:rPr lang="en-US" i="1" dirty="0">
                <a:solidFill>
                  <a:srgbClr val="FF0000"/>
                </a:solidFill>
              </a:rPr>
              <a:t>Objective #2:   </a:t>
            </a:r>
            <a:r>
              <a:rPr lang="en-US" sz="2000" i="1" dirty="0"/>
              <a:t>Minimize the sum, over all DMAs, of the number of times </a:t>
            </a:r>
            <a:r>
              <a:rPr lang="en-US" sz="2000" i="1" dirty="0" smtClean="0"/>
              <a:t>TV viewers in a DMA </a:t>
            </a:r>
            <a:r>
              <a:rPr lang="en-US" sz="2000" i="1" dirty="0"/>
              <a:t>must rescan. </a:t>
            </a:r>
            <a:endParaRPr lang="en-US" dirty="0"/>
          </a:p>
          <a:p>
            <a:pPr lvl="0"/>
            <a:r>
              <a:rPr lang="en-US" i="1" dirty="0">
                <a:solidFill>
                  <a:srgbClr val="FF0000"/>
                </a:solidFill>
              </a:rPr>
              <a:t>Objective #3 : </a:t>
            </a:r>
            <a:r>
              <a:rPr lang="en-US" sz="2000" i="1" dirty="0"/>
              <a:t>Minimize the total number of linked-stations.</a:t>
            </a:r>
            <a:r>
              <a:rPr lang="en-US" sz="2000" dirty="0"/>
              <a:t> </a:t>
            </a:r>
          </a:p>
          <a:p>
            <a:pPr lvl="0"/>
            <a:r>
              <a:rPr lang="en-US" i="1" dirty="0" smtClean="0">
                <a:solidFill>
                  <a:srgbClr val="FF0000"/>
                </a:solidFill>
              </a:rPr>
              <a:t>Objective </a:t>
            </a:r>
            <a:r>
              <a:rPr lang="en-US" i="1" dirty="0">
                <a:solidFill>
                  <a:srgbClr val="FF0000"/>
                </a:solidFill>
              </a:rPr>
              <a:t>#4:   </a:t>
            </a:r>
            <a:r>
              <a:rPr lang="en-US" sz="2000" i="1" dirty="0" smtClean="0"/>
              <a:t>Minimize </a:t>
            </a:r>
            <a:r>
              <a:rPr lang="en-US" sz="2000" i="1" dirty="0"/>
              <a:t>the difference between the number of stations in the largest transition phase and the smallest transition phase.</a:t>
            </a:r>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31</a:t>
            </a:fld>
            <a:endParaRPr lang="en-US" dirty="0"/>
          </a:p>
        </p:txBody>
      </p:sp>
    </p:spTree>
    <p:extLst>
      <p:ext uri="{BB962C8B-B14F-4D97-AF65-F5344CB8AC3E}">
        <p14:creationId xmlns:p14="http://schemas.microsoft.com/office/powerpoint/2010/main" val="42436094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1340" y="1396314"/>
            <a:ext cx="7809472" cy="461665"/>
          </a:xfrm>
          <a:prstGeom prst="rect">
            <a:avLst/>
          </a:prstGeom>
          <a:noFill/>
        </p:spPr>
        <p:txBody>
          <a:bodyPr wrap="square" rtlCol="0">
            <a:spAutoFit/>
          </a:bodyPr>
          <a:lstStyle/>
          <a:p>
            <a:endParaRPr lang="en-US" dirty="0" smtClean="0"/>
          </a:p>
        </p:txBody>
      </p:sp>
      <p:sp>
        <p:nvSpPr>
          <p:cNvPr id="3" name="Title 2"/>
          <p:cNvSpPr>
            <a:spLocks noGrp="1"/>
          </p:cNvSpPr>
          <p:nvPr>
            <p:ph type="title"/>
          </p:nvPr>
        </p:nvSpPr>
        <p:spPr>
          <a:xfrm>
            <a:off x="369888" y="1607610"/>
            <a:ext cx="7805737" cy="610658"/>
          </a:xfrm>
        </p:spPr>
        <p:txBody>
          <a:bodyPr/>
          <a:lstStyle/>
          <a:p>
            <a:r>
              <a:rPr lang="en-US" dirty="0" smtClean="0"/>
              <a:t>International Assumptions in Proposal</a:t>
            </a:r>
            <a:endParaRPr lang="en-US"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32</a:t>
            </a:fld>
            <a:endParaRPr lang="en-US" dirty="0"/>
          </a:p>
        </p:txBody>
      </p:sp>
      <p:sp>
        <p:nvSpPr>
          <p:cNvPr id="8" name="Content Placeholder 3"/>
          <p:cNvSpPr txBox="1">
            <a:spLocks/>
          </p:cNvSpPr>
          <p:nvPr/>
        </p:nvSpPr>
        <p:spPr bwMode="auto">
          <a:xfrm>
            <a:off x="369888" y="2243667"/>
            <a:ext cx="8462962" cy="2776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ts val="600"/>
              </a:spcBef>
              <a:spcAft>
                <a:spcPts val="600"/>
              </a:spcAft>
              <a:buSzPct val="150000"/>
              <a:buFont typeface="Arial" pitchFamily="34" charset="0"/>
              <a:buChar char="•"/>
              <a:defRPr sz="2400" kern="1200">
                <a:solidFill>
                  <a:schemeClr val="tx1"/>
                </a:solidFill>
                <a:latin typeface="Calibri" panose="020F0502020204030204" pitchFamily="34" charset="0"/>
                <a:ea typeface="ＭＳ Ｐゴシック" charset="0"/>
                <a:cs typeface="Calibri" panose="020F0502020204030204" pitchFamily="34" charset="0"/>
              </a:defRPr>
            </a:lvl1pPr>
            <a:lvl2pPr marL="742950" indent="-285750" algn="l" defTabSz="457200" rtl="0" eaLnBrk="1" fontAlgn="base" hangingPunct="1">
              <a:spcBef>
                <a:spcPts val="600"/>
              </a:spcBef>
              <a:spcAft>
                <a:spcPts val="600"/>
              </a:spcAft>
              <a:buSzPct val="125000"/>
              <a:buFont typeface="Wingdings" pitchFamily="2" charset="2"/>
              <a:buChar char="§"/>
              <a:defRPr sz="2200" kern="1200">
                <a:solidFill>
                  <a:schemeClr val="tx1"/>
                </a:solidFill>
                <a:latin typeface="Calibri" panose="020F0502020204030204" pitchFamily="34" charset="0"/>
                <a:ea typeface="ＭＳ Ｐゴシック" charset="0"/>
                <a:cs typeface="+mn-cs"/>
              </a:defRPr>
            </a:lvl2pPr>
            <a:lvl3pPr marL="1143000" indent="-228600" algn="l" defTabSz="457200" rtl="0" eaLnBrk="1" fontAlgn="base" hangingPunct="1">
              <a:spcBef>
                <a:spcPts val="600"/>
              </a:spcBef>
              <a:spcAft>
                <a:spcPts val="600"/>
              </a:spcAft>
              <a:buFont typeface="Courier New" pitchFamily="49" charset="0"/>
              <a:buChar char="o"/>
              <a:defRPr sz="2000" kern="1200">
                <a:solidFill>
                  <a:schemeClr val="tx1"/>
                </a:solidFill>
                <a:latin typeface="Calibri" panose="020F0502020204030204" pitchFamily="34" charset="0"/>
                <a:ea typeface="ＭＳ Ｐゴシック" charset="0"/>
                <a:cs typeface="+mn-cs"/>
              </a:defRPr>
            </a:lvl3pPr>
            <a:lvl4pPr marL="1600200" indent="-228600" algn="l" defTabSz="457200" rtl="0" eaLnBrk="1" fontAlgn="base" hangingPunct="1">
              <a:spcBef>
                <a:spcPts val="600"/>
              </a:spcBef>
              <a:spcAft>
                <a:spcPts val="600"/>
              </a:spcAft>
              <a:buFont typeface="Arial" pitchFamily="34" charset="0"/>
              <a:buChar char="–"/>
              <a:defRPr kern="1200">
                <a:solidFill>
                  <a:schemeClr val="tx1"/>
                </a:solidFill>
                <a:latin typeface="Calibri" panose="020F0502020204030204" pitchFamily="34" charset="0"/>
                <a:ea typeface="ＭＳ Ｐゴシック" charset="0"/>
                <a:cs typeface="+mn-cs"/>
              </a:defRPr>
            </a:lvl4pPr>
            <a:lvl5pPr marL="2057400" indent="-228600" algn="l" defTabSz="457200" rtl="0" eaLnBrk="1" fontAlgn="base" hangingPunct="1">
              <a:spcBef>
                <a:spcPts val="600"/>
              </a:spcBef>
              <a:spcAft>
                <a:spcPts val="600"/>
              </a:spcAft>
              <a:buFont typeface="Arial" pitchFamily="34" charset="0"/>
              <a:buChar char="»"/>
              <a:defRPr kern="1200">
                <a:solidFill>
                  <a:schemeClr val="tx1"/>
                </a:solidFill>
                <a:latin typeface="Calibri" panose="020F050202020403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FCC and ISED Canada are coordinating closely on transition timing, consistent with the agencies’ intent to jointly repack TV stations in both </a:t>
            </a:r>
            <a:r>
              <a:rPr lang="en-US" dirty="0" smtClean="0"/>
              <a:t>countries.</a:t>
            </a:r>
          </a:p>
          <a:p>
            <a:pPr lvl="1">
              <a:buSzPct val="100000"/>
              <a:buFont typeface="Courier New" panose="02070309020205020404" pitchFamily="49" charset="0"/>
              <a:buChar char="o"/>
            </a:pPr>
            <a:r>
              <a:rPr lang="en-US" dirty="0" smtClean="0"/>
              <a:t>This proposal therefore assumes a joint repack with Canada.</a:t>
            </a:r>
          </a:p>
          <a:p>
            <a:pPr lvl="1">
              <a:spcAft>
                <a:spcPts val="1600"/>
              </a:spcAft>
              <a:buSzPct val="100000"/>
              <a:buFont typeface="Courier New" panose="02070309020205020404" pitchFamily="49" charset="0"/>
              <a:buChar char="o"/>
            </a:pPr>
            <a:r>
              <a:rPr lang="en-US" dirty="0" smtClean="0"/>
              <a:t>Canadian stations are generally assigned to later stages.</a:t>
            </a:r>
          </a:p>
          <a:p>
            <a:r>
              <a:rPr lang="en-US" dirty="0" smtClean="0"/>
              <a:t>Consistent with our coordination with Mexico, this </a:t>
            </a:r>
            <a:r>
              <a:rPr lang="en-US" dirty="0"/>
              <a:t>proposal assumes that Mexican stations will have transitioned to their new channels before the phase completion date of </a:t>
            </a:r>
            <a:r>
              <a:rPr lang="en-US" dirty="0" smtClean="0"/>
              <a:t>Phase 1.</a:t>
            </a:r>
          </a:p>
        </p:txBody>
      </p:sp>
    </p:spTree>
    <p:extLst>
      <p:ext uri="{BB962C8B-B14F-4D97-AF65-F5344CB8AC3E}">
        <p14:creationId xmlns:p14="http://schemas.microsoft.com/office/powerpoint/2010/main" val="10568011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4172" y="5576429"/>
            <a:ext cx="7809472" cy="461665"/>
          </a:xfrm>
          <a:prstGeom prst="rect">
            <a:avLst/>
          </a:prstGeom>
          <a:noFill/>
        </p:spPr>
        <p:txBody>
          <a:bodyPr wrap="square" rtlCol="0">
            <a:spAutoFit/>
          </a:bodyPr>
          <a:lstStyle/>
          <a:p>
            <a:endParaRPr lang="en-US" dirty="0" smtClean="0"/>
          </a:p>
        </p:txBody>
      </p:sp>
      <p:pic>
        <p:nvPicPr>
          <p:cNvPr id="8" name="picture"/>
          <p:cNvPicPr/>
          <p:nvPr/>
        </p:nvPicPr>
        <p:blipFill>
          <a:blip r:embed="rId3">
            <a:extLst>
              <a:ext uri="{28A0092B-C50C-407E-A947-70E740481C1C}">
                <a14:useLocalDpi xmlns:a14="http://schemas.microsoft.com/office/drawing/2010/main" val="0"/>
              </a:ext>
            </a:extLst>
          </a:blip>
          <a:stretch>
            <a:fillRect/>
          </a:stretch>
        </p:blipFill>
        <p:spPr>
          <a:xfrm>
            <a:off x="324828" y="2190465"/>
            <a:ext cx="3829645" cy="2514073"/>
          </a:xfrm>
          <a:prstGeom prst="rect">
            <a:avLst/>
          </a:prstGeom>
          <a:ln>
            <a:solidFill>
              <a:schemeClr val="tx1"/>
            </a:solidFill>
          </a:ln>
        </p:spPr>
      </p:pic>
      <p:sp>
        <p:nvSpPr>
          <p:cNvPr id="4" name="TextBox 3"/>
          <p:cNvSpPr txBox="1"/>
          <p:nvPr/>
        </p:nvSpPr>
        <p:spPr>
          <a:xfrm>
            <a:off x="369888" y="4770975"/>
            <a:ext cx="3829645" cy="400110"/>
          </a:xfrm>
          <a:prstGeom prst="rect">
            <a:avLst/>
          </a:prstGeom>
          <a:noFill/>
        </p:spPr>
        <p:txBody>
          <a:bodyPr wrap="square" rtlCol="0">
            <a:spAutoFit/>
          </a:bodyPr>
          <a:lstStyle/>
          <a:p>
            <a:r>
              <a:rPr lang="en-US" sz="2000" i="1" dirty="0"/>
              <a:t>114 MHz Clearing </a:t>
            </a:r>
            <a:r>
              <a:rPr lang="en-US" sz="2000" i="1" dirty="0" smtClean="0"/>
              <a:t>Scenario</a:t>
            </a:r>
            <a:endParaRPr lang="en-US" dirty="0"/>
          </a:p>
        </p:txBody>
      </p:sp>
      <p:pic>
        <p:nvPicPr>
          <p:cNvPr id="9" name="picture"/>
          <p:cNvPicPr/>
          <p:nvPr/>
        </p:nvPicPr>
        <p:blipFill>
          <a:blip r:embed="rId4">
            <a:extLst>
              <a:ext uri="{28A0092B-C50C-407E-A947-70E740481C1C}">
                <a14:useLocalDpi xmlns:a14="http://schemas.microsoft.com/office/drawing/2010/main" val="0"/>
              </a:ext>
            </a:extLst>
          </a:blip>
          <a:stretch>
            <a:fillRect/>
          </a:stretch>
        </p:blipFill>
        <p:spPr>
          <a:xfrm>
            <a:off x="4580067" y="2190466"/>
            <a:ext cx="3831336" cy="2514072"/>
          </a:xfrm>
          <a:prstGeom prst="rect">
            <a:avLst/>
          </a:prstGeom>
          <a:ln>
            <a:solidFill>
              <a:schemeClr val="tx1"/>
            </a:solidFill>
          </a:ln>
        </p:spPr>
      </p:pic>
      <p:sp>
        <p:nvSpPr>
          <p:cNvPr id="10" name="TextBox 9"/>
          <p:cNvSpPr txBox="1"/>
          <p:nvPr/>
        </p:nvSpPr>
        <p:spPr>
          <a:xfrm>
            <a:off x="4664247" y="4725161"/>
            <a:ext cx="3829645" cy="400110"/>
          </a:xfrm>
          <a:prstGeom prst="rect">
            <a:avLst/>
          </a:prstGeom>
          <a:noFill/>
        </p:spPr>
        <p:txBody>
          <a:bodyPr wrap="square" rtlCol="0">
            <a:spAutoFit/>
          </a:bodyPr>
          <a:lstStyle/>
          <a:p>
            <a:r>
              <a:rPr lang="en-US" sz="2000" i="1" dirty="0" smtClean="0"/>
              <a:t>84 </a:t>
            </a:r>
            <a:r>
              <a:rPr lang="en-US" sz="2000" i="1" dirty="0"/>
              <a:t>MHz Clearing </a:t>
            </a:r>
            <a:r>
              <a:rPr lang="en-US" sz="2000" i="1" dirty="0" smtClean="0"/>
              <a:t>Scenario</a:t>
            </a:r>
            <a:endParaRPr lang="en-US" sz="2000" dirty="0"/>
          </a:p>
        </p:txBody>
      </p:sp>
      <p:sp>
        <p:nvSpPr>
          <p:cNvPr id="5" name="Title 4"/>
          <p:cNvSpPr>
            <a:spLocks noGrp="1"/>
          </p:cNvSpPr>
          <p:nvPr>
            <p:ph type="title"/>
          </p:nvPr>
        </p:nvSpPr>
        <p:spPr>
          <a:xfrm>
            <a:off x="369888" y="1633010"/>
            <a:ext cx="7805737" cy="610658"/>
          </a:xfrm>
        </p:spPr>
        <p:txBody>
          <a:bodyPr/>
          <a:lstStyle/>
          <a:p>
            <a:r>
              <a:rPr lang="en-US" dirty="0"/>
              <a:t>Results</a:t>
            </a:r>
          </a:p>
        </p:txBody>
      </p:sp>
      <p:sp>
        <p:nvSpPr>
          <p:cNvPr id="11" name="Content Placeholder 10"/>
          <p:cNvSpPr>
            <a:spLocks noGrp="1"/>
          </p:cNvSpPr>
          <p:nvPr>
            <p:ph idx="1"/>
          </p:nvPr>
        </p:nvSpPr>
        <p:spPr>
          <a:xfrm>
            <a:off x="369888" y="5109882"/>
            <a:ext cx="8462962" cy="1313142"/>
          </a:xfrm>
        </p:spPr>
        <p:txBody>
          <a:bodyPr/>
          <a:lstStyle/>
          <a:p>
            <a:pPr>
              <a:spcAft>
                <a:spcPts val="600"/>
              </a:spcAft>
            </a:pPr>
            <a:r>
              <a:rPr lang="en-US" sz="2000" dirty="0"/>
              <a:t>Wireless nearly complete in Phase 8 (shown in dark blue</a:t>
            </a:r>
            <a:r>
              <a:rPr lang="en-US" sz="2000" dirty="0" smtClean="0"/>
              <a:t>).</a:t>
            </a:r>
            <a:endParaRPr lang="en-US" sz="2000" dirty="0"/>
          </a:p>
          <a:p>
            <a:r>
              <a:rPr lang="en-US" sz="2000" dirty="0" smtClean="0"/>
              <a:t>Relatively equal-sized phases allows better management of resources by ensuring a more even distribution of the draw on limited resources. </a:t>
            </a:r>
            <a:endParaRPr lang="en-US" sz="2000" dirty="0"/>
          </a:p>
          <a:p>
            <a:endParaRPr lang="en-US" dirty="0"/>
          </a:p>
        </p:txBody>
      </p:sp>
      <p:sp>
        <p:nvSpPr>
          <p:cNvPr id="3" name="Slide Number Placeholder 2"/>
          <p:cNvSpPr>
            <a:spLocks noGrp="1"/>
          </p:cNvSpPr>
          <p:nvPr>
            <p:ph type="sldNum" sz="quarter" idx="12"/>
          </p:nvPr>
        </p:nvSpPr>
        <p:spPr/>
        <p:txBody>
          <a:bodyPr/>
          <a:lstStyle/>
          <a:p>
            <a:pPr>
              <a:defRPr/>
            </a:pPr>
            <a:fld id="{B275A762-063B-4B7E-BA28-C3D4EB86E078}" type="slidenum">
              <a:rPr lang="en-US" smtClean="0"/>
              <a:pPr>
                <a:defRPr/>
              </a:pPr>
              <a:t>33</a:t>
            </a:fld>
            <a:endParaRPr lang="en-US" dirty="0"/>
          </a:p>
        </p:txBody>
      </p:sp>
    </p:spTree>
    <p:extLst>
      <p:ext uri="{BB962C8B-B14F-4D97-AF65-F5344CB8AC3E}">
        <p14:creationId xmlns:p14="http://schemas.microsoft.com/office/powerpoint/2010/main" val="29774020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9888" y="1633010"/>
            <a:ext cx="7805737" cy="610658"/>
          </a:xfrm>
        </p:spPr>
        <p:txBody>
          <a:bodyPr/>
          <a:lstStyle/>
          <a:p>
            <a:r>
              <a:rPr lang="en-US" dirty="0" smtClean="0"/>
              <a:t>Results</a:t>
            </a:r>
            <a:endParaRPr lang="en-US" dirty="0"/>
          </a:p>
        </p:txBody>
      </p:sp>
      <p:sp>
        <p:nvSpPr>
          <p:cNvPr id="8" name="Content Placeholder 7"/>
          <p:cNvSpPr>
            <a:spLocks noGrp="1"/>
          </p:cNvSpPr>
          <p:nvPr>
            <p:ph idx="1"/>
          </p:nvPr>
        </p:nvSpPr>
        <p:spPr>
          <a:xfrm>
            <a:off x="369888" y="4198514"/>
            <a:ext cx="8462962" cy="2170716"/>
          </a:xfrm>
        </p:spPr>
        <p:txBody>
          <a:bodyPr/>
          <a:lstStyle/>
          <a:p>
            <a:r>
              <a:rPr lang="en-US" dirty="0"/>
              <a:t>Median size of linked-station </a:t>
            </a:r>
            <a:r>
              <a:rPr lang="en-US" dirty="0" smtClean="0"/>
              <a:t>sets </a:t>
            </a:r>
            <a:r>
              <a:rPr lang="en-US" dirty="0"/>
              <a:t>is only 3 </a:t>
            </a:r>
            <a:r>
              <a:rPr lang="en-US" dirty="0" smtClean="0"/>
              <a:t>stations.</a:t>
            </a:r>
            <a:endParaRPr lang="en-US" dirty="0"/>
          </a:p>
          <a:p>
            <a:r>
              <a:rPr lang="en-US" dirty="0"/>
              <a:t>The largest linked-station set is only about 100 </a:t>
            </a:r>
            <a:r>
              <a:rPr lang="en-US" dirty="0" smtClean="0"/>
              <a:t>stations. </a:t>
            </a:r>
          </a:p>
          <a:p>
            <a:r>
              <a:rPr lang="en-US" dirty="0" smtClean="0"/>
              <a:t>More than 50% of DMAs will require only one rescan.</a:t>
            </a:r>
            <a:endParaRPr lang="en-US" dirty="0"/>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751577205"/>
              </p:ext>
            </p:extLst>
          </p:nvPr>
        </p:nvGraphicFramePr>
        <p:xfrm>
          <a:off x="244699" y="2304903"/>
          <a:ext cx="8588150" cy="1726183"/>
        </p:xfrm>
        <a:graphic>
          <a:graphicData uri="http://schemas.openxmlformats.org/drawingml/2006/table">
            <a:tbl>
              <a:tblPr firstRow="1" firstCol="1" bandRow="1">
                <a:tableStyleId>{5C22544A-7EE6-4342-B048-85BDC9FD1C3A}</a:tableStyleId>
              </a:tblPr>
              <a:tblGrid>
                <a:gridCol w="891404"/>
                <a:gridCol w="1182094"/>
                <a:gridCol w="824248"/>
                <a:gridCol w="1043189"/>
                <a:gridCol w="1171977"/>
                <a:gridCol w="1030310"/>
                <a:gridCol w="1091653"/>
                <a:gridCol w="1353275"/>
              </a:tblGrid>
              <a:tr h="105763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effectLst/>
                          <a:latin typeface="Calibri" panose="020F0502020204030204" pitchFamily="34" charset="0"/>
                          <a:cs typeface="Calibri" panose="020F0502020204030204" pitchFamily="34" charset="0"/>
                        </a:rPr>
                        <a:t>Clearing target</a:t>
                      </a:r>
                      <a:endParaRPr lang="en-US" sz="1400" dirty="0" smtClean="0">
                        <a:effectLst/>
                        <a:latin typeface="Calibri" panose="020F0502020204030204" pitchFamily="34" charset="0"/>
                        <a:ea typeface="MS Mincho" panose="02020609040205080304" pitchFamily="49" charset="-128"/>
                        <a:cs typeface="Calibri" panose="020F0502020204030204" pitchFamily="34" charset="0"/>
                      </a:endParaRPr>
                    </a:p>
                    <a:p>
                      <a:endParaRPr lang="en-US" sz="1400" dirty="0"/>
                    </a:p>
                  </a:txBody>
                  <a:tcPr marL="68580" marR="68580" marT="0" marB="0"/>
                </a:tc>
                <a:tc>
                  <a:txBody>
                    <a:bodyPr/>
                    <a:lstStyle/>
                    <a:p>
                      <a:pPr marL="0" marR="0" algn="ctr">
                        <a:spcBef>
                          <a:spcPts val="0"/>
                        </a:spcBef>
                        <a:spcAft>
                          <a:spcPts val="0"/>
                        </a:spcAft>
                      </a:pPr>
                      <a:r>
                        <a:rPr lang="en-US" sz="1400" dirty="0" smtClean="0">
                          <a:effectLst/>
                          <a:latin typeface="Calibri" panose="020F0502020204030204" pitchFamily="34" charset="0"/>
                          <a:ea typeface="MS Mincho" panose="02020609040205080304" pitchFamily="49" charset="-128"/>
                          <a:cs typeface="Calibri" panose="020F0502020204030204" pitchFamily="34" charset="0"/>
                        </a:rPr>
                        <a:t># of stations</a:t>
                      </a:r>
                      <a:r>
                        <a:rPr lang="en-US" sz="1400" baseline="0" dirty="0" smtClean="0">
                          <a:effectLst/>
                          <a:latin typeface="Calibri" panose="020F0502020204030204" pitchFamily="34" charset="0"/>
                          <a:ea typeface="MS Mincho" panose="02020609040205080304" pitchFamily="49" charset="-128"/>
                          <a:cs typeface="Calibri" panose="020F0502020204030204" pitchFamily="34" charset="0"/>
                        </a:rPr>
                        <a:t> that must move to new channels</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 of linked- stations</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Size of the largest linked-station set</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Median linked-station set size</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 of linked- station sets</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 of stations in largest phase </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 of U.S. DMAs with more than one rescan</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r>
              <a:tr h="371418">
                <a:tc>
                  <a:txBody>
                    <a:bodyPr/>
                    <a:lstStyle/>
                    <a:p>
                      <a:pPr marL="0" marR="0">
                        <a:spcBef>
                          <a:spcPts val="0"/>
                        </a:spcBef>
                        <a:spcAft>
                          <a:spcPts val="0"/>
                        </a:spcAft>
                      </a:pPr>
                      <a:r>
                        <a:rPr lang="en-US" sz="1400" dirty="0">
                          <a:effectLst/>
                          <a:latin typeface="Calibri" panose="020F0502020204030204" pitchFamily="34" charset="0"/>
                          <a:cs typeface="Calibri" panose="020F0502020204030204" pitchFamily="34" charset="0"/>
                        </a:rPr>
                        <a:t>114MHz</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1,393</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799</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105</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3</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95</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147</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31%</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r>
              <a:tr h="297134">
                <a:tc>
                  <a:txBody>
                    <a:bodyPr/>
                    <a:lstStyle/>
                    <a:p>
                      <a:pPr marL="0" marR="0">
                        <a:spcBef>
                          <a:spcPts val="0"/>
                        </a:spcBef>
                        <a:spcAft>
                          <a:spcPts val="0"/>
                        </a:spcAft>
                      </a:pPr>
                      <a:r>
                        <a:rPr lang="en-US" sz="1400" dirty="0">
                          <a:effectLst/>
                          <a:latin typeface="Calibri" panose="020F0502020204030204" pitchFamily="34" charset="0"/>
                          <a:cs typeface="Calibri" panose="020F0502020204030204" pitchFamily="34" charset="0"/>
                        </a:rPr>
                        <a:t>84 MHz</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1,274</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710</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105</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3</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85</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134</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dirty="0">
                          <a:effectLst/>
                          <a:latin typeface="Calibri" panose="020F0502020204030204" pitchFamily="34" charset="0"/>
                          <a:cs typeface="Calibri" panose="020F0502020204030204" pitchFamily="34" charset="0"/>
                        </a:rPr>
                        <a:t>42%</a:t>
                      </a:r>
                      <a:endParaRPr lang="en-US" sz="1400" dirty="0">
                        <a:effectLst/>
                        <a:latin typeface="Calibri" panose="020F0502020204030204" pitchFamily="34" charset="0"/>
                        <a:ea typeface="MS Mincho" panose="02020609040205080304" pitchFamily="49" charset="-128"/>
                        <a:cs typeface="Calibri" panose="020F0502020204030204" pitchFamily="34" charset="0"/>
                      </a:endParaRPr>
                    </a:p>
                  </a:txBody>
                  <a:tcPr marL="68580" marR="68580" marT="0" marB="0"/>
                </a:tc>
              </a:tr>
            </a:tbl>
          </a:graphicData>
        </a:graphic>
      </p:graphicFrame>
      <p:sp>
        <p:nvSpPr>
          <p:cNvPr id="3" name="Slide Number Placeholder 2"/>
          <p:cNvSpPr>
            <a:spLocks noGrp="1"/>
          </p:cNvSpPr>
          <p:nvPr>
            <p:ph type="sldNum" sz="quarter" idx="12"/>
          </p:nvPr>
        </p:nvSpPr>
        <p:spPr/>
        <p:txBody>
          <a:bodyPr/>
          <a:lstStyle/>
          <a:p>
            <a:pPr>
              <a:defRPr/>
            </a:pPr>
            <a:fld id="{B275A762-063B-4B7E-BA28-C3D4EB86E078}" type="slidenum">
              <a:rPr lang="en-US" smtClean="0"/>
              <a:pPr>
                <a:defRPr/>
              </a:pPr>
              <a:t>34</a:t>
            </a:fld>
            <a:endParaRPr lang="en-US" dirty="0"/>
          </a:p>
        </p:txBody>
      </p:sp>
    </p:spTree>
    <p:extLst>
      <p:ext uri="{BB962C8B-B14F-4D97-AF65-F5344CB8AC3E}">
        <p14:creationId xmlns:p14="http://schemas.microsoft.com/office/powerpoint/2010/main" val="36131294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888" y="1594910"/>
            <a:ext cx="7805737" cy="610658"/>
          </a:xfrm>
        </p:spPr>
        <p:txBody>
          <a:bodyPr/>
          <a:lstStyle/>
          <a:p>
            <a:r>
              <a:rPr lang="en-US" dirty="0"/>
              <a:t>Aggregate Interference</a:t>
            </a:r>
            <a:br>
              <a:rPr lang="en-US" dirty="0"/>
            </a:b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337096022"/>
              </p:ext>
            </p:extLst>
          </p:nvPr>
        </p:nvGraphicFramePr>
        <p:xfrm>
          <a:off x="780690" y="2483909"/>
          <a:ext cx="7405254" cy="1259840"/>
        </p:xfrm>
        <a:graphic>
          <a:graphicData uri="http://schemas.openxmlformats.org/drawingml/2006/table">
            <a:tbl>
              <a:tblPr firstRow="1" bandRow="1">
                <a:tableStyleId>{5C22544A-7EE6-4342-B048-85BDC9FD1C3A}</a:tableStyleId>
              </a:tblPr>
              <a:tblGrid>
                <a:gridCol w="1683327"/>
                <a:gridCol w="3325091"/>
                <a:gridCol w="2396836"/>
              </a:tblGrid>
              <a:tr h="370840">
                <a:tc>
                  <a:txBody>
                    <a:bodyPr/>
                    <a:lstStyle/>
                    <a:p>
                      <a:pPr algn="ctr"/>
                      <a:r>
                        <a:rPr lang="en-US" sz="1400" dirty="0" smtClean="0">
                          <a:latin typeface="Calibri" panose="020F0502020204030204" pitchFamily="34" charset="0"/>
                          <a:cs typeface="Calibri" panose="020F0502020204030204" pitchFamily="34" charset="0"/>
                        </a:rPr>
                        <a:t>Clearing</a:t>
                      </a:r>
                      <a:r>
                        <a:rPr lang="en-US" sz="1400" baseline="0" dirty="0" smtClean="0">
                          <a:latin typeface="Calibri" panose="020F0502020204030204" pitchFamily="34" charset="0"/>
                          <a:cs typeface="Calibri" panose="020F0502020204030204" pitchFamily="34" charset="0"/>
                        </a:rPr>
                        <a:t> Target</a:t>
                      </a:r>
                      <a:endParaRPr lang="en-US" sz="1400" dirty="0">
                        <a:latin typeface="Calibri" panose="020F0502020204030204" pitchFamily="34" charset="0"/>
                        <a:cs typeface="Calibri" panose="020F0502020204030204" pitchFamily="34" charset="0"/>
                      </a:endParaRPr>
                    </a:p>
                  </a:txBody>
                  <a:tcPr/>
                </a:tc>
                <a:tc>
                  <a:txBody>
                    <a:bodyPr/>
                    <a:lstStyle/>
                    <a:p>
                      <a:pPr algn="ctr"/>
                      <a:r>
                        <a:rPr lang="en-US" sz="1400" dirty="0" smtClean="0">
                          <a:latin typeface="Calibri" panose="020F0502020204030204" pitchFamily="34" charset="0"/>
                          <a:cs typeface="Calibri" panose="020F0502020204030204" pitchFamily="34" charset="0"/>
                        </a:rPr>
                        <a:t>Number</a:t>
                      </a:r>
                      <a:r>
                        <a:rPr lang="en-US" sz="1400" baseline="0" dirty="0" smtClean="0">
                          <a:latin typeface="Calibri" panose="020F0502020204030204" pitchFamily="34" charset="0"/>
                          <a:cs typeface="Calibri" panose="020F0502020204030204" pitchFamily="34" charset="0"/>
                        </a:rPr>
                        <a:t> of stations with more than 2% aggregate interference</a:t>
                      </a:r>
                      <a:endParaRPr lang="en-US" sz="1400" dirty="0">
                        <a:latin typeface="Calibri" panose="020F0502020204030204" pitchFamily="34" charset="0"/>
                        <a:cs typeface="Calibri" panose="020F0502020204030204" pitchFamily="34" charset="0"/>
                      </a:endParaRPr>
                    </a:p>
                  </a:txBody>
                  <a:tcPr/>
                </a:tc>
                <a:tc>
                  <a:txBody>
                    <a:bodyPr/>
                    <a:lstStyle/>
                    <a:p>
                      <a:pPr algn="ctr"/>
                      <a:r>
                        <a:rPr lang="en-US" sz="1400" dirty="0" smtClean="0">
                          <a:latin typeface="Calibri" panose="020F0502020204030204" pitchFamily="34" charset="0"/>
                          <a:cs typeface="Calibri" panose="020F0502020204030204" pitchFamily="34" charset="0"/>
                        </a:rPr>
                        <a:t>Maximum aggregate</a:t>
                      </a:r>
                      <a:r>
                        <a:rPr lang="en-US" sz="1400" baseline="0" dirty="0" smtClean="0">
                          <a:latin typeface="Calibri" panose="020F0502020204030204" pitchFamily="34" charset="0"/>
                          <a:cs typeface="Calibri" panose="020F0502020204030204" pitchFamily="34" charset="0"/>
                        </a:rPr>
                        <a:t> interference</a:t>
                      </a:r>
                      <a:endParaRPr lang="en-US" sz="1400" dirty="0">
                        <a:latin typeface="Calibri" panose="020F0502020204030204" pitchFamily="34" charset="0"/>
                        <a:cs typeface="Calibri" panose="020F0502020204030204" pitchFamily="34" charset="0"/>
                      </a:endParaRPr>
                    </a:p>
                  </a:txBody>
                  <a:tcPr/>
                </a:tc>
              </a:tr>
              <a:tr h="370840">
                <a:tc>
                  <a:txBody>
                    <a:bodyPr/>
                    <a:lstStyle/>
                    <a:p>
                      <a:pPr algn="ctr"/>
                      <a:r>
                        <a:rPr lang="en-US" sz="1400" dirty="0" smtClean="0">
                          <a:latin typeface="Calibri" panose="020F0502020204030204" pitchFamily="34" charset="0"/>
                          <a:cs typeface="Calibri" panose="020F0502020204030204" pitchFamily="34" charset="0"/>
                        </a:rPr>
                        <a:t>114</a:t>
                      </a:r>
                      <a:r>
                        <a:rPr lang="en-US" sz="1400" baseline="0" dirty="0" smtClean="0">
                          <a:latin typeface="Calibri" panose="020F0502020204030204" pitchFamily="34" charset="0"/>
                          <a:cs typeface="Calibri" panose="020F0502020204030204" pitchFamily="34" charset="0"/>
                        </a:rPr>
                        <a:t> MHz</a:t>
                      </a:r>
                      <a:endParaRPr lang="en-US" sz="1400" dirty="0">
                        <a:latin typeface="Calibri" panose="020F0502020204030204" pitchFamily="34" charset="0"/>
                        <a:cs typeface="Calibri" panose="020F0502020204030204" pitchFamily="34" charset="0"/>
                      </a:endParaRPr>
                    </a:p>
                  </a:txBody>
                  <a:tcPr/>
                </a:tc>
                <a:tc>
                  <a:txBody>
                    <a:bodyPr/>
                    <a:lstStyle/>
                    <a:p>
                      <a:pPr algn="ctr"/>
                      <a:r>
                        <a:rPr lang="en-US" sz="1400" dirty="0" smtClean="0">
                          <a:latin typeface="Calibri" panose="020F0502020204030204" pitchFamily="34" charset="0"/>
                          <a:cs typeface="Calibri" panose="020F0502020204030204" pitchFamily="34" charset="0"/>
                        </a:rPr>
                        <a:t>15</a:t>
                      </a:r>
                      <a:endParaRPr lang="en-US" sz="1400" dirty="0">
                        <a:latin typeface="Calibri" panose="020F0502020204030204" pitchFamily="34" charset="0"/>
                        <a:cs typeface="Calibri" panose="020F0502020204030204" pitchFamily="34" charset="0"/>
                      </a:endParaRPr>
                    </a:p>
                  </a:txBody>
                  <a:tcPr/>
                </a:tc>
                <a:tc>
                  <a:txBody>
                    <a:bodyPr/>
                    <a:lstStyle/>
                    <a:p>
                      <a:pPr algn="ctr"/>
                      <a:r>
                        <a:rPr lang="en-US" sz="1400" dirty="0" smtClean="0">
                          <a:latin typeface="Calibri" panose="020F0502020204030204" pitchFamily="34" charset="0"/>
                          <a:cs typeface="Calibri" panose="020F0502020204030204" pitchFamily="34" charset="0"/>
                        </a:rPr>
                        <a:t>3.20%</a:t>
                      </a:r>
                      <a:endParaRPr lang="en-US" sz="1400" dirty="0">
                        <a:latin typeface="Calibri" panose="020F0502020204030204" pitchFamily="34" charset="0"/>
                        <a:cs typeface="Calibri" panose="020F0502020204030204" pitchFamily="34" charset="0"/>
                      </a:endParaRPr>
                    </a:p>
                  </a:txBody>
                  <a:tcPr/>
                </a:tc>
              </a:tr>
              <a:tr h="370840">
                <a:tc>
                  <a:txBody>
                    <a:bodyPr/>
                    <a:lstStyle/>
                    <a:p>
                      <a:pPr algn="ctr"/>
                      <a:r>
                        <a:rPr lang="en-US" sz="1400" dirty="0" smtClean="0">
                          <a:latin typeface="Calibri" panose="020F0502020204030204" pitchFamily="34" charset="0"/>
                          <a:cs typeface="Calibri" panose="020F0502020204030204" pitchFamily="34" charset="0"/>
                        </a:rPr>
                        <a:t>84 MHz</a:t>
                      </a:r>
                      <a:endParaRPr lang="en-US" sz="1400" dirty="0">
                        <a:latin typeface="Calibri" panose="020F0502020204030204" pitchFamily="34" charset="0"/>
                        <a:cs typeface="Calibri" panose="020F0502020204030204" pitchFamily="34" charset="0"/>
                      </a:endParaRPr>
                    </a:p>
                  </a:txBody>
                  <a:tcPr/>
                </a:tc>
                <a:tc>
                  <a:txBody>
                    <a:bodyPr/>
                    <a:lstStyle/>
                    <a:p>
                      <a:pPr algn="ctr"/>
                      <a:r>
                        <a:rPr lang="en-US" sz="1400" dirty="0" smtClean="0">
                          <a:latin typeface="Calibri" panose="020F0502020204030204" pitchFamily="34" charset="0"/>
                          <a:cs typeface="Calibri" panose="020F0502020204030204" pitchFamily="34" charset="0"/>
                        </a:rPr>
                        <a:t>14</a:t>
                      </a:r>
                      <a:endParaRPr lang="en-US" sz="1400" dirty="0">
                        <a:latin typeface="Calibri" panose="020F0502020204030204" pitchFamily="34" charset="0"/>
                        <a:cs typeface="Calibri" panose="020F0502020204030204" pitchFamily="34" charset="0"/>
                      </a:endParaRPr>
                    </a:p>
                  </a:txBody>
                  <a:tcPr/>
                </a:tc>
                <a:tc>
                  <a:txBody>
                    <a:bodyPr/>
                    <a:lstStyle/>
                    <a:p>
                      <a:pPr algn="ctr"/>
                      <a:r>
                        <a:rPr lang="en-US" sz="1400" dirty="0" smtClean="0">
                          <a:latin typeface="Calibri" panose="020F0502020204030204" pitchFamily="34" charset="0"/>
                          <a:cs typeface="Calibri" panose="020F0502020204030204" pitchFamily="34" charset="0"/>
                        </a:rPr>
                        <a:t>2.96%</a:t>
                      </a:r>
                      <a:endParaRPr lang="en-US" sz="1400" dirty="0">
                        <a:latin typeface="Calibri" panose="020F0502020204030204" pitchFamily="34" charset="0"/>
                        <a:cs typeface="Calibri" panose="020F0502020204030204" pitchFamily="34" charset="0"/>
                      </a:endParaRPr>
                    </a:p>
                  </a:txBody>
                  <a:tcPr/>
                </a:tc>
              </a:tr>
            </a:tbl>
          </a:graphicData>
        </a:graphic>
      </p:graphicFrame>
      <p:sp>
        <p:nvSpPr>
          <p:cNvPr id="3" name="Slide Number Placeholder 2"/>
          <p:cNvSpPr>
            <a:spLocks noGrp="1"/>
          </p:cNvSpPr>
          <p:nvPr>
            <p:ph type="sldNum" sz="quarter" idx="12"/>
          </p:nvPr>
        </p:nvSpPr>
        <p:spPr/>
        <p:txBody>
          <a:bodyPr/>
          <a:lstStyle/>
          <a:p>
            <a:pPr>
              <a:defRPr/>
            </a:pPr>
            <a:fld id="{B275A762-063B-4B7E-BA28-C3D4EB86E078}" type="slidenum">
              <a:rPr lang="en-US" smtClean="0"/>
              <a:pPr>
                <a:defRPr/>
              </a:pPr>
              <a:t>35</a:t>
            </a:fld>
            <a:endParaRPr lang="en-US" dirty="0"/>
          </a:p>
        </p:txBody>
      </p:sp>
    </p:spTree>
    <p:extLst>
      <p:ext uri="{BB962C8B-B14F-4D97-AF65-F5344CB8AC3E}">
        <p14:creationId xmlns:p14="http://schemas.microsoft.com/office/powerpoint/2010/main" val="2940492243"/>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888" y="1594910"/>
            <a:ext cx="7805737" cy="610658"/>
          </a:xfrm>
        </p:spPr>
        <p:txBody>
          <a:bodyPr/>
          <a:lstStyle/>
          <a:p>
            <a:r>
              <a:rPr lang="en-US" dirty="0" smtClean="0"/>
              <a:t>Overview of Phase Assignments</a:t>
            </a:r>
            <a:r>
              <a:rPr lang="en-US" dirty="0"/>
              <a:t/>
            </a:r>
            <a:br>
              <a:rPr lang="en-US" dirty="0"/>
            </a:br>
            <a:endParaRPr lang="en-US" dirty="0"/>
          </a:p>
        </p:txBody>
      </p:sp>
      <p:sp>
        <p:nvSpPr>
          <p:cNvPr id="3" name="Slide Number Placeholder 2"/>
          <p:cNvSpPr>
            <a:spLocks noGrp="1"/>
          </p:cNvSpPr>
          <p:nvPr>
            <p:ph type="sldNum" sz="quarter" idx="12"/>
          </p:nvPr>
        </p:nvSpPr>
        <p:spPr/>
        <p:txBody>
          <a:bodyPr/>
          <a:lstStyle/>
          <a:p>
            <a:pPr>
              <a:defRPr/>
            </a:pPr>
            <a:fld id="{B275A762-063B-4B7E-BA28-C3D4EB86E078}" type="slidenum">
              <a:rPr lang="en-US" smtClean="0"/>
              <a:pPr>
                <a:defRPr/>
              </a:pPr>
              <a:t>36</a:t>
            </a:fld>
            <a:endParaRPr lang="en-US" dirty="0"/>
          </a:p>
        </p:txBody>
      </p:sp>
      <p:sp>
        <p:nvSpPr>
          <p:cNvPr id="5" name="Content Placeholder 3"/>
          <p:cNvSpPr txBox="1">
            <a:spLocks/>
          </p:cNvSpPr>
          <p:nvPr/>
        </p:nvSpPr>
        <p:spPr bwMode="auto">
          <a:xfrm>
            <a:off x="369888" y="2243667"/>
            <a:ext cx="8462962" cy="388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ts val="600"/>
              </a:spcBef>
              <a:spcAft>
                <a:spcPts val="600"/>
              </a:spcAft>
              <a:buSzPct val="150000"/>
              <a:buFont typeface="Arial" pitchFamily="34" charset="0"/>
              <a:buChar char="•"/>
              <a:defRPr sz="2400" kern="1200">
                <a:solidFill>
                  <a:schemeClr val="tx1"/>
                </a:solidFill>
                <a:latin typeface="Calibri" panose="020F0502020204030204" pitchFamily="34" charset="0"/>
                <a:ea typeface="ＭＳ Ｐゴシック" charset="0"/>
                <a:cs typeface="Calibri" panose="020F0502020204030204" pitchFamily="34" charset="0"/>
              </a:defRPr>
            </a:lvl1pPr>
            <a:lvl2pPr marL="742950" indent="-285750" algn="l" defTabSz="457200" rtl="0" eaLnBrk="1" fontAlgn="base" hangingPunct="1">
              <a:spcBef>
                <a:spcPts val="600"/>
              </a:spcBef>
              <a:spcAft>
                <a:spcPts val="600"/>
              </a:spcAft>
              <a:buSzPct val="125000"/>
              <a:buFont typeface="Wingdings" pitchFamily="2" charset="2"/>
              <a:buChar char="§"/>
              <a:defRPr sz="2200" kern="1200">
                <a:solidFill>
                  <a:schemeClr val="tx1"/>
                </a:solidFill>
                <a:latin typeface="Calibri" panose="020F0502020204030204" pitchFamily="34" charset="0"/>
                <a:ea typeface="ＭＳ Ｐゴシック" charset="0"/>
                <a:cs typeface="+mn-cs"/>
              </a:defRPr>
            </a:lvl2pPr>
            <a:lvl3pPr marL="1143000" indent="-228600" algn="l" defTabSz="457200" rtl="0" eaLnBrk="1" fontAlgn="base" hangingPunct="1">
              <a:spcBef>
                <a:spcPts val="600"/>
              </a:spcBef>
              <a:spcAft>
                <a:spcPts val="600"/>
              </a:spcAft>
              <a:buFont typeface="Courier New" pitchFamily="49" charset="0"/>
              <a:buChar char="o"/>
              <a:defRPr sz="2000" kern="1200">
                <a:solidFill>
                  <a:schemeClr val="tx1"/>
                </a:solidFill>
                <a:latin typeface="Calibri" panose="020F0502020204030204" pitchFamily="34" charset="0"/>
                <a:ea typeface="ＭＳ Ｐゴシック" charset="0"/>
                <a:cs typeface="+mn-cs"/>
              </a:defRPr>
            </a:lvl3pPr>
            <a:lvl4pPr marL="1600200" indent="-228600" algn="l" defTabSz="457200" rtl="0" eaLnBrk="1" fontAlgn="base" hangingPunct="1">
              <a:spcBef>
                <a:spcPts val="600"/>
              </a:spcBef>
              <a:spcAft>
                <a:spcPts val="600"/>
              </a:spcAft>
              <a:buFont typeface="Arial" pitchFamily="34" charset="0"/>
              <a:buChar char="–"/>
              <a:defRPr kern="1200">
                <a:solidFill>
                  <a:schemeClr val="tx1"/>
                </a:solidFill>
                <a:latin typeface="Calibri" panose="020F0502020204030204" pitchFamily="34" charset="0"/>
                <a:ea typeface="ＭＳ Ｐゴシック" charset="0"/>
                <a:cs typeface="+mn-cs"/>
              </a:defRPr>
            </a:lvl4pPr>
            <a:lvl5pPr marL="2057400" indent="-228600" algn="l" defTabSz="457200" rtl="0" eaLnBrk="1" fontAlgn="base" hangingPunct="1">
              <a:spcBef>
                <a:spcPts val="600"/>
              </a:spcBef>
              <a:spcAft>
                <a:spcPts val="600"/>
              </a:spcAft>
              <a:buFont typeface="Arial" pitchFamily="34" charset="0"/>
              <a:buChar char="»"/>
              <a:defRPr kern="1200">
                <a:solidFill>
                  <a:schemeClr val="tx1"/>
                </a:solidFill>
                <a:latin typeface="Calibri" panose="020F050202020403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In the next two series of slides, we show how these phase assignments </a:t>
            </a:r>
            <a:r>
              <a:rPr lang="en-US" dirty="0"/>
              <a:t>look in our 114 MHz scenario </a:t>
            </a:r>
            <a:r>
              <a:rPr lang="en-US" dirty="0" smtClean="0"/>
              <a:t>when plotted on a map.</a:t>
            </a:r>
          </a:p>
          <a:p>
            <a:r>
              <a:rPr lang="en-US" dirty="0" smtClean="0"/>
              <a:t>The first set of maps shows which stations are transitioning in each phase and the number of rescans remaining for each DMA.</a:t>
            </a:r>
          </a:p>
          <a:p>
            <a:r>
              <a:rPr lang="en-US" dirty="0" smtClean="0"/>
              <a:t>In the next set of maps, we once again show all ten phases, but this time we show the progress in clearing the new 600 MHz Band in each PEA.</a:t>
            </a:r>
          </a:p>
          <a:p>
            <a:endParaRPr lang="en-US" dirty="0" smtClean="0"/>
          </a:p>
        </p:txBody>
      </p:sp>
    </p:spTree>
    <p:extLst>
      <p:ext uri="{BB962C8B-B14F-4D97-AF65-F5344CB8AC3E}">
        <p14:creationId xmlns:p14="http://schemas.microsoft.com/office/powerpoint/2010/main" val="4792035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888" y="1582210"/>
            <a:ext cx="7805737" cy="610658"/>
          </a:xfrm>
        </p:spPr>
        <p:txBody>
          <a:bodyPr/>
          <a:lstStyle/>
          <a:p>
            <a:r>
              <a:rPr lang="en-US" dirty="0" smtClean="0"/>
              <a:t>Quick Explanation of First Set of Maps</a:t>
            </a:r>
            <a:endParaRPr lang="en-US"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37</a:t>
            </a:fld>
            <a:endParaRPr lang="en-US" dirty="0"/>
          </a:p>
        </p:txBody>
      </p:sp>
      <p:grpSp>
        <p:nvGrpSpPr>
          <p:cNvPr id="2" name="Group 1"/>
          <p:cNvGrpSpPr/>
          <p:nvPr/>
        </p:nvGrpSpPr>
        <p:grpSpPr>
          <a:xfrm>
            <a:off x="85851" y="2812649"/>
            <a:ext cx="4034737" cy="2725607"/>
            <a:chOff x="365760" y="2194560"/>
            <a:chExt cx="8083296" cy="461772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15" t="-98" r="6746" b="1079"/>
            <a:stretch/>
          </p:blipFill>
          <p:spPr>
            <a:xfrm>
              <a:off x="365760" y="2194560"/>
              <a:ext cx="8083296" cy="46177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52665"/>
              <a:ext cx="2026643" cy="1059615"/>
            </a:xfrm>
            <a:prstGeom prst="rect">
              <a:avLst/>
            </a:prstGeom>
          </p:spPr>
        </p:pic>
      </p:grpSp>
      <p:sp>
        <p:nvSpPr>
          <p:cNvPr id="9" name="Content Placeholder 3"/>
          <p:cNvSpPr txBox="1">
            <a:spLocks/>
          </p:cNvSpPr>
          <p:nvPr/>
        </p:nvSpPr>
        <p:spPr bwMode="auto">
          <a:xfrm>
            <a:off x="4085863" y="2151067"/>
            <a:ext cx="4920611" cy="388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ts val="600"/>
              </a:spcBef>
              <a:spcAft>
                <a:spcPts val="600"/>
              </a:spcAft>
              <a:buSzPct val="150000"/>
              <a:buFont typeface="Arial" pitchFamily="34" charset="0"/>
              <a:buChar char="•"/>
              <a:defRPr sz="2400" kern="1200">
                <a:solidFill>
                  <a:schemeClr val="tx1"/>
                </a:solidFill>
                <a:latin typeface="Calibri" panose="020F0502020204030204" pitchFamily="34" charset="0"/>
                <a:ea typeface="ＭＳ Ｐゴシック" charset="0"/>
                <a:cs typeface="Calibri" panose="020F0502020204030204" pitchFamily="34" charset="0"/>
              </a:defRPr>
            </a:lvl1pPr>
            <a:lvl2pPr marL="742950" indent="-285750" algn="l" defTabSz="457200" rtl="0" eaLnBrk="1" fontAlgn="base" hangingPunct="1">
              <a:spcBef>
                <a:spcPts val="600"/>
              </a:spcBef>
              <a:spcAft>
                <a:spcPts val="600"/>
              </a:spcAft>
              <a:buSzPct val="125000"/>
              <a:buFont typeface="Wingdings" pitchFamily="2" charset="2"/>
              <a:buChar char="§"/>
              <a:defRPr sz="2200" kern="1200">
                <a:solidFill>
                  <a:schemeClr val="tx1"/>
                </a:solidFill>
                <a:latin typeface="Calibri" panose="020F0502020204030204" pitchFamily="34" charset="0"/>
                <a:ea typeface="ＭＳ Ｐゴシック" charset="0"/>
                <a:cs typeface="+mn-cs"/>
              </a:defRPr>
            </a:lvl2pPr>
            <a:lvl3pPr marL="1143000" indent="-228600" algn="l" defTabSz="457200" rtl="0" eaLnBrk="1" fontAlgn="base" hangingPunct="1">
              <a:spcBef>
                <a:spcPts val="600"/>
              </a:spcBef>
              <a:spcAft>
                <a:spcPts val="600"/>
              </a:spcAft>
              <a:buFont typeface="Courier New" pitchFamily="49" charset="0"/>
              <a:buChar char="o"/>
              <a:defRPr sz="2000" kern="1200">
                <a:solidFill>
                  <a:schemeClr val="tx1"/>
                </a:solidFill>
                <a:latin typeface="Calibri" panose="020F0502020204030204" pitchFamily="34" charset="0"/>
                <a:ea typeface="ＭＳ Ｐゴシック" charset="0"/>
                <a:cs typeface="+mn-cs"/>
              </a:defRPr>
            </a:lvl3pPr>
            <a:lvl4pPr marL="1600200" indent="-228600" algn="l" defTabSz="457200" rtl="0" eaLnBrk="1" fontAlgn="base" hangingPunct="1">
              <a:spcBef>
                <a:spcPts val="600"/>
              </a:spcBef>
              <a:spcAft>
                <a:spcPts val="600"/>
              </a:spcAft>
              <a:buFont typeface="Arial" pitchFamily="34" charset="0"/>
              <a:buChar char="–"/>
              <a:defRPr kern="1200">
                <a:solidFill>
                  <a:schemeClr val="tx1"/>
                </a:solidFill>
                <a:latin typeface="Calibri" panose="020F0502020204030204" pitchFamily="34" charset="0"/>
                <a:ea typeface="ＭＳ Ｐゴシック" charset="0"/>
                <a:cs typeface="+mn-cs"/>
              </a:defRPr>
            </a:lvl4pPr>
            <a:lvl5pPr marL="2057400" indent="-228600" algn="l" defTabSz="457200" rtl="0" eaLnBrk="1" fontAlgn="base" hangingPunct="1">
              <a:spcBef>
                <a:spcPts val="600"/>
              </a:spcBef>
              <a:spcAft>
                <a:spcPts val="600"/>
              </a:spcAft>
              <a:buFont typeface="Arial" pitchFamily="34" charset="0"/>
              <a:buChar char="»"/>
              <a:defRPr kern="1200">
                <a:solidFill>
                  <a:schemeClr val="tx1"/>
                </a:solidFill>
                <a:latin typeface="Calibri" panose="020F050202020403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t>The </a:t>
            </a:r>
            <a:r>
              <a:rPr lang="en-US" sz="1400" dirty="0" smtClean="0"/>
              <a:t>maps in this first set have </a:t>
            </a:r>
            <a:r>
              <a:rPr lang="en-US" sz="1400" dirty="0"/>
              <a:t>color coded the DMAs based on how many </a:t>
            </a:r>
            <a:r>
              <a:rPr lang="en-US" sz="1400" dirty="0" smtClean="0"/>
              <a:t>transition phases </a:t>
            </a:r>
            <a:r>
              <a:rPr lang="en-US" sz="1400" dirty="0"/>
              <a:t>will be required for each </a:t>
            </a:r>
            <a:r>
              <a:rPr lang="en-US" sz="1400" dirty="0" smtClean="0"/>
              <a:t>DMA:</a:t>
            </a:r>
          </a:p>
          <a:p>
            <a:r>
              <a:rPr lang="en-US" sz="1400" dirty="0" smtClean="0"/>
              <a:t>GREEN at start of transition indicates that the DMA has no stations required to transition; GREEN in subsequent phases means that all </a:t>
            </a:r>
            <a:r>
              <a:rPr lang="en-US" sz="1400" dirty="0"/>
              <a:t>stations within the </a:t>
            </a:r>
            <a:r>
              <a:rPr lang="en-US" sz="1400" dirty="0" smtClean="0"/>
              <a:t>DMA will </a:t>
            </a:r>
            <a:r>
              <a:rPr lang="en-US" sz="1400" dirty="0"/>
              <a:t>have completed their transition by the </a:t>
            </a:r>
            <a:r>
              <a:rPr lang="en-US" sz="1400" i="1" dirty="0"/>
              <a:t>end</a:t>
            </a:r>
            <a:r>
              <a:rPr lang="en-US" sz="1400" dirty="0"/>
              <a:t> of the </a:t>
            </a:r>
            <a:r>
              <a:rPr lang="en-US" sz="1400" dirty="0" smtClean="0"/>
              <a:t>phase.</a:t>
            </a:r>
          </a:p>
          <a:p>
            <a:r>
              <a:rPr lang="en-US" sz="1400" dirty="0" smtClean="0"/>
              <a:t>YELLOW at the start of the transition means that only one transition phase is required for all stations within the DMA; YELLOW in subsequent phases means that at </a:t>
            </a:r>
            <a:r>
              <a:rPr lang="en-US" sz="1400" dirty="0"/>
              <a:t>least some stations within the DMA have completed their transition by the </a:t>
            </a:r>
            <a:r>
              <a:rPr lang="en-US" sz="1400" i="1" dirty="0"/>
              <a:t>end</a:t>
            </a:r>
            <a:r>
              <a:rPr lang="en-US" sz="1400" dirty="0"/>
              <a:t> of the phase, but there remains other stations which will have to complete their transition in a second </a:t>
            </a:r>
            <a:r>
              <a:rPr lang="en-US" sz="1400" dirty="0" smtClean="0"/>
              <a:t>later phase</a:t>
            </a:r>
            <a:r>
              <a:rPr lang="en-US" sz="1400" dirty="0"/>
              <a:t>.  </a:t>
            </a:r>
            <a:endParaRPr lang="en-US" sz="1400" dirty="0" smtClean="0"/>
          </a:p>
          <a:p>
            <a:r>
              <a:rPr lang="en-US" sz="1400" dirty="0" smtClean="0"/>
              <a:t>RED at the start of the transition means that two transition phases are required for all stations within the DMA; RED in subsequent phases means that </a:t>
            </a:r>
            <a:r>
              <a:rPr lang="en-US" sz="1400" dirty="0"/>
              <a:t>no stations within the DMA will have completed their transition by the end </a:t>
            </a:r>
            <a:r>
              <a:rPr lang="en-US" sz="1400" dirty="0" smtClean="0"/>
              <a:t>phase (i.e., two transition phases are still required).</a:t>
            </a:r>
            <a:endParaRPr lang="en-US" sz="1400" dirty="0"/>
          </a:p>
          <a:p>
            <a:endParaRPr lang="en-US" sz="1400" dirty="0" smtClean="0"/>
          </a:p>
        </p:txBody>
      </p:sp>
    </p:spTree>
    <p:extLst>
      <p:ext uri="{BB962C8B-B14F-4D97-AF65-F5344CB8AC3E}">
        <p14:creationId xmlns:p14="http://schemas.microsoft.com/office/powerpoint/2010/main" val="11019032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888" y="1617770"/>
            <a:ext cx="7805737" cy="610658"/>
          </a:xfrm>
        </p:spPr>
        <p:txBody>
          <a:bodyPr/>
          <a:lstStyle/>
          <a:p>
            <a:r>
              <a:rPr lang="en-US" dirty="0" smtClean="0"/>
              <a:t>Transitioning Stations at 114 MHz:  Start</a:t>
            </a:r>
            <a:endParaRPr lang="en-US"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38</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15" t="-98" r="6746" b="1079"/>
          <a:stretch/>
        </p:blipFill>
        <p:spPr>
          <a:xfrm>
            <a:off x="365760" y="2194560"/>
            <a:ext cx="8083296" cy="46177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52665"/>
            <a:ext cx="2026643" cy="1059615"/>
          </a:xfrm>
          <a:prstGeom prst="rect">
            <a:avLst/>
          </a:prstGeom>
        </p:spPr>
      </p:pic>
    </p:spTree>
    <p:extLst>
      <p:ext uri="{BB962C8B-B14F-4D97-AF65-F5344CB8AC3E}">
        <p14:creationId xmlns:p14="http://schemas.microsoft.com/office/powerpoint/2010/main" val="3145397468"/>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888" y="1620310"/>
            <a:ext cx="7805737" cy="610658"/>
          </a:xfrm>
        </p:spPr>
        <p:txBody>
          <a:bodyPr/>
          <a:lstStyle/>
          <a:p>
            <a:r>
              <a:rPr lang="en-US" dirty="0" smtClean="0"/>
              <a:t>Transitioning Stations at 114 MHz:  Phase 1</a:t>
            </a:r>
            <a:endParaRPr lang="en-US"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39</a:t>
            </a:fld>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15" t="-98" r="6746" b="1079"/>
          <a:stretch/>
        </p:blipFill>
        <p:spPr>
          <a:xfrm>
            <a:off x="365760" y="2194560"/>
            <a:ext cx="8083296" cy="46177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2946702398"/>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48640" y="2222119"/>
            <a:ext cx="8229600" cy="4447839"/>
          </a:xfrm>
        </p:spPr>
        <p:txBody>
          <a:bodyPr>
            <a:noAutofit/>
          </a:bodyPr>
          <a:lstStyle/>
          <a:p>
            <a:r>
              <a:rPr lang="en-US" sz="2000" dirty="0"/>
              <a:t>Comments that address the advantages and/or disadvantages generally of aspects of the Transition Scheduling Plan (e.g., comments on technical interdependencies or resource constraints to be considered) would not violate the rule.  </a:t>
            </a:r>
          </a:p>
          <a:p>
            <a:pPr marL="0" indent="0">
              <a:spcBef>
                <a:spcPts val="0"/>
              </a:spcBef>
              <a:buNone/>
            </a:pPr>
            <a:endParaRPr lang="en-US" sz="2000" dirty="0"/>
          </a:p>
        </p:txBody>
      </p:sp>
      <p:sp>
        <p:nvSpPr>
          <p:cNvPr id="3" name="Slide Number Placeholder 2"/>
          <p:cNvSpPr>
            <a:spLocks noGrp="1"/>
          </p:cNvSpPr>
          <p:nvPr>
            <p:ph type="sldNum" sz="quarter" idx="12"/>
          </p:nvPr>
        </p:nvSpPr>
        <p:spPr/>
        <p:txBody>
          <a:bodyPr/>
          <a:lstStyle/>
          <a:p>
            <a:pPr>
              <a:defRPr/>
            </a:pPr>
            <a:fld id="{B275A762-063B-4B7E-BA28-C3D4EB86E078}" type="slidenum">
              <a:rPr lang="en-US" smtClean="0"/>
              <a:pPr>
                <a:defRPr/>
              </a:pPr>
              <a:t>4</a:t>
            </a:fld>
            <a:endParaRPr lang="en-US" dirty="0"/>
          </a:p>
        </p:txBody>
      </p:sp>
      <p:sp>
        <p:nvSpPr>
          <p:cNvPr id="7" name="Title 1"/>
          <p:cNvSpPr>
            <a:spLocks noGrp="1"/>
          </p:cNvSpPr>
          <p:nvPr>
            <p:ph type="title"/>
          </p:nvPr>
        </p:nvSpPr>
        <p:spPr>
          <a:xfrm>
            <a:off x="369888" y="1633010"/>
            <a:ext cx="7805737" cy="610658"/>
          </a:xfrm>
        </p:spPr>
        <p:txBody>
          <a:bodyPr/>
          <a:lstStyle/>
          <a:p>
            <a:r>
              <a:rPr lang="en-US" dirty="0"/>
              <a:t>Prohibited Communications</a:t>
            </a:r>
          </a:p>
        </p:txBody>
      </p:sp>
    </p:spTree>
    <p:custDataLst>
      <p:tags r:id="rId1"/>
    </p:custDataLst>
    <p:extLst>
      <p:ext uri="{BB962C8B-B14F-4D97-AF65-F5344CB8AC3E}">
        <p14:creationId xmlns:p14="http://schemas.microsoft.com/office/powerpoint/2010/main" val="2931356601"/>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888" y="1620310"/>
            <a:ext cx="7805737" cy="610658"/>
          </a:xfrm>
        </p:spPr>
        <p:txBody>
          <a:bodyPr/>
          <a:lstStyle/>
          <a:p>
            <a:r>
              <a:rPr lang="en-US" dirty="0" smtClean="0"/>
              <a:t>Transitioning Stations at 114 MHz:  Phase 2</a:t>
            </a:r>
            <a:endParaRPr lang="en-US"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40</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15" t="-98" r="6746" b="1078"/>
          <a:stretch/>
        </p:blipFill>
        <p:spPr>
          <a:xfrm>
            <a:off x="365760" y="2194560"/>
            <a:ext cx="8083296" cy="46177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983086159"/>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888" y="1617770"/>
            <a:ext cx="7805737" cy="610658"/>
          </a:xfrm>
        </p:spPr>
        <p:txBody>
          <a:bodyPr/>
          <a:lstStyle/>
          <a:p>
            <a:r>
              <a:rPr lang="en-US" dirty="0" smtClean="0"/>
              <a:t>Transitioning Stations at 114 MHz:  Phase 3</a:t>
            </a:r>
            <a:endParaRPr lang="en-US"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41</a:t>
            </a:fld>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15" t="-98" r="6746" b="1078"/>
          <a:stretch/>
        </p:blipFill>
        <p:spPr>
          <a:xfrm>
            <a:off x="365760" y="2194560"/>
            <a:ext cx="8083296" cy="46177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3052929976"/>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888" y="1617770"/>
            <a:ext cx="7805737" cy="610658"/>
          </a:xfrm>
        </p:spPr>
        <p:txBody>
          <a:bodyPr/>
          <a:lstStyle/>
          <a:p>
            <a:r>
              <a:rPr lang="en-US" dirty="0" smtClean="0"/>
              <a:t>Transitioning Stations at 114 MHz:  Phase 4</a:t>
            </a:r>
            <a:endParaRPr lang="en-US"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42</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15" t="-98" r="6746" b="1079"/>
          <a:stretch/>
        </p:blipFill>
        <p:spPr>
          <a:xfrm>
            <a:off x="365760" y="2194560"/>
            <a:ext cx="8083296" cy="461772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669184753"/>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888" y="1607610"/>
            <a:ext cx="7805737" cy="610658"/>
          </a:xfrm>
        </p:spPr>
        <p:txBody>
          <a:bodyPr/>
          <a:lstStyle/>
          <a:p>
            <a:r>
              <a:rPr lang="en-US" dirty="0" smtClean="0"/>
              <a:t>Transitioning Stations at 114 MHz:  Phase 5</a:t>
            </a:r>
            <a:endParaRPr lang="en-US"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43</a:t>
            </a:fld>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15" t="-98" r="6746" b="1078"/>
          <a:stretch/>
        </p:blipFill>
        <p:spPr>
          <a:xfrm>
            <a:off x="365760" y="2194560"/>
            <a:ext cx="8083296" cy="46177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2749909445"/>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888" y="1607610"/>
            <a:ext cx="7805737" cy="610658"/>
          </a:xfrm>
        </p:spPr>
        <p:txBody>
          <a:bodyPr/>
          <a:lstStyle/>
          <a:p>
            <a:r>
              <a:rPr lang="en-US" dirty="0" smtClean="0"/>
              <a:t>Transitioning Stations at 114 MHz:  Phase 6</a:t>
            </a:r>
            <a:endParaRPr lang="en-US"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44</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15" t="-98" r="6746" b="1078"/>
          <a:stretch/>
        </p:blipFill>
        <p:spPr>
          <a:xfrm>
            <a:off x="365760" y="2194560"/>
            <a:ext cx="8083296" cy="46177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1368534885"/>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888" y="1607610"/>
            <a:ext cx="7805737" cy="610658"/>
          </a:xfrm>
        </p:spPr>
        <p:txBody>
          <a:bodyPr/>
          <a:lstStyle/>
          <a:p>
            <a:r>
              <a:rPr lang="en-US" dirty="0" smtClean="0"/>
              <a:t>Transitioning Stations at 114 MHz:  Phase 7</a:t>
            </a:r>
            <a:endParaRPr lang="en-US"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45</a:t>
            </a:fld>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15" t="-98" r="6746" b="1078"/>
          <a:stretch/>
        </p:blipFill>
        <p:spPr>
          <a:xfrm>
            <a:off x="365760" y="2194560"/>
            <a:ext cx="8083296" cy="46177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2047949164"/>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888" y="1607610"/>
            <a:ext cx="7805737" cy="610658"/>
          </a:xfrm>
        </p:spPr>
        <p:txBody>
          <a:bodyPr/>
          <a:lstStyle/>
          <a:p>
            <a:r>
              <a:rPr lang="en-US" dirty="0" smtClean="0"/>
              <a:t>Transitioning Stations at 114 MHz:  Phase 8</a:t>
            </a:r>
            <a:endParaRPr lang="en-US"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46</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15" t="-98" r="6746" b="1078"/>
          <a:stretch/>
        </p:blipFill>
        <p:spPr>
          <a:xfrm>
            <a:off x="365760" y="2194560"/>
            <a:ext cx="8083296" cy="46177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3629742439"/>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888" y="1607610"/>
            <a:ext cx="7805737" cy="610658"/>
          </a:xfrm>
        </p:spPr>
        <p:txBody>
          <a:bodyPr/>
          <a:lstStyle/>
          <a:p>
            <a:r>
              <a:rPr lang="en-US" dirty="0" smtClean="0"/>
              <a:t>Transitioning Stations at 114 MHz:  Phase 9</a:t>
            </a:r>
            <a:endParaRPr lang="en-US"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47</a:t>
            </a:fld>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15" t="-97" r="6746" b="1080"/>
          <a:stretch/>
        </p:blipFill>
        <p:spPr>
          <a:xfrm>
            <a:off x="365760" y="2194560"/>
            <a:ext cx="8083296" cy="46177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713544062"/>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888" y="1607610"/>
            <a:ext cx="7805737" cy="610658"/>
          </a:xfrm>
        </p:spPr>
        <p:txBody>
          <a:bodyPr/>
          <a:lstStyle/>
          <a:p>
            <a:r>
              <a:rPr lang="en-US" dirty="0" smtClean="0"/>
              <a:t>Transitioning Stations at 114 MHz:  Phase 10</a:t>
            </a:r>
            <a:endParaRPr lang="en-US"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48</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15" t="-98" r="6746" b="1078"/>
          <a:stretch/>
        </p:blipFill>
        <p:spPr>
          <a:xfrm>
            <a:off x="365760" y="2194560"/>
            <a:ext cx="8083296" cy="46177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3578455952"/>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49</a:t>
            </a:fld>
            <a:endParaRPr lang="en-US" dirty="0"/>
          </a:p>
        </p:txBody>
      </p:sp>
      <p:sp>
        <p:nvSpPr>
          <p:cNvPr id="4" name="Title 3"/>
          <p:cNvSpPr>
            <a:spLocks noGrp="1"/>
          </p:cNvSpPr>
          <p:nvPr>
            <p:ph type="title"/>
          </p:nvPr>
        </p:nvSpPr>
        <p:spPr>
          <a:xfrm>
            <a:off x="369888" y="1594910"/>
            <a:ext cx="8316912" cy="610658"/>
          </a:xfrm>
        </p:spPr>
        <p:txBody>
          <a:bodyPr/>
          <a:lstStyle/>
          <a:p>
            <a:r>
              <a:rPr lang="en-US" dirty="0"/>
              <a:t>Quick Explanation of </a:t>
            </a:r>
            <a:r>
              <a:rPr lang="en-US" dirty="0" smtClean="0"/>
              <a:t>Second </a:t>
            </a:r>
            <a:r>
              <a:rPr lang="en-US" dirty="0"/>
              <a:t>Set of Maps</a:t>
            </a:r>
          </a:p>
        </p:txBody>
      </p:sp>
      <p:pic>
        <p:nvPicPr>
          <p:cNvPr id="2" name="Picture 1"/>
          <p:cNvPicPr>
            <a:picLocks noChangeAspect="1"/>
          </p:cNvPicPr>
          <p:nvPr/>
        </p:nvPicPr>
        <p:blipFill rotWithShape="1">
          <a:blip r:embed="rId3"/>
          <a:srcRect l="13981" t="19778" r="29262" b="19778"/>
          <a:stretch/>
        </p:blipFill>
        <p:spPr>
          <a:xfrm>
            <a:off x="322104" y="2751284"/>
            <a:ext cx="4754880" cy="2848298"/>
          </a:xfrm>
          <a:prstGeom prst="rect">
            <a:avLst/>
          </a:prstGeom>
          <a:ln>
            <a:solidFill>
              <a:schemeClr val="tx1"/>
            </a:solidFill>
          </a:ln>
        </p:spPr>
      </p:pic>
      <p:sp>
        <p:nvSpPr>
          <p:cNvPr id="6" name="Content Placeholder 3"/>
          <p:cNvSpPr txBox="1">
            <a:spLocks/>
          </p:cNvSpPr>
          <p:nvPr/>
        </p:nvSpPr>
        <p:spPr bwMode="auto">
          <a:xfrm>
            <a:off x="5335929" y="2712742"/>
            <a:ext cx="3727047" cy="365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ts val="600"/>
              </a:spcBef>
              <a:spcAft>
                <a:spcPts val="600"/>
              </a:spcAft>
              <a:buSzPct val="150000"/>
              <a:buFont typeface="Arial" pitchFamily="34" charset="0"/>
              <a:buChar char="•"/>
              <a:defRPr sz="2400" kern="1200">
                <a:solidFill>
                  <a:schemeClr val="tx1"/>
                </a:solidFill>
                <a:latin typeface="Calibri" panose="020F0502020204030204" pitchFamily="34" charset="0"/>
                <a:ea typeface="ＭＳ Ｐゴシック" charset="0"/>
                <a:cs typeface="Calibri" panose="020F0502020204030204" pitchFamily="34" charset="0"/>
              </a:defRPr>
            </a:lvl1pPr>
            <a:lvl2pPr marL="742950" indent="-285750" algn="l" defTabSz="457200" rtl="0" eaLnBrk="1" fontAlgn="base" hangingPunct="1">
              <a:spcBef>
                <a:spcPts val="600"/>
              </a:spcBef>
              <a:spcAft>
                <a:spcPts val="600"/>
              </a:spcAft>
              <a:buSzPct val="125000"/>
              <a:buFont typeface="Wingdings" pitchFamily="2" charset="2"/>
              <a:buChar char="§"/>
              <a:defRPr sz="2200" kern="1200">
                <a:solidFill>
                  <a:schemeClr val="tx1"/>
                </a:solidFill>
                <a:latin typeface="Calibri" panose="020F0502020204030204" pitchFamily="34" charset="0"/>
                <a:ea typeface="ＭＳ Ｐゴシック" charset="0"/>
                <a:cs typeface="+mn-cs"/>
              </a:defRPr>
            </a:lvl2pPr>
            <a:lvl3pPr marL="1143000" indent="-228600" algn="l" defTabSz="457200" rtl="0" eaLnBrk="1" fontAlgn="base" hangingPunct="1">
              <a:spcBef>
                <a:spcPts val="600"/>
              </a:spcBef>
              <a:spcAft>
                <a:spcPts val="600"/>
              </a:spcAft>
              <a:buFont typeface="Courier New" pitchFamily="49" charset="0"/>
              <a:buChar char="o"/>
              <a:defRPr sz="2000" kern="1200">
                <a:solidFill>
                  <a:schemeClr val="tx1"/>
                </a:solidFill>
                <a:latin typeface="Calibri" panose="020F0502020204030204" pitchFamily="34" charset="0"/>
                <a:ea typeface="ＭＳ Ｐゴシック" charset="0"/>
                <a:cs typeface="+mn-cs"/>
              </a:defRPr>
            </a:lvl3pPr>
            <a:lvl4pPr marL="1600200" indent="-228600" algn="l" defTabSz="457200" rtl="0" eaLnBrk="1" fontAlgn="base" hangingPunct="1">
              <a:spcBef>
                <a:spcPts val="600"/>
              </a:spcBef>
              <a:spcAft>
                <a:spcPts val="600"/>
              </a:spcAft>
              <a:buFont typeface="Arial" pitchFamily="34" charset="0"/>
              <a:buChar char="–"/>
              <a:defRPr kern="1200">
                <a:solidFill>
                  <a:schemeClr val="tx1"/>
                </a:solidFill>
                <a:latin typeface="Calibri" panose="020F0502020204030204" pitchFamily="34" charset="0"/>
                <a:ea typeface="ＭＳ Ｐゴシック" charset="0"/>
                <a:cs typeface="+mn-cs"/>
              </a:defRPr>
            </a:lvl4pPr>
            <a:lvl5pPr marL="2057400" indent="-228600" algn="l" defTabSz="457200" rtl="0" eaLnBrk="1" fontAlgn="base" hangingPunct="1">
              <a:spcBef>
                <a:spcPts val="600"/>
              </a:spcBef>
              <a:spcAft>
                <a:spcPts val="600"/>
              </a:spcAft>
              <a:buFont typeface="Arial" pitchFamily="34" charset="0"/>
              <a:buChar char="»"/>
              <a:defRPr kern="1200">
                <a:solidFill>
                  <a:schemeClr val="tx1"/>
                </a:solidFill>
                <a:latin typeface="Calibri" panose="020F0502020204030204" pitchFamily="34"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t>The maps in this second set have color-coded PEAs based on the average impairment across all 9 blocks:</a:t>
            </a:r>
          </a:p>
          <a:p>
            <a:r>
              <a:rPr lang="en-US" sz="1400" dirty="0" smtClean="0"/>
              <a:t>The map shows the average impairment across all 9 blocks at the </a:t>
            </a:r>
            <a:r>
              <a:rPr lang="en-US" sz="1400" i="1" dirty="0" smtClean="0"/>
              <a:t>end</a:t>
            </a:r>
            <a:r>
              <a:rPr lang="en-US" sz="1400" dirty="0" smtClean="0"/>
              <a:t> of each transition phase.</a:t>
            </a:r>
          </a:p>
          <a:p>
            <a:r>
              <a:rPr lang="en-US" sz="1400" dirty="0" smtClean="0"/>
              <a:t>In actuality, each </a:t>
            </a:r>
            <a:r>
              <a:rPr lang="en-US" sz="1400" dirty="0"/>
              <a:t>block would have its own level of impairment, but this average gives us the best sense of just how quickly the PEA is clearing overall.</a:t>
            </a:r>
          </a:p>
          <a:p>
            <a:endParaRPr lang="en-US" sz="1400" dirty="0"/>
          </a:p>
          <a:p>
            <a:endParaRPr lang="en-US" sz="1400" dirty="0" smtClean="0"/>
          </a:p>
        </p:txBody>
      </p:sp>
    </p:spTree>
    <p:extLst>
      <p:ext uri="{BB962C8B-B14F-4D97-AF65-F5344CB8AC3E}">
        <p14:creationId xmlns:p14="http://schemas.microsoft.com/office/powerpoint/2010/main" val="12950229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8710" y="2609017"/>
            <a:ext cx="7805737" cy="2088090"/>
          </a:xfrm>
        </p:spPr>
        <p:txBody>
          <a:bodyPr/>
          <a:lstStyle/>
          <a:p>
            <a:r>
              <a:rPr lang="en-US" sz="5200" dirty="0"/>
              <a:t>Questions?</a:t>
            </a:r>
          </a:p>
        </p:txBody>
      </p:sp>
      <p:sp>
        <p:nvSpPr>
          <p:cNvPr id="2" name="Rectangle 1"/>
          <p:cNvSpPr/>
          <p:nvPr/>
        </p:nvSpPr>
        <p:spPr>
          <a:xfrm>
            <a:off x="572878" y="3653062"/>
            <a:ext cx="5218095" cy="461665"/>
          </a:xfrm>
          <a:prstGeom prst="rect">
            <a:avLst/>
          </a:prstGeom>
        </p:spPr>
        <p:txBody>
          <a:bodyPr wrap="none">
            <a:spAutoFit/>
          </a:bodyPr>
          <a:lstStyle/>
          <a:p>
            <a:r>
              <a:rPr lang="en-US" dirty="0"/>
              <a:t>Send questions to </a:t>
            </a:r>
            <a:r>
              <a:rPr lang="en-US" u="sng" dirty="0">
                <a:hlinkClick r:id="rId4"/>
              </a:rPr>
              <a:t>IAtransition@fcc.gov </a:t>
            </a:r>
            <a:endParaRPr lang="en-US" dirty="0"/>
          </a:p>
        </p:txBody>
      </p:sp>
      <p:sp>
        <p:nvSpPr>
          <p:cNvPr id="3" name="Slide Number Placeholder 2"/>
          <p:cNvSpPr>
            <a:spLocks noGrp="1"/>
          </p:cNvSpPr>
          <p:nvPr>
            <p:ph type="sldNum" sz="quarter" idx="12"/>
          </p:nvPr>
        </p:nvSpPr>
        <p:spPr/>
        <p:txBody>
          <a:bodyPr/>
          <a:lstStyle/>
          <a:p>
            <a:pPr>
              <a:defRPr/>
            </a:pPr>
            <a:fld id="{B275A762-063B-4B7E-BA28-C3D4EB86E078}" type="slidenum">
              <a:rPr lang="en-US" smtClean="0"/>
              <a:pPr>
                <a:defRPr/>
              </a:pPr>
              <a:t>5</a:t>
            </a:fld>
            <a:endParaRPr lang="en-US" dirty="0"/>
          </a:p>
        </p:txBody>
      </p:sp>
    </p:spTree>
    <p:custDataLst>
      <p:tags r:id="rId1"/>
    </p:custDataLst>
    <p:extLst>
      <p:ext uri="{BB962C8B-B14F-4D97-AF65-F5344CB8AC3E}">
        <p14:creationId xmlns:p14="http://schemas.microsoft.com/office/powerpoint/2010/main" val="3924037723"/>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50</a:t>
            </a:fld>
            <a:endParaRPr lang="en-US" dirty="0"/>
          </a:p>
        </p:txBody>
      </p:sp>
      <p:sp>
        <p:nvSpPr>
          <p:cNvPr id="4" name="Title 3"/>
          <p:cNvSpPr>
            <a:spLocks noGrp="1"/>
          </p:cNvSpPr>
          <p:nvPr>
            <p:ph type="title"/>
          </p:nvPr>
        </p:nvSpPr>
        <p:spPr>
          <a:xfrm>
            <a:off x="369888" y="1607610"/>
            <a:ext cx="8316912" cy="610658"/>
          </a:xfrm>
        </p:spPr>
        <p:txBody>
          <a:bodyPr/>
          <a:lstStyle/>
          <a:p>
            <a:r>
              <a:rPr lang="en-US" dirty="0" smtClean="0"/>
              <a:t>Clearing the 600 MHz Band at 114 MHz: Phase 1</a:t>
            </a:r>
            <a:endParaRPr lang="en-US" dirty="0"/>
          </a:p>
        </p:txBody>
      </p:sp>
      <p:pic>
        <p:nvPicPr>
          <p:cNvPr id="2" name="Picture 1"/>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2791050528"/>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51</a:t>
            </a:fld>
            <a:endParaRPr lang="en-US" dirty="0"/>
          </a:p>
        </p:txBody>
      </p:sp>
      <p:sp>
        <p:nvSpPr>
          <p:cNvPr id="4" name="Title 3"/>
          <p:cNvSpPr>
            <a:spLocks noGrp="1"/>
          </p:cNvSpPr>
          <p:nvPr>
            <p:ph type="title"/>
          </p:nvPr>
        </p:nvSpPr>
        <p:spPr>
          <a:xfrm>
            <a:off x="369888" y="1610150"/>
            <a:ext cx="8316912" cy="610658"/>
          </a:xfrm>
        </p:spPr>
        <p:txBody>
          <a:bodyPr/>
          <a:lstStyle/>
          <a:p>
            <a:r>
              <a:rPr lang="en-US" dirty="0" smtClean="0"/>
              <a:t>Clearing the 600 MHz Band at 114 MHz: Phase 2</a:t>
            </a:r>
            <a:endParaRPr lang="en-US" dirty="0"/>
          </a:p>
        </p:txBody>
      </p:sp>
      <p:pic>
        <p:nvPicPr>
          <p:cNvPr id="3" name="Picture 2"/>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1050123753"/>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52</a:t>
            </a:fld>
            <a:endParaRPr lang="en-US" dirty="0"/>
          </a:p>
        </p:txBody>
      </p:sp>
      <p:sp>
        <p:nvSpPr>
          <p:cNvPr id="4" name="Title 3"/>
          <p:cNvSpPr>
            <a:spLocks noGrp="1"/>
          </p:cNvSpPr>
          <p:nvPr>
            <p:ph type="title"/>
          </p:nvPr>
        </p:nvSpPr>
        <p:spPr>
          <a:xfrm>
            <a:off x="369888" y="1607610"/>
            <a:ext cx="8316912" cy="610658"/>
          </a:xfrm>
        </p:spPr>
        <p:txBody>
          <a:bodyPr/>
          <a:lstStyle/>
          <a:p>
            <a:r>
              <a:rPr lang="en-US" dirty="0" smtClean="0"/>
              <a:t>Clearing the 600 MHz Band at 114 MHz: Phase 3</a:t>
            </a:r>
            <a:endParaRPr lang="en-US" dirty="0"/>
          </a:p>
        </p:txBody>
      </p:sp>
      <p:pic>
        <p:nvPicPr>
          <p:cNvPr id="2" name="Picture 1"/>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1826217340"/>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53</a:t>
            </a:fld>
            <a:endParaRPr lang="en-US" dirty="0"/>
          </a:p>
        </p:txBody>
      </p:sp>
      <p:sp>
        <p:nvSpPr>
          <p:cNvPr id="4" name="Title 3"/>
          <p:cNvSpPr>
            <a:spLocks noGrp="1"/>
          </p:cNvSpPr>
          <p:nvPr>
            <p:ph type="title"/>
          </p:nvPr>
        </p:nvSpPr>
        <p:spPr>
          <a:xfrm>
            <a:off x="369888" y="1607610"/>
            <a:ext cx="8316912" cy="610658"/>
          </a:xfrm>
        </p:spPr>
        <p:txBody>
          <a:bodyPr/>
          <a:lstStyle/>
          <a:p>
            <a:r>
              <a:rPr lang="en-US" dirty="0" smtClean="0"/>
              <a:t>Clearing the 600 MHz Band at 114 MHz: Phase 4</a:t>
            </a:r>
            <a:endParaRPr lang="en-US" dirty="0"/>
          </a:p>
        </p:txBody>
      </p:sp>
      <p:pic>
        <p:nvPicPr>
          <p:cNvPr id="3" name="Picture 2"/>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3509846388"/>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54</a:t>
            </a:fld>
            <a:endParaRPr lang="en-US" dirty="0"/>
          </a:p>
        </p:txBody>
      </p:sp>
      <p:sp>
        <p:nvSpPr>
          <p:cNvPr id="4" name="Title 3"/>
          <p:cNvSpPr>
            <a:spLocks noGrp="1"/>
          </p:cNvSpPr>
          <p:nvPr>
            <p:ph type="title"/>
          </p:nvPr>
        </p:nvSpPr>
        <p:spPr>
          <a:xfrm>
            <a:off x="369888" y="1607610"/>
            <a:ext cx="8316912" cy="610658"/>
          </a:xfrm>
        </p:spPr>
        <p:txBody>
          <a:bodyPr/>
          <a:lstStyle/>
          <a:p>
            <a:r>
              <a:rPr lang="en-US" dirty="0" smtClean="0"/>
              <a:t>Clearing the 600 MHz Band at 114 MHz: Phase 5</a:t>
            </a:r>
            <a:endParaRPr lang="en-US" dirty="0"/>
          </a:p>
        </p:txBody>
      </p:sp>
      <p:pic>
        <p:nvPicPr>
          <p:cNvPr id="2" name="Picture 1"/>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3594435875"/>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55</a:t>
            </a:fld>
            <a:endParaRPr lang="en-US" dirty="0"/>
          </a:p>
        </p:txBody>
      </p:sp>
      <p:sp>
        <p:nvSpPr>
          <p:cNvPr id="4" name="Title 3"/>
          <p:cNvSpPr>
            <a:spLocks noGrp="1"/>
          </p:cNvSpPr>
          <p:nvPr>
            <p:ph type="title"/>
          </p:nvPr>
        </p:nvSpPr>
        <p:spPr>
          <a:xfrm>
            <a:off x="369888" y="1607610"/>
            <a:ext cx="8316912" cy="610658"/>
          </a:xfrm>
        </p:spPr>
        <p:txBody>
          <a:bodyPr/>
          <a:lstStyle/>
          <a:p>
            <a:r>
              <a:rPr lang="en-US" dirty="0" smtClean="0"/>
              <a:t>Clearing the 600 MHz Band at 114 MHz: Phase 6</a:t>
            </a:r>
            <a:endParaRPr lang="en-US" dirty="0"/>
          </a:p>
        </p:txBody>
      </p:sp>
      <p:pic>
        <p:nvPicPr>
          <p:cNvPr id="3" name="Picture 2"/>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2177837192"/>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56</a:t>
            </a:fld>
            <a:endParaRPr lang="en-US" dirty="0"/>
          </a:p>
        </p:txBody>
      </p:sp>
      <p:sp>
        <p:nvSpPr>
          <p:cNvPr id="4" name="Title 3"/>
          <p:cNvSpPr>
            <a:spLocks noGrp="1"/>
          </p:cNvSpPr>
          <p:nvPr>
            <p:ph type="title"/>
          </p:nvPr>
        </p:nvSpPr>
        <p:spPr>
          <a:xfrm>
            <a:off x="369888" y="1607610"/>
            <a:ext cx="8316912" cy="610658"/>
          </a:xfrm>
        </p:spPr>
        <p:txBody>
          <a:bodyPr/>
          <a:lstStyle/>
          <a:p>
            <a:r>
              <a:rPr lang="en-US" dirty="0" smtClean="0"/>
              <a:t>Clearing the 600 MHz Band at 114 MHz: Phase 7</a:t>
            </a:r>
            <a:endParaRPr lang="en-US" dirty="0"/>
          </a:p>
        </p:txBody>
      </p:sp>
      <p:pic>
        <p:nvPicPr>
          <p:cNvPr id="2" name="Picture 1"/>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2008724818"/>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57</a:t>
            </a:fld>
            <a:endParaRPr lang="en-US" dirty="0"/>
          </a:p>
        </p:txBody>
      </p:sp>
      <p:sp>
        <p:nvSpPr>
          <p:cNvPr id="4" name="Title 3"/>
          <p:cNvSpPr>
            <a:spLocks noGrp="1"/>
          </p:cNvSpPr>
          <p:nvPr>
            <p:ph type="title"/>
          </p:nvPr>
        </p:nvSpPr>
        <p:spPr>
          <a:xfrm>
            <a:off x="369888" y="1607610"/>
            <a:ext cx="8316912" cy="610658"/>
          </a:xfrm>
        </p:spPr>
        <p:txBody>
          <a:bodyPr/>
          <a:lstStyle/>
          <a:p>
            <a:r>
              <a:rPr lang="en-US" dirty="0" smtClean="0"/>
              <a:t>Clearing the 600 MHz Band at 114 MHz: Phase 8</a:t>
            </a:r>
            <a:endParaRPr lang="en-US" dirty="0"/>
          </a:p>
        </p:txBody>
      </p:sp>
      <p:pic>
        <p:nvPicPr>
          <p:cNvPr id="3" name="Picture 2"/>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4236308864"/>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58</a:t>
            </a:fld>
            <a:endParaRPr lang="en-US" dirty="0"/>
          </a:p>
        </p:txBody>
      </p:sp>
      <p:sp>
        <p:nvSpPr>
          <p:cNvPr id="4" name="Title 3"/>
          <p:cNvSpPr>
            <a:spLocks noGrp="1"/>
          </p:cNvSpPr>
          <p:nvPr>
            <p:ph type="title"/>
          </p:nvPr>
        </p:nvSpPr>
        <p:spPr>
          <a:xfrm>
            <a:off x="369888" y="1607610"/>
            <a:ext cx="8316912" cy="610658"/>
          </a:xfrm>
        </p:spPr>
        <p:txBody>
          <a:bodyPr/>
          <a:lstStyle/>
          <a:p>
            <a:r>
              <a:rPr lang="en-US" dirty="0" smtClean="0"/>
              <a:t>Clearing the 600 MHz Band at 114 MHz: Phase 9</a:t>
            </a:r>
            <a:endParaRPr lang="en-US" dirty="0"/>
          </a:p>
        </p:txBody>
      </p:sp>
      <p:pic>
        <p:nvPicPr>
          <p:cNvPr id="2" name="Picture 1"/>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2701693378"/>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59</a:t>
            </a:fld>
            <a:endParaRPr lang="en-US" dirty="0"/>
          </a:p>
        </p:txBody>
      </p:sp>
      <p:sp>
        <p:nvSpPr>
          <p:cNvPr id="4" name="Title 3"/>
          <p:cNvSpPr>
            <a:spLocks noGrp="1"/>
          </p:cNvSpPr>
          <p:nvPr>
            <p:ph type="title"/>
          </p:nvPr>
        </p:nvSpPr>
        <p:spPr>
          <a:xfrm>
            <a:off x="369887" y="1607610"/>
            <a:ext cx="8516535" cy="610658"/>
          </a:xfrm>
        </p:spPr>
        <p:txBody>
          <a:bodyPr/>
          <a:lstStyle/>
          <a:p>
            <a:r>
              <a:rPr lang="en-US" dirty="0" smtClean="0"/>
              <a:t>Clearing the 600 MHz Band at 114 MHz: Phase 10</a:t>
            </a:r>
            <a:endParaRPr lang="en-US" dirty="0"/>
          </a:p>
        </p:txBody>
      </p:sp>
      <p:pic>
        <p:nvPicPr>
          <p:cNvPr id="3" name="Picture 2"/>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158932612"/>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8" y="1607610"/>
            <a:ext cx="7805737" cy="610658"/>
          </a:xfrm>
        </p:spPr>
        <p:txBody>
          <a:bodyPr/>
          <a:lstStyle/>
          <a:p>
            <a:r>
              <a:rPr lang="en-US" dirty="0"/>
              <a:t>Agenda</a:t>
            </a:r>
          </a:p>
        </p:txBody>
      </p:sp>
      <p:sp>
        <p:nvSpPr>
          <p:cNvPr id="3" name="Content Placeholder 2"/>
          <p:cNvSpPr>
            <a:spLocks noGrp="1"/>
          </p:cNvSpPr>
          <p:nvPr>
            <p:ph idx="1"/>
          </p:nvPr>
        </p:nvSpPr>
        <p:spPr>
          <a:xfrm>
            <a:off x="369888" y="2243667"/>
            <a:ext cx="8355471" cy="4531706"/>
          </a:xfrm>
        </p:spPr>
        <p:txBody>
          <a:bodyPr/>
          <a:lstStyle/>
          <a:p>
            <a:pPr>
              <a:spcAft>
                <a:spcPts val="600"/>
              </a:spcAft>
            </a:pPr>
            <a:r>
              <a:rPr lang="en-US" sz="2800" dirty="0"/>
              <a:t>Transition Scheduling Plan Overview</a:t>
            </a:r>
          </a:p>
          <a:p>
            <a:pPr>
              <a:spcAft>
                <a:spcPts val="600"/>
              </a:spcAft>
            </a:pPr>
            <a:r>
              <a:rPr lang="en-US" sz="2800" dirty="0">
                <a:solidFill>
                  <a:schemeClr val="tx1">
                    <a:lumMod val="50000"/>
                  </a:schemeClr>
                </a:solidFill>
              </a:rPr>
              <a:t>Dependency Graph</a:t>
            </a:r>
          </a:p>
          <a:p>
            <a:pPr>
              <a:spcAft>
                <a:spcPts val="600"/>
              </a:spcAft>
            </a:pPr>
            <a:r>
              <a:rPr lang="en-US" sz="2800" dirty="0">
                <a:solidFill>
                  <a:schemeClr val="tx1">
                    <a:lumMod val="50000"/>
                  </a:schemeClr>
                </a:solidFill>
              </a:rPr>
              <a:t>Phase Assignment Tool</a:t>
            </a:r>
          </a:p>
          <a:p>
            <a:pPr>
              <a:spcAft>
                <a:spcPts val="600"/>
              </a:spcAft>
            </a:pPr>
            <a:r>
              <a:rPr lang="en-US" sz="2800" dirty="0">
                <a:solidFill>
                  <a:schemeClr val="tx1">
                    <a:lumMod val="50000"/>
                  </a:schemeClr>
                </a:solidFill>
              </a:rPr>
              <a:t>Phase Scheduling Tool</a:t>
            </a:r>
          </a:p>
          <a:p>
            <a:pPr>
              <a:spcAft>
                <a:spcPts val="600"/>
              </a:spcAft>
            </a:pPr>
            <a:r>
              <a:rPr lang="en-US" sz="2800" dirty="0">
                <a:solidFill>
                  <a:schemeClr val="tx1">
                    <a:lumMod val="50000"/>
                  </a:schemeClr>
                </a:solidFill>
              </a:rPr>
              <a:t>Questions</a:t>
            </a:r>
          </a:p>
        </p:txBody>
      </p:sp>
      <p:sp>
        <p:nvSpPr>
          <p:cNvPr id="4" name="Slide Number Placeholder 3"/>
          <p:cNvSpPr>
            <a:spLocks noGrp="1"/>
          </p:cNvSpPr>
          <p:nvPr>
            <p:ph type="sldNum" sz="quarter" idx="12"/>
          </p:nvPr>
        </p:nvSpPr>
        <p:spPr/>
        <p:txBody>
          <a:bodyPr/>
          <a:lstStyle/>
          <a:p>
            <a:pPr>
              <a:defRPr/>
            </a:pPr>
            <a:fld id="{B275A762-063B-4B7E-BA28-C3D4EB86E078}" type="slidenum">
              <a:rPr lang="en-US" smtClean="0"/>
              <a:pPr>
                <a:defRPr/>
              </a:pPr>
              <a:t>6</a:t>
            </a:fld>
            <a:endParaRPr lang="en-US" dirty="0"/>
          </a:p>
        </p:txBody>
      </p:sp>
    </p:spTree>
    <p:extLst>
      <p:ext uri="{BB962C8B-B14F-4D97-AF65-F5344CB8AC3E}">
        <p14:creationId xmlns:p14="http://schemas.microsoft.com/office/powerpoint/2010/main" val="4253633801"/>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8" y="1607610"/>
            <a:ext cx="7805737" cy="610658"/>
          </a:xfrm>
        </p:spPr>
        <p:txBody>
          <a:bodyPr/>
          <a:lstStyle/>
          <a:p>
            <a:r>
              <a:rPr lang="en-US" dirty="0" smtClean="0"/>
              <a:t>Agenda</a:t>
            </a:r>
            <a:endParaRPr lang="en-US" dirty="0"/>
          </a:p>
        </p:txBody>
      </p:sp>
      <p:sp>
        <p:nvSpPr>
          <p:cNvPr id="3" name="Content Placeholder 2"/>
          <p:cNvSpPr>
            <a:spLocks noGrp="1"/>
          </p:cNvSpPr>
          <p:nvPr>
            <p:ph idx="1"/>
          </p:nvPr>
        </p:nvSpPr>
        <p:spPr>
          <a:xfrm>
            <a:off x="369888" y="2243667"/>
            <a:ext cx="8355471" cy="4531706"/>
          </a:xfrm>
        </p:spPr>
        <p:txBody>
          <a:bodyPr/>
          <a:lstStyle/>
          <a:p>
            <a:pPr>
              <a:spcAft>
                <a:spcPts val="600"/>
              </a:spcAft>
            </a:pPr>
            <a:r>
              <a:rPr lang="en-US" sz="2800" dirty="0" smtClean="0"/>
              <a:t>Transition Plan Overview</a:t>
            </a:r>
          </a:p>
          <a:p>
            <a:pPr>
              <a:spcAft>
                <a:spcPts val="600"/>
              </a:spcAft>
            </a:pPr>
            <a:r>
              <a:rPr lang="en-US" sz="2800" dirty="0" smtClean="0">
                <a:solidFill>
                  <a:schemeClr val="tx1">
                    <a:lumMod val="50000"/>
                  </a:schemeClr>
                </a:solidFill>
              </a:rPr>
              <a:t>Dependency Graph</a:t>
            </a:r>
          </a:p>
          <a:p>
            <a:pPr>
              <a:spcAft>
                <a:spcPts val="600"/>
              </a:spcAft>
            </a:pPr>
            <a:r>
              <a:rPr lang="en-US" sz="2800" dirty="0" smtClean="0">
                <a:solidFill>
                  <a:schemeClr val="tx1">
                    <a:lumMod val="50000"/>
                  </a:schemeClr>
                </a:solidFill>
              </a:rPr>
              <a:t>Phase Assignment Tool</a:t>
            </a:r>
          </a:p>
          <a:p>
            <a:pPr>
              <a:spcAft>
                <a:spcPts val="600"/>
              </a:spcAft>
            </a:pPr>
            <a:r>
              <a:rPr lang="en-US" sz="2800" dirty="0" smtClean="0">
                <a:solidFill>
                  <a:srgbClr val="FF0000"/>
                </a:solidFill>
              </a:rPr>
              <a:t>Phase Scheduling Tool</a:t>
            </a:r>
          </a:p>
          <a:p>
            <a:pPr>
              <a:spcAft>
                <a:spcPts val="600"/>
              </a:spcAft>
            </a:pPr>
            <a:r>
              <a:rPr lang="en-US" sz="2800" dirty="0" smtClean="0">
                <a:solidFill>
                  <a:schemeClr val="tx1">
                    <a:lumMod val="50000"/>
                  </a:schemeClr>
                </a:solidFill>
              </a:rPr>
              <a:t>Questions</a:t>
            </a:r>
            <a:endParaRPr lang="en-US" sz="2800" dirty="0">
              <a:solidFill>
                <a:schemeClr val="tx1">
                  <a:lumMod val="50000"/>
                </a:schemeClr>
              </a:solidFill>
            </a:endParaRPr>
          </a:p>
        </p:txBody>
      </p:sp>
      <p:sp>
        <p:nvSpPr>
          <p:cNvPr id="4" name="Slide Number Placeholder 3"/>
          <p:cNvSpPr>
            <a:spLocks noGrp="1"/>
          </p:cNvSpPr>
          <p:nvPr>
            <p:ph type="sldNum" sz="quarter" idx="12"/>
          </p:nvPr>
        </p:nvSpPr>
        <p:spPr/>
        <p:txBody>
          <a:bodyPr/>
          <a:lstStyle/>
          <a:p>
            <a:pPr>
              <a:defRPr/>
            </a:pPr>
            <a:fld id="{B275A762-063B-4B7E-BA28-C3D4EB86E078}" type="slidenum">
              <a:rPr lang="en-US" smtClean="0"/>
              <a:pPr>
                <a:defRPr/>
              </a:pPr>
              <a:t>60</a:t>
            </a:fld>
            <a:endParaRPr lang="en-US" dirty="0"/>
          </a:p>
        </p:txBody>
      </p:sp>
    </p:spTree>
    <p:extLst>
      <p:ext uri="{BB962C8B-B14F-4D97-AF65-F5344CB8AC3E}">
        <p14:creationId xmlns:p14="http://schemas.microsoft.com/office/powerpoint/2010/main" val="748302343"/>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8" y="1607610"/>
            <a:ext cx="7805737" cy="610658"/>
          </a:xfrm>
        </p:spPr>
        <p:txBody>
          <a:bodyPr/>
          <a:lstStyle/>
          <a:p>
            <a:r>
              <a:rPr lang="en-US" dirty="0"/>
              <a:t>Determining </a:t>
            </a:r>
            <a:r>
              <a:rPr lang="en-US"/>
              <a:t>the </a:t>
            </a:r>
            <a:r>
              <a:rPr lang="en-US" dirty="0"/>
              <a:t>Phase</a:t>
            </a:r>
            <a:r>
              <a:rPr lang="en-US"/>
              <a:t> Completion </a:t>
            </a:r>
            <a:r>
              <a:rPr lang="en-US" smtClean="0"/>
              <a:t>Date</a:t>
            </a:r>
            <a:endParaRPr lang="en-US" dirty="0"/>
          </a:p>
        </p:txBody>
      </p:sp>
      <p:sp>
        <p:nvSpPr>
          <p:cNvPr id="3" name="Content Placeholder 2"/>
          <p:cNvSpPr>
            <a:spLocks noGrp="1"/>
          </p:cNvSpPr>
          <p:nvPr>
            <p:ph idx="1"/>
          </p:nvPr>
        </p:nvSpPr>
        <p:spPr>
          <a:xfrm>
            <a:off x="369888" y="2243667"/>
            <a:ext cx="8355471" cy="4531706"/>
          </a:xfrm>
        </p:spPr>
        <p:txBody>
          <a:bodyPr/>
          <a:lstStyle/>
          <a:p>
            <a:r>
              <a:rPr lang="en-US" sz="1800" dirty="0"/>
              <a:t>The Phase Scheduling tool estimates the total time necessary for stations within a phase to perform the tasks required to complete the transition process</a:t>
            </a:r>
            <a:r>
              <a:rPr lang="en-US" sz="1800" dirty="0" smtClean="0"/>
              <a:t>.</a:t>
            </a:r>
          </a:p>
          <a:p>
            <a:r>
              <a:rPr lang="en-US" sz="1800" dirty="0"/>
              <a:t>Tasks are divided into two sequential stages:  the “Pre-Construction Stage” and the “Construction Stage.” </a:t>
            </a:r>
            <a:endParaRPr lang="en-US" sz="1800" dirty="0">
              <a:solidFill>
                <a:schemeClr val="tx1">
                  <a:lumMod val="50000"/>
                </a:schemeClr>
              </a:solidFill>
            </a:endParaRPr>
          </a:p>
        </p:txBody>
      </p:sp>
      <p:sp>
        <p:nvSpPr>
          <p:cNvPr id="12" name="Rectangle 11"/>
          <p:cNvSpPr/>
          <p:nvPr/>
        </p:nvSpPr>
        <p:spPr>
          <a:xfrm>
            <a:off x="878774" y="3769099"/>
            <a:ext cx="3693226" cy="2681844"/>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00" dirty="0" smtClean="0"/>
              <a:t>Pre-Construction Stage</a:t>
            </a:r>
          </a:p>
          <a:p>
            <a:pPr algn="ctr"/>
            <a:endParaRPr lang="en-US" sz="2600" dirty="0"/>
          </a:p>
          <a:p>
            <a:pPr algn="ctr"/>
            <a:endParaRPr lang="en-US" sz="2600" dirty="0" smtClean="0"/>
          </a:p>
          <a:p>
            <a:pPr algn="ctr"/>
            <a:endParaRPr lang="en-US" sz="2600" dirty="0"/>
          </a:p>
          <a:p>
            <a:pPr algn="ctr"/>
            <a:endParaRPr lang="en-US" sz="2600" dirty="0" smtClean="0"/>
          </a:p>
          <a:p>
            <a:pPr algn="ctr"/>
            <a:endParaRPr lang="en-US" sz="2600" dirty="0"/>
          </a:p>
          <a:p>
            <a:pPr algn="ctr"/>
            <a:endParaRPr lang="en-US" sz="2600" dirty="0"/>
          </a:p>
        </p:txBody>
      </p:sp>
      <p:sp>
        <p:nvSpPr>
          <p:cNvPr id="13" name="Rectangle 12"/>
          <p:cNvSpPr/>
          <p:nvPr/>
        </p:nvSpPr>
        <p:spPr>
          <a:xfrm>
            <a:off x="4572000" y="3769099"/>
            <a:ext cx="3693226" cy="2681844"/>
          </a:xfrm>
          <a:prstGeom prst="rect">
            <a:avLst/>
          </a:prstGeom>
          <a:gradFill flip="none" rotWithShape="1">
            <a:gsLst>
              <a:gs pos="0">
                <a:srgbClr val="EBA821">
                  <a:tint val="66000"/>
                  <a:satMod val="160000"/>
                </a:srgbClr>
              </a:gs>
              <a:gs pos="50000">
                <a:srgbClr val="EBA821">
                  <a:tint val="44500"/>
                  <a:satMod val="160000"/>
                </a:srgbClr>
              </a:gs>
              <a:gs pos="100000">
                <a:srgbClr val="EBA821">
                  <a:tint val="23500"/>
                  <a:satMod val="160000"/>
                </a:srgbClr>
              </a:gs>
            </a:gsLst>
            <a:lin ang="16200000" scaled="1"/>
            <a:tileRect/>
          </a:gra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600" dirty="0" smtClean="0"/>
              <a:t>Construction Stage</a:t>
            </a:r>
          </a:p>
          <a:p>
            <a:pPr algn="ctr"/>
            <a:endParaRPr lang="en-US" sz="2600" dirty="0"/>
          </a:p>
          <a:p>
            <a:pPr algn="ctr"/>
            <a:endParaRPr lang="en-US" sz="2600" dirty="0" smtClean="0"/>
          </a:p>
          <a:p>
            <a:pPr algn="ctr"/>
            <a:endParaRPr lang="en-US" sz="2600" dirty="0"/>
          </a:p>
          <a:p>
            <a:pPr algn="ctr"/>
            <a:endParaRPr lang="en-US" sz="2600" dirty="0" smtClean="0"/>
          </a:p>
          <a:p>
            <a:pPr algn="ctr"/>
            <a:endParaRPr lang="en-US" sz="2600" dirty="0"/>
          </a:p>
          <a:p>
            <a:pPr algn="ctr"/>
            <a:endParaRPr lang="en-US" sz="2600" dirty="0"/>
          </a:p>
        </p:txBody>
      </p:sp>
      <p:sp>
        <p:nvSpPr>
          <p:cNvPr id="14" name="Right Arrow 13"/>
          <p:cNvSpPr/>
          <p:nvPr/>
        </p:nvSpPr>
        <p:spPr>
          <a:xfrm>
            <a:off x="1080654" y="4218384"/>
            <a:ext cx="2351313" cy="1009403"/>
          </a:xfrm>
          <a:prstGeom prst="rightArrow">
            <a:avLst>
              <a:gd name="adj1" fmla="val 73530"/>
              <a:gd name="adj2" fmla="val 50000"/>
            </a:avLst>
          </a:prstGeom>
          <a:solidFill>
            <a:schemeClr val="accent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Administration/ </a:t>
            </a:r>
            <a:r>
              <a:rPr lang="en-US" sz="2000" dirty="0">
                <a:solidFill>
                  <a:schemeClr val="tx1"/>
                </a:solidFill>
              </a:rPr>
              <a:t>Planning</a:t>
            </a:r>
          </a:p>
        </p:txBody>
      </p:sp>
      <p:sp>
        <p:nvSpPr>
          <p:cNvPr id="15" name="Right Arrow 14"/>
          <p:cNvSpPr/>
          <p:nvPr/>
        </p:nvSpPr>
        <p:spPr>
          <a:xfrm>
            <a:off x="1080654" y="5299037"/>
            <a:ext cx="2351313" cy="1009403"/>
          </a:xfrm>
          <a:prstGeom prst="rightArrow">
            <a:avLst>
              <a:gd name="adj1" fmla="val 73530"/>
              <a:gd name="adj2" fmla="val 50000"/>
            </a:avLst>
          </a:prstGeom>
          <a:solidFill>
            <a:schemeClr val="accent2">
              <a:lumMod val="20000"/>
              <a:lumOff val="80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Antenna Procurement</a:t>
            </a:r>
            <a:endParaRPr lang="en-US" sz="2000" dirty="0">
              <a:solidFill>
                <a:schemeClr val="tx1"/>
              </a:solidFill>
            </a:endParaRPr>
          </a:p>
        </p:txBody>
      </p:sp>
      <p:sp>
        <p:nvSpPr>
          <p:cNvPr id="16" name="Rounded Rectangle 15"/>
          <p:cNvSpPr/>
          <p:nvPr/>
        </p:nvSpPr>
        <p:spPr>
          <a:xfrm rot="5400000">
            <a:off x="2956955" y="4877465"/>
            <a:ext cx="2090058" cy="771896"/>
          </a:xfrm>
          <a:prstGeom prst="roundRect">
            <a:avLst/>
          </a:prstGeom>
          <a:solidFill>
            <a:schemeClr val="accent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Pre-Construction Complete</a:t>
            </a:r>
            <a:endParaRPr lang="en-US" sz="2000" dirty="0">
              <a:solidFill>
                <a:schemeClr val="tx1"/>
              </a:solidFill>
            </a:endParaRPr>
          </a:p>
        </p:txBody>
      </p:sp>
      <p:sp>
        <p:nvSpPr>
          <p:cNvPr id="17" name="Right Arrow 16"/>
          <p:cNvSpPr/>
          <p:nvPr/>
        </p:nvSpPr>
        <p:spPr>
          <a:xfrm>
            <a:off x="4756068" y="4218384"/>
            <a:ext cx="2351313" cy="1009403"/>
          </a:xfrm>
          <a:prstGeom prst="rightArrow">
            <a:avLst>
              <a:gd name="adj1" fmla="val 73530"/>
              <a:gd name="adj2" fmla="val 50000"/>
            </a:avLst>
          </a:prstGeom>
          <a:solidFill>
            <a:srgbClr val="FFF5E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Construction Related Work</a:t>
            </a:r>
            <a:endParaRPr lang="en-US" sz="2000" dirty="0">
              <a:solidFill>
                <a:schemeClr val="tx1"/>
              </a:solidFill>
            </a:endParaRPr>
          </a:p>
        </p:txBody>
      </p:sp>
      <p:sp>
        <p:nvSpPr>
          <p:cNvPr id="18" name="Right Arrow 17"/>
          <p:cNvSpPr/>
          <p:nvPr/>
        </p:nvSpPr>
        <p:spPr>
          <a:xfrm>
            <a:off x="4756068" y="5299037"/>
            <a:ext cx="2351313" cy="1009403"/>
          </a:xfrm>
          <a:prstGeom prst="rightArrow">
            <a:avLst>
              <a:gd name="adj1" fmla="val 73530"/>
              <a:gd name="adj2" fmla="val 50000"/>
            </a:avLst>
          </a:prstGeom>
          <a:solidFill>
            <a:srgbClr val="FFF5E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Tower Crew Work</a:t>
            </a:r>
            <a:endParaRPr lang="en-US" sz="2000" dirty="0">
              <a:solidFill>
                <a:schemeClr val="tx1"/>
              </a:solidFill>
            </a:endParaRPr>
          </a:p>
        </p:txBody>
      </p:sp>
      <p:sp>
        <p:nvSpPr>
          <p:cNvPr id="19" name="Rounded Rectangle 18"/>
          <p:cNvSpPr/>
          <p:nvPr/>
        </p:nvSpPr>
        <p:spPr>
          <a:xfrm rot="5400000">
            <a:off x="6632369" y="4877465"/>
            <a:ext cx="2090058" cy="771896"/>
          </a:xfrm>
          <a:prstGeom prst="roundRect">
            <a:avLst/>
          </a:prstGeom>
          <a:solidFill>
            <a:srgbClr val="FFF5E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Transition Complete</a:t>
            </a:r>
            <a:endParaRPr lang="en-US" sz="2000" dirty="0">
              <a:solidFill>
                <a:schemeClr val="tx1"/>
              </a:solidFill>
            </a:endParaRPr>
          </a:p>
        </p:txBody>
      </p:sp>
      <p:sp>
        <p:nvSpPr>
          <p:cNvPr id="4" name="Slide Number Placeholder 3"/>
          <p:cNvSpPr>
            <a:spLocks noGrp="1"/>
          </p:cNvSpPr>
          <p:nvPr>
            <p:ph type="sldNum" sz="quarter" idx="12"/>
          </p:nvPr>
        </p:nvSpPr>
        <p:spPr/>
        <p:txBody>
          <a:bodyPr/>
          <a:lstStyle/>
          <a:p>
            <a:pPr>
              <a:defRPr/>
            </a:pPr>
            <a:fld id="{B275A762-063B-4B7E-BA28-C3D4EB86E078}" type="slidenum">
              <a:rPr lang="en-US" smtClean="0"/>
              <a:pPr>
                <a:defRPr/>
              </a:pPr>
              <a:t>61</a:t>
            </a:fld>
            <a:endParaRPr lang="en-US" dirty="0"/>
          </a:p>
        </p:txBody>
      </p:sp>
    </p:spTree>
    <p:extLst>
      <p:ext uri="{BB962C8B-B14F-4D97-AF65-F5344CB8AC3E}">
        <p14:creationId xmlns:p14="http://schemas.microsoft.com/office/powerpoint/2010/main" val="16791326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8" y="1599826"/>
            <a:ext cx="8879990" cy="610658"/>
          </a:xfrm>
        </p:spPr>
        <p:txBody>
          <a:bodyPr/>
          <a:lstStyle/>
          <a:p>
            <a:r>
              <a:rPr lang="en-US" dirty="0" smtClean="0"/>
              <a:t>Administrative and Planning Tasks:</a:t>
            </a:r>
            <a:endParaRPr lang="en-US" dirty="0"/>
          </a:p>
        </p:txBody>
      </p:sp>
      <p:sp>
        <p:nvSpPr>
          <p:cNvPr id="3" name="Content Placeholder 2"/>
          <p:cNvSpPr>
            <a:spLocks noGrp="1"/>
          </p:cNvSpPr>
          <p:nvPr>
            <p:ph idx="1"/>
          </p:nvPr>
        </p:nvSpPr>
        <p:spPr>
          <a:xfrm>
            <a:off x="369888" y="2243666"/>
            <a:ext cx="8462962" cy="4337437"/>
          </a:xfrm>
        </p:spPr>
        <p:txBody>
          <a:bodyPr/>
          <a:lstStyle/>
          <a:p>
            <a:r>
              <a:rPr lang="en-US" sz="2000" dirty="0" smtClean="0"/>
              <a:t>Administration/planning includes all tasks that must be completed before construction can begin, including:  zoning</a:t>
            </a:r>
            <a:r>
              <a:rPr lang="en-US" sz="2000" dirty="0"/>
              <a:t>, administration, legal, possible structural tower improvements, equipment </a:t>
            </a:r>
            <a:r>
              <a:rPr lang="en-US" sz="2000" dirty="0" smtClean="0"/>
              <a:t>modifications, etc.</a:t>
            </a:r>
          </a:p>
          <a:p>
            <a:r>
              <a:rPr lang="en-US" sz="2000" dirty="0" smtClean="0"/>
              <a:t>Resources that are </a:t>
            </a:r>
            <a:r>
              <a:rPr lang="en-US" sz="2000" i="1" dirty="0" smtClean="0"/>
              <a:t>not </a:t>
            </a:r>
            <a:r>
              <a:rPr lang="en-US" sz="2000" dirty="0" smtClean="0"/>
              <a:t>treated separately (because they are in</a:t>
            </a:r>
            <a:r>
              <a:rPr lang="en-US" sz="2000" i="1" dirty="0" smtClean="0"/>
              <a:t> sufficient </a:t>
            </a:r>
            <a:r>
              <a:rPr lang="en-US" sz="2000" dirty="0" smtClean="0"/>
              <a:t>supply</a:t>
            </a:r>
            <a:r>
              <a:rPr lang="en-US" sz="2000" i="1" dirty="0" smtClean="0"/>
              <a:t>) </a:t>
            </a:r>
            <a:r>
              <a:rPr lang="en-US" sz="2000" dirty="0" smtClean="0"/>
              <a:t>include auxiliary antennas manufacturing, transmitter </a:t>
            </a:r>
            <a:r>
              <a:rPr lang="en-US" sz="2000" dirty="0"/>
              <a:t>manufacturing, transmission line manufacturing and RF component </a:t>
            </a:r>
            <a:r>
              <a:rPr lang="en-US" sz="2000" dirty="0" smtClean="0"/>
              <a:t>installation. </a:t>
            </a:r>
          </a:p>
          <a:p>
            <a:r>
              <a:rPr lang="en-US" sz="2000" dirty="0"/>
              <a:t>All resources necessary to complete these tasks are assumed to be available when needed</a:t>
            </a:r>
            <a:r>
              <a:rPr lang="en-US" sz="2000" dirty="0" smtClean="0"/>
              <a:t>.</a:t>
            </a:r>
          </a:p>
          <a:p>
            <a:r>
              <a:rPr lang="en-US" sz="2000" dirty="0" smtClean="0"/>
              <a:t>Time estimates for the Admin/Planning task group stations into three categories: “Complicated stations,” DTV, and Class A</a:t>
            </a:r>
          </a:p>
          <a:p>
            <a:r>
              <a:rPr lang="en-US" sz="2000" dirty="0"/>
              <a:t>All times are conservatively </a:t>
            </a:r>
            <a:r>
              <a:rPr lang="en-US" sz="2000" dirty="0" smtClean="0"/>
              <a:t>estimated.</a:t>
            </a:r>
            <a:endParaRPr lang="en-US" sz="2000" dirty="0"/>
          </a:p>
        </p:txBody>
      </p:sp>
      <p:sp>
        <p:nvSpPr>
          <p:cNvPr id="4" name="Slide Number Placeholder 3"/>
          <p:cNvSpPr>
            <a:spLocks noGrp="1"/>
          </p:cNvSpPr>
          <p:nvPr>
            <p:ph type="sldNum" sz="quarter" idx="12"/>
          </p:nvPr>
        </p:nvSpPr>
        <p:spPr/>
        <p:txBody>
          <a:bodyPr/>
          <a:lstStyle/>
          <a:p>
            <a:pPr>
              <a:defRPr/>
            </a:pPr>
            <a:fld id="{B275A762-063B-4B7E-BA28-C3D4EB86E078}" type="slidenum">
              <a:rPr lang="en-US" smtClean="0"/>
              <a:pPr>
                <a:defRPr/>
              </a:pPr>
              <a:t>62</a:t>
            </a:fld>
            <a:endParaRPr lang="en-US" dirty="0"/>
          </a:p>
        </p:txBody>
      </p:sp>
    </p:spTree>
    <p:extLst>
      <p:ext uri="{BB962C8B-B14F-4D97-AF65-F5344CB8AC3E}">
        <p14:creationId xmlns:p14="http://schemas.microsoft.com/office/powerpoint/2010/main" val="2358210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8" y="1637926"/>
            <a:ext cx="8879990" cy="610658"/>
          </a:xfrm>
        </p:spPr>
        <p:txBody>
          <a:bodyPr/>
          <a:lstStyle/>
          <a:p>
            <a:r>
              <a:rPr lang="en-US" dirty="0" smtClean="0"/>
              <a:t>Construction-related Work</a:t>
            </a:r>
            <a:endParaRPr lang="en-US" dirty="0"/>
          </a:p>
        </p:txBody>
      </p:sp>
      <p:sp>
        <p:nvSpPr>
          <p:cNvPr id="3" name="Content Placeholder 2"/>
          <p:cNvSpPr>
            <a:spLocks noGrp="1"/>
          </p:cNvSpPr>
          <p:nvPr>
            <p:ph idx="1"/>
          </p:nvPr>
        </p:nvSpPr>
        <p:spPr>
          <a:xfrm>
            <a:off x="304800" y="2137789"/>
            <a:ext cx="8553450" cy="4378514"/>
          </a:xfrm>
        </p:spPr>
        <p:txBody>
          <a:bodyPr/>
          <a:lstStyle/>
          <a:p>
            <a:r>
              <a:rPr lang="en-US" sz="2000" dirty="0" smtClean="0"/>
              <a:t>Construction-related work includes the time </a:t>
            </a:r>
            <a:r>
              <a:rPr lang="en-US" sz="2000" dirty="0"/>
              <a:t>to complete all construction work and </a:t>
            </a:r>
            <a:r>
              <a:rPr lang="en-US" sz="2000" dirty="0" smtClean="0"/>
              <a:t>associated management </a:t>
            </a:r>
            <a:r>
              <a:rPr lang="en-US" sz="2000" dirty="0"/>
              <a:t>and coordination </a:t>
            </a:r>
            <a:r>
              <a:rPr lang="en-US" sz="2000" dirty="0" smtClean="0"/>
              <a:t>activities, including:</a:t>
            </a:r>
          </a:p>
          <a:p>
            <a:pPr lvl="1"/>
            <a:r>
              <a:rPr lang="en-US" sz="1800" dirty="0" smtClean="0"/>
              <a:t>Installing </a:t>
            </a:r>
            <a:r>
              <a:rPr lang="en-US" sz="1800" dirty="0"/>
              <a:t>the transmitter components, combiners, RF mask filters and the transmission line to the tower </a:t>
            </a:r>
            <a:r>
              <a:rPr lang="en-US" sz="1800" dirty="0" smtClean="0"/>
              <a:t>base.</a:t>
            </a:r>
            <a:r>
              <a:rPr lang="en-US" sz="1800" dirty="0"/>
              <a:t>  </a:t>
            </a:r>
            <a:endParaRPr lang="en-US" sz="1800" dirty="0" smtClean="0"/>
          </a:p>
          <a:p>
            <a:pPr lvl="1"/>
            <a:r>
              <a:rPr lang="en-US" sz="1800" dirty="0" smtClean="0"/>
              <a:t>Installing liquid </a:t>
            </a:r>
            <a:r>
              <a:rPr lang="en-US" sz="1800" dirty="0"/>
              <a:t>cooling systems, AC power, and connection to remote control equipment and input signal </a:t>
            </a:r>
            <a:r>
              <a:rPr lang="en-US" sz="1800" dirty="0" smtClean="0"/>
              <a:t>connections, </a:t>
            </a:r>
            <a:r>
              <a:rPr lang="en-US" sz="1800" dirty="0"/>
              <a:t>if </a:t>
            </a:r>
            <a:r>
              <a:rPr lang="en-US" sz="1800" dirty="0" smtClean="0"/>
              <a:t>required.</a:t>
            </a:r>
            <a:r>
              <a:rPr lang="en-US" sz="1800" dirty="0"/>
              <a:t>  </a:t>
            </a:r>
            <a:endParaRPr lang="en-US" sz="1800" dirty="0" smtClean="0"/>
          </a:p>
          <a:p>
            <a:pPr lvl="1"/>
            <a:r>
              <a:rPr lang="en-US" sz="1800" dirty="0" smtClean="0"/>
              <a:t>Performing </a:t>
            </a:r>
            <a:r>
              <a:rPr lang="en-US" sz="1800" dirty="0"/>
              <a:t>any tower modifications and any final testing of the </a:t>
            </a:r>
            <a:r>
              <a:rPr lang="en-US" sz="1800" dirty="0" smtClean="0"/>
              <a:t>system.</a:t>
            </a:r>
          </a:p>
          <a:p>
            <a:r>
              <a:rPr lang="en-US" sz="2000" dirty="0" smtClean="0"/>
              <a:t>Similar to Admin/Planning, time estimates for the construction-related work group </a:t>
            </a:r>
            <a:r>
              <a:rPr lang="en-US" sz="2000" dirty="0"/>
              <a:t>stations into three categories: “Complicated </a:t>
            </a:r>
            <a:r>
              <a:rPr lang="en-US" sz="2000" dirty="0" smtClean="0"/>
              <a:t>stations,” </a:t>
            </a:r>
            <a:r>
              <a:rPr lang="en-US" sz="2000" dirty="0"/>
              <a:t>DTV, </a:t>
            </a:r>
            <a:r>
              <a:rPr lang="en-US" sz="2000" dirty="0" smtClean="0"/>
              <a:t>and Class A.</a:t>
            </a:r>
            <a:endParaRPr lang="en-US" sz="2000" dirty="0"/>
          </a:p>
          <a:p>
            <a:r>
              <a:rPr lang="en-US" sz="2000" dirty="0" smtClean="0"/>
              <a:t>All times are conservatively estimated.</a:t>
            </a:r>
          </a:p>
          <a:p>
            <a:r>
              <a:rPr lang="en-US" sz="2000" dirty="0" smtClean="0"/>
              <a:t>All resources necessary to complete these tasks are assumed to be available when needed.</a:t>
            </a:r>
          </a:p>
        </p:txBody>
      </p:sp>
      <p:sp>
        <p:nvSpPr>
          <p:cNvPr id="4" name="Slide Number Placeholder 3"/>
          <p:cNvSpPr>
            <a:spLocks noGrp="1"/>
          </p:cNvSpPr>
          <p:nvPr>
            <p:ph type="sldNum" sz="quarter" idx="12"/>
          </p:nvPr>
        </p:nvSpPr>
        <p:spPr/>
        <p:txBody>
          <a:bodyPr/>
          <a:lstStyle/>
          <a:p>
            <a:pPr>
              <a:defRPr/>
            </a:pPr>
            <a:fld id="{B275A762-063B-4B7E-BA28-C3D4EB86E078}" type="slidenum">
              <a:rPr lang="en-US" smtClean="0"/>
              <a:pPr>
                <a:defRPr/>
              </a:pPr>
              <a:t>63</a:t>
            </a:fld>
            <a:endParaRPr lang="en-US" dirty="0"/>
          </a:p>
        </p:txBody>
      </p:sp>
    </p:spTree>
    <p:extLst>
      <p:ext uri="{BB962C8B-B14F-4D97-AF65-F5344CB8AC3E}">
        <p14:creationId xmlns:p14="http://schemas.microsoft.com/office/powerpoint/2010/main" val="27505075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8" y="1609986"/>
            <a:ext cx="8879990" cy="610658"/>
          </a:xfrm>
        </p:spPr>
        <p:txBody>
          <a:bodyPr/>
          <a:lstStyle/>
          <a:p>
            <a:r>
              <a:rPr lang="en-US" dirty="0"/>
              <a:t>Modeling Resources in Limited Supply</a:t>
            </a:r>
            <a:endParaRPr lang="en-US" sz="2600" dirty="0"/>
          </a:p>
        </p:txBody>
      </p:sp>
      <p:sp>
        <p:nvSpPr>
          <p:cNvPr id="3" name="Content Placeholder 2"/>
          <p:cNvSpPr>
            <a:spLocks noGrp="1"/>
          </p:cNvSpPr>
          <p:nvPr>
            <p:ph idx="1"/>
          </p:nvPr>
        </p:nvSpPr>
        <p:spPr/>
        <p:txBody>
          <a:bodyPr/>
          <a:lstStyle/>
          <a:p>
            <a:r>
              <a:rPr lang="en-US" dirty="0" smtClean="0"/>
              <a:t>Antenna Manufacturing and Tower Crews are in limited supply.</a:t>
            </a:r>
          </a:p>
          <a:p>
            <a:r>
              <a:rPr lang="en-US" dirty="0"/>
              <a:t>If a station needs a constrained </a:t>
            </a:r>
            <a:r>
              <a:rPr lang="en-US" dirty="0" smtClean="0"/>
              <a:t>resource, and it is unavailable, the station must wait (in a queue) until the required resource is available.</a:t>
            </a:r>
          </a:p>
          <a:p>
            <a:r>
              <a:rPr lang="en-US" dirty="0" smtClean="0"/>
              <a:t>The model assumes that stations assigned to earlier phases will begin their activities before stations assigned to later phases.</a:t>
            </a:r>
          </a:p>
          <a:p>
            <a:r>
              <a:rPr lang="en-US" dirty="0" smtClean="0"/>
              <a:t>The Model assigns an ordering to all stations.</a:t>
            </a:r>
          </a:p>
          <a:p>
            <a:pPr lvl="1"/>
            <a:r>
              <a:rPr lang="en-US" dirty="0"/>
              <a:t>S</a:t>
            </a:r>
            <a:r>
              <a:rPr lang="en-US" dirty="0" smtClean="0"/>
              <a:t>tations in earlier phases receive a lower order number than  stations in later phases.</a:t>
            </a:r>
          </a:p>
          <a:p>
            <a:pPr lvl="1"/>
            <a:r>
              <a:rPr lang="en-US" dirty="0" smtClean="0"/>
              <a:t>Order is random for stations in the same phase.</a:t>
            </a:r>
          </a:p>
        </p:txBody>
      </p:sp>
      <p:sp>
        <p:nvSpPr>
          <p:cNvPr id="4" name="Slide Number Placeholder 3"/>
          <p:cNvSpPr>
            <a:spLocks noGrp="1"/>
          </p:cNvSpPr>
          <p:nvPr>
            <p:ph type="sldNum" sz="quarter" idx="12"/>
          </p:nvPr>
        </p:nvSpPr>
        <p:spPr/>
        <p:txBody>
          <a:bodyPr/>
          <a:lstStyle/>
          <a:p>
            <a:pPr>
              <a:defRPr/>
            </a:pPr>
            <a:fld id="{B275A762-063B-4B7E-BA28-C3D4EB86E078}" type="slidenum">
              <a:rPr lang="en-US" smtClean="0"/>
              <a:pPr>
                <a:defRPr/>
              </a:pPr>
              <a:t>64</a:t>
            </a:fld>
            <a:endParaRPr lang="en-US" dirty="0"/>
          </a:p>
        </p:txBody>
      </p:sp>
    </p:spTree>
    <p:extLst>
      <p:ext uri="{BB962C8B-B14F-4D97-AF65-F5344CB8AC3E}">
        <p14:creationId xmlns:p14="http://schemas.microsoft.com/office/powerpoint/2010/main" val="31658666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8" y="1607446"/>
            <a:ext cx="8879990" cy="610658"/>
          </a:xfrm>
        </p:spPr>
        <p:txBody>
          <a:bodyPr/>
          <a:lstStyle/>
          <a:p>
            <a:r>
              <a:rPr lang="en-US" dirty="0"/>
              <a:t>Modeling Resources in Limited </a:t>
            </a:r>
            <a:r>
              <a:rPr lang="en-US" dirty="0" smtClean="0"/>
              <a:t>Supply</a:t>
            </a:r>
            <a:endParaRPr lang="en-US" dirty="0"/>
          </a:p>
        </p:txBody>
      </p:sp>
      <p:sp>
        <p:nvSpPr>
          <p:cNvPr id="3" name="Content Placeholder 2"/>
          <p:cNvSpPr>
            <a:spLocks noGrp="1"/>
          </p:cNvSpPr>
          <p:nvPr>
            <p:ph idx="1"/>
          </p:nvPr>
        </p:nvSpPr>
        <p:spPr/>
        <p:txBody>
          <a:bodyPr/>
          <a:lstStyle/>
          <a:p>
            <a:r>
              <a:rPr lang="en-US" dirty="0" smtClean="0"/>
              <a:t>Each ordering of stations, called </a:t>
            </a:r>
            <a:r>
              <a:rPr lang="en-US" dirty="0"/>
              <a:t>the “simulation order,” </a:t>
            </a:r>
            <a:r>
              <a:rPr lang="en-US" dirty="0" smtClean="0"/>
              <a:t>provides </a:t>
            </a:r>
            <a:r>
              <a:rPr lang="en-US" dirty="0"/>
              <a:t>a single estimate of the time to complete each transition </a:t>
            </a:r>
            <a:r>
              <a:rPr lang="en-US" dirty="0" smtClean="0"/>
              <a:t>phase. </a:t>
            </a:r>
          </a:p>
          <a:p>
            <a:r>
              <a:rPr lang="en-US" dirty="0" smtClean="0"/>
              <a:t>By repeating </a:t>
            </a:r>
            <a:r>
              <a:rPr lang="en-US" dirty="0"/>
              <a:t>this simulation multiple times with stations in the same phase entering the system in a new random simulation order, the Phase Scheduling Tool produces a </a:t>
            </a:r>
            <a:r>
              <a:rPr lang="en-US" i="1" dirty="0"/>
              <a:t>range</a:t>
            </a:r>
            <a:r>
              <a:rPr lang="en-US" dirty="0"/>
              <a:t> of completion times for each </a:t>
            </a:r>
            <a:r>
              <a:rPr lang="en-US" dirty="0" smtClean="0"/>
              <a:t>phase.</a:t>
            </a:r>
          </a:p>
          <a:p>
            <a:r>
              <a:rPr lang="en-US" dirty="0"/>
              <a:t>The </a:t>
            </a:r>
            <a:r>
              <a:rPr lang="en-US" dirty="0" smtClean="0"/>
              <a:t>FCC </a:t>
            </a:r>
            <a:r>
              <a:rPr lang="en-US" dirty="0"/>
              <a:t>intends to use this range in determining appropriate phase deadlines given the composition of the individual stations in each </a:t>
            </a:r>
            <a:r>
              <a:rPr lang="en-US" dirty="0" smtClean="0"/>
              <a:t>phase.</a:t>
            </a:r>
            <a:endParaRPr lang="en-US" dirty="0"/>
          </a:p>
          <a:p>
            <a:endParaRPr lang="en-US" dirty="0" smtClean="0"/>
          </a:p>
        </p:txBody>
      </p:sp>
      <p:sp>
        <p:nvSpPr>
          <p:cNvPr id="4" name="Slide Number Placeholder 3"/>
          <p:cNvSpPr>
            <a:spLocks noGrp="1"/>
          </p:cNvSpPr>
          <p:nvPr>
            <p:ph type="sldNum" sz="quarter" idx="12"/>
          </p:nvPr>
        </p:nvSpPr>
        <p:spPr/>
        <p:txBody>
          <a:bodyPr/>
          <a:lstStyle/>
          <a:p>
            <a:pPr>
              <a:defRPr/>
            </a:pPr>
            <a:fld id="{B275A762-063B-4B7E-BA28-C3D4EB86E078}" type="slidenum">
              <a:rPr lang="en-US" smtClean="0"/>
              <a:pPr>
                <a:defRPr/>
              </a:pPr>
              <a:t>65</a:t>
            </a:fld>
            <a:endParaRPr lang="en-US" dirty="0"/>
          </a:p>
        </p:txBody>
      </p:sp>
    </p:spTree>
    <p:extLst>
      <p:ext uri="{BB962C8B-B14F-4D97-AF65-F5344CB8AC3E}">
        <p14:creationId xmlns:p14="http://schemas.microsoft.com/office/powerpoint/2010/main" val="34495882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Table 52"/>
          <p:cNvGraphicFramePr>
            <a:graphicFrameLocks noGrp="1"/>
          </p:cNvGraphicFramePr>
          <p:nvPr>
            <p:extLst>
              <p:ext uri="{D42A27DB-BD31-4B8C-83A1-F6EECF244321}">
                <p14:modId xmlns:p14="http://schemas.microsoft.com/office/powerpoint/2010/main" val="3028027835"/>
              </p:ext>
            </p:extLst>
          </p:nvPr>
        </p:nvGraphicFramePr>
        <p:xfrm>
          <a:off x="318837" y="4585159"/>
          <a:ext cx="8384784" cy="2197000"/>
        </p:xfrm>
        <a:graphic>
          <a:graphicData uri="http://schemas.openxmlformats.org/drawingml/2006/table">
            <a:tbl>
              <a:tblPr firstRow="1" bandRow="1">
                <a:tableStyleId>{72833802-FEF1-4C79-8D5D-14CF1EAF98D9}</a:tableStyleId>
              </a:tblPr>
              <a:tblGrid>
                <a:gridCol w="5313214"/>
                <a:gridCol w="1686560"/>
                <a:gridCol w="1385010"/>
              </a:tblGrid>
              <a:tr h="331949">
                <a:tc>
                  <a:txBody>
                    <a:bodyPr/>
                    <a:lstStyle/>
                    <a:p>
                      <a:pPr algn="ctr"/>
                      <a:r>
                        <a:rPr lang="en-US" dirty="0" smtClean="0">
                          <a:solidFill>
                            <a:schemeClr val="tx1"/>
                          </a:solidFill>
                        </a:rPr>
                        <a:t>Queue</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dirty="0" smtClean="0">
                          <a:solidFill>
                            <a:schemeClr val="tx1"/>
                          </a:solidFill>
                        </a:rPr>
                        <a:t>Manufacturing</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en-US" dirty="0" smtClean="0">
                          <a:solidFill>
                            <a:schemeClr val="tx1"/>
                          </a:solidFill>
                        </a:rPr>
                        <a:t>Delivered</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r>
              <a:tr h="1831240">
                <a:tc>
                  <a:txBody>
                    <a:bodyPr/>
                    <a:lstStyle/>
                    <a:p>
                      <a:pPr algn="ctr"/>
                      <a:endParaRPr lang="en-US" dirty="0" smtClean="0"/>
                    </a:p>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itle 1"/>
          <p:cNvSpPr>
            <a:spLocks noGrp="1"/>
          </p:cNvSpPr>
          <p:nvPr>
            <p:ph type="title"/>
          </p:nvPr>
        </p:nvSpPr>
        <p:spPr>
          <a:xfrm>
            <a:off x="369887" y="1620310"/>
            <a:ext cx="8774113" cy="610658"/>
          </a:xfrm>
        </p:spPr>
        <p:txBody>
          <a:bodyPr/>
          <a:lstStyle/>
          <a:p>
            <a:r>
              <a:rPr lang="en-US" dirty="0" smtClean="0"/>
              <a:t>Primary Antenna Manufacturing Is Limited</a:t>
            </a:r>
            <a:endParaRPr lang="en-US" dirty="0"/>
          </a:p>
        </p:txBody>
      </p:sp>
      <p:sp>
        <p:nvSpPr>
          <p:cNvPr id="3" name="Content Placeholder 2"/>
          <p:cNvSpPr>
            <a:spLocks noGrp="1"/>
          </p:cNvSpPr>
          <p:nvPr>
            <p:ph idx="1"/>
          </p:nvPr>
        </p:nvSpPr>
        <p:spPr>
          <a:xfrm>
            <a:off x="369888" y="2153516"/>
            <a:ext cx="8355471" cy="4531706"/>
          </a:xfrm>
        </p:spPr>
        <p:txBody>
          <a:bodyPr/>
          <a:lstStyle/>
          <a:p>
            <a:pPr>
              <a:spcBef>
                <a:spcPts val="600"/>
              </a:spcBef>
              <a:spcAft>
                <a:spcPts val="600"/>
              </a:spcAft>
            </a:pPr>
            <a:r>
              <a:rPr lang="en-US" sz="2000" dirty="0" smtClean="0"/>
              <a:t>The time for the manufacture and delivery of an antenna is based on the type of antenna needed but also manufacturing capacity.</a:t>
            </a:r>
          </a:p>
          <a:p>
            <a:pPr>
              <a:spcBef>
                <a:spcPts val="600"/>
              </a:spcBef>
              <a:spcAft>
                <a:spcPts val="600"/>
              </a:spcAft>
            </a:pPr>
            <a:r>
              <a:rPr lang="en-US" sz="2000" dirty="0" smtClean="0"/>
              <a:t>Industry can only fulfill limited number of orders per month.</a:t>
            </a:r>
          </a:p>
          <a:p>
            <a:pPr>
              <a:spcBef>
                <a:spcPts val="600"/>
              </a:spcBef>
              <a:spcAft>
                <a:spcPts val="600"/>
              </a:spcAft>
            </a:pPr>
            <a:r>
              <a:rPr lang="en-US" sz="2000" dirty="0" smtClean="0"/>
              <a:t>Stations wait in a queue until manufacturing capacity is available.</a:t>
            </a:r>
          </a:p>
          <a:p>
            <a:pPr>
              <a:spcBef>
                <a:spcPts val="600"/>
              </a:spcBef>
              <a:spcAft>
                <a:spcPts val="600"/>
              </a:spcAft>
            </a:pPr>
            <a:r>
              <a:rPr lang="en-US" sz="2000" dirty="0"/>
              <a:t>The queue is prioritized by phase assignment and then by station order within phase.</a:t>
            </a:r>
          </a:p>
        </p:txBody>
      </p:sp>
      <p:grpSp>
        <p:nvGrpSpPr>
          <p:cNvPr id="54" name="Group 53"/>
          <p:cNvGrpSpPr/>
          <p:nvPr/>
        </p:nvGrpSpPr>
        <p:grpSpPr>
          <a:xfrm>
            <a:off x="311927" y="5111068"/>
            <a:ext cx="5127319" cy="1429637"/>
            <a:chOff x="173186" y="4345440"/>
            <a:chExt cx="5127319" cy="1429637"/>
          </a:xfrm>
        </p:grpSpPr>
        <p:sp>
          <p:nvSpPr>
            <p:cNvPr id="5" name="Oval 4"/>
            <p:cNvSpPr/>
            <p:nvPr/>
          </p:nvSpPr>
          <p:spPr>
            <a:xfrm>
              <a:off x="4629944" y="4354080"/>
              <a:ext cx="670560" cy="670560"/>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r>
                <a:rPr lang="en-US" baseline="-25000" dirty="0">
                  <a:solidFill>
                    <a:schemeClr val="tx1"/>
                  </a:solidFill>
                </a:rPr>
                <a:t>2</a:t>
              </a:r>
            </a:p>
          </p:txBody>
        </p:sp>
        <p:sp>
          <p:nvSpPr>
            <p:cNvPr id="6" name="Oval 5"/>
            <p:cNvSpPr/>
            <p:nvPr/>
          </p:nvSpPr>
          <p:spPr>
            <a:xfrm>
              <a:off x="3786664" y="4354080"/>
              <a:ext cx="670560" cy="670560"/>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r>
                <a:rPr lang="en-US" baseline="-25000" dirty="0">
                  <a:solidFill>
                    <a:schemeClr val="tx1"/>
                  </a:solidFill>
                </a:rPr>
                <a:t>5</a:t>
              </a:r>
            </a:p>
          </p:txBody>
        </p:sp>
        <p:sp>
          <p:nvSpPr>
            <p:cNvPr id="7" name="Oval 6"/>
            <p:cNvSpPr/>
            <p:nvPr/>
          </p:nvSpPr>
          <p:spPr>
            <a:xfrm>
              <a:off x="2909888" y="4354080"/>
              <a:ext cx="670560" cy="670560"/>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r>
                <a:rPr lang="en-US" baseline="-25000" dirty="0">
                  <a:solidFill>
                    <a:schemeClr val="tx1"/>
                  </a:solidFill>
                </a:rPr>
                <a:t>6</a:t>
              </a:r>
            </a:p>
          </p:txBody>
        </p:sp>
        <p:sp>
          <p:nvSpPr>
            <p:cNvPr id="8" name="Oval 7"/>
            <p:cNvSpPr/>
            <p:nvPr/>
          </p:nvSpPr>
          <p:spPr>
            <a:xfrm>
              <a:off x="2079784" y="4345440"/>
              <a:ext cx="670560" cy="670560"/>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r>
                <a:rPr lang="en-US" baseline="-25000" dirty="0">
                  <a:solidFill>
                    <a:schemeClr val="tx1"/>
                  </a:solidFill>
                </a:rPr>
                <a:t>8</a:t>
              </a:r>
            </a:p>
          </p:txBody>
        </p:sp>
        <p:sp>
          <p:nvSpPr>
            <p:cNvPr id="9" name="Left Brace 8"/>
            <p:cNvSpPr/>
            <p:nvPr/>
          </p:nvSpPr>
          <p:spPr>
            <a:xfrm rot="16200000">
              <a:off x="4445133" y="4493168"/>
              <a:ext cx="196903" cy="151384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1" name="TextBox 10"/>
            <p:cNvSpPr txBox="1"/>
            <p:nvPr/>
          </p:nvSpPr>
          <p:spPr>
            <a:xfrm>
              <a:off x="3967945" y="5313412"/>
              <a:ext cx="1151277" cy="461665"/>
            </a:xfrm>
            <a:prstGeom prst="rect">
              <a:avLst/>
            </a:prstGeom>
            <a:noFill/>
          </p:spPr>
          <p:txBody>
            <a:bodyPr wrap="none" rtlCol="0">
              <a:spAutoFit/>
            </a:bodyPr>
            <a:lstStyle/>
            <a:p>
              <a:r>
                <a:rPr lang="en-US" dirty="0" smtClean="0"/>
                <a:t>Phase 1</a:t>
              </a:r>
              <a:endParaRPr lang="en-US" dirty="0"/>
            </a:p>
          </p:txBody>
        </p:sp>
        <p:sp>
          <p:nvSpPr>
            <p:cNvPr id="12" name="Left Brace 11"/>
            <p:cNvSpPr/>
            <p:nvPr/>
          </p:nvSpPr>
          <p:spPr>
            <a:xfrm rot="16200000">
              <a:off x="2316613" y="4084704"/>
              <a:ext cx="196903" cy="233076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TextBox 12"/>
            <p:cNvSpPr txBox="1"/>
            <p:nvPr/>
          </p:nvSpPr>
          <p:spPr>
            <a:xfrm>
              <a:off x="1839425" y="5313412"/>
              <a:ext cx="1151277" cy="461665"/>
            </a:xfrm>
            <a:prstGeom prst="rect">
              <a:avLst/>
            </a:prstGeom>
            <a:noFill/>
          </p:spPr>
          <p:txBody>
            <a:bodyPr wrap="none" rtlCol="0">
              <a:spAutoFit/>
            </a:bodyPr>
            <a:lstStyle/>
            <a:p>
              <a:r>
                <a:rPr lang="en-US" dirty="0" smtClean="0"/>
                <a:t>Phase 2</a:t>
              </a:r>
              <a:endParaRPr lang="en-US" dirty="0"/>
            </a:p>
          </p:txBody>
        </p:sp>
        <p:sp>
          <p:nvSpPr>
            <p:cNvPr id="27" name="Oval 26"/>
            <p:cNvSpPr/>
            <p:nvPr/>
          </p:nvSpPr>
          <p:spPr>
            <a:xfrm>
              <a:off x="1249680" y="4345440"/>
              <a:ext cx="670560" cy="670560"/>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r>
                <a:rPr lang="en-US" baseline="-25000" dirty="0" smtClean="0">
                  <a:solidFill>
                    <a:schemeClr val="tx1"/>
                  </a:solidFill>
                </a:rPr>
                <a:t>7</a:t>
              </a:r>
              <a:endParaRPr lang="en-US" baseline="-25000" dirty="0">
                <a:solidFill>
                  <a:schemeClr val="tx1"/>
                </a:solidFill>
              </a:endParaRPr>
            </a:p>
          </p:txBody>
        </p:sp>
        <p:sp>
          <p:nvSpPr>
            <p:cNvPr id="28" name="Oval 27"/>
            <p:cNvSpPr/>
            <p:nvPr/>
          </p:nvSpPr>
          <p:spPr>
            <a:xfrm>
              <a:off x="415448" y="4345440"/>
              <a:ext cx="670560" cy="670560"/>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r>
                <a:rPr lang="en-US" baseline="-25000" dirty="0">
                  <a:solidFill>
                    <a:schemeClr val="tx1"/>
                  </a:solidFill>
                </a:rPr>
                <a:t>9</a:t>
              </a:r>
            </a:p>
          </p:txBody>
        </p:sp>
        <p:sp>
          <p:nvSpPr>
            <p:cNvPr id="29" name="Left Brace 28"/>
            <p:cNvSpPr/>
            <p:nvPr/>
          </p:nvSpPr>
          <p:spPr>
            <a:xfrm rot="16200000">
              <a:off x="652276" y="4914808"/>
              <a:ext cx="196903" cy="67056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0" name="TextBox 29"/>
            <p:cNvSpPr txBox="1"/>
            <p:nvPr/>
          </p:nvSpPr>
          <p:spPr>
            <a:xfrm>
              <a:off x="173186" y="5313412"/>
              <a:ext cx="1151277" cy="461665"/>
            </a:xfrm>
            <a:prstGeom prst="rect">
              <a:avLst/>
            </a:prstGeom>
            <a:noFill/>
          </p:spPr>
          <p:txBody>
            <a:bodyPr wrap="none" rtlCol="0">
              <a:spAutoFit/>
            </a:bodyPr>
            <a:lstStyle/>
            <a:p>
              <a:r>
                <a:rPr lang="en-US" dirty="0" smtClean="0"/>
                <a:t>Phase 3</a:t>
              </a:r>
              <a:endParaRPr lang="en-US" dirty="0"/>
            </a:p>
          </p:txBody>
        </p:sp>
      </p:grpSp>
      <p:grpSp>
        <p:nvGrpSpPr>
          <p:cNvPr id="55" name="Group 54"/>
          <p:cNvGrpSpPr/>
          <p:nvPr/>
        </p:nvGrpSpPr>
        <p:grpSpPr>
          <a:xfrm>
            <a:off x="6177909" y="5111068"/>
            <a:ext cx="670560" cy="1399040"/>
            <a:chOff x="6039168" y="4296160"/>
            <a:chExt cx="670560" cy="1399040"/>
          </a:xfrm>
        </p:grpSpPr>
        <p:sp>
          <p:nvSpPr>
            <p:cNvPr id="4" name="Oval 3"/>
            <p:cNvSpPr/>
            <p:nvPr/>
          </p:nvSpPr>
          <p:spPr>
            <a:xfrm>
              <a:off x="6039168" y="4296160"/>
              <a:ext cx="670560" cy="670560"/>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r>
                <a:rPr lang="en-US" baseline="-25000" dirty="0">
                  <a:solidFill>
                    <a:schemeClr val="tx1"/>
                  </a:solidFill>
                </a:rPr>
                <a:t>4</a:t>
              </a:r>
            </a:p>
          </p:txBody>
        </p:sp>
        <p:sp>
          <p:nvSpPr>
            <p:cNvPr id="31" name="Oval 30"/>
            <p:cNvSpPr/>
            <p:nvPr/>
          </p:nvSpPr>
          <p:spPr>
            <a:xfrm>
              <a:off x="6039168" y="5024640"/>
              <a:ext cx="670560" cy="670560"/>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r>
                <a:rPr lang="en-US" baseline="-25000" dirty="0">
                  <a:solidFill>
                    <a:schemeClr val="tx1"/>
                  </a:solidFill>
                </a:rPr>
                <a:t>3</a:t>
              </a:r>
            </a:p>
          </p:txBody>
        </p:sp>
      </p:grpSp>
      <p:sp>
        <p:nvSpPr>
          <p:cNvPr id="33" name="Oval 32"/>
          <p:cNvSpPr/>
          <p:nvPr/>
        </p:nvSpPr>
        <p:spPr>
          <a:xfrm>
            <a:off x="7708650" y="5111068"/>
            <a:ext cx="670560" cy="670560"/>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S</a:t>
            </a:r>
            <a:r>
              <a:rPr lang="en-US" baseline="-25000" dirty="0" smtClean="0">
                <a:solidFill>
                  <a:schemeClr val="tx1"/>
                </a:solidFill>
              </a:rPr>
              <a:t>1</a:t>
            </a:r>
            <a:endParaRPr lang="en-US" baseline="-25000" dirty="0">
              <a:solidFill>
                <a:schemeClr val="tx1"/>
              </a:solidFill>
            </a:endParaRPr>
          </a:p>
        </p:txBody>
      </p:sp>
      <p:sp>
        <p:nvSpPr>
          <p:cNvPr id="56" name="Right Arrow 55"/>
          <p:cNvSpPr/>
          <p:nvPr/>
        </p:nvSpPr>
        <p:spPr>
          <a:xfrm>
            <a:off x="5490296" y="5282985"/>
            <a:ext cx="443144" cy="369690"/>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ight Arrow 56"/>
          <p:cNvSpPr/>
          <p:nvPr/>
        </p:nvSpPr>
        <p:spPr>
          <a:xfrm>
            <a:off x="7165249" y="5282985"/>
            <a:ext cx="443144" cy="369690"/>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Slide Number Placeholder 3"/>
          <p:cNvSpPr>
            <a:spLocks noGrp="1"/>
          </p:cNvSpPr>
          <p:nvPr>
            <p:ph type="sldNum" sz="quarter" idx="12"/>
          </p:nvPr>
        </p:nvSpPr>
        <p:spPr>
          <a:xfrm>
            <a:off x="0" y="6587927"/>
            <a:ext cx="2133600" cy="365125"/>
          </a:xfrm>
        </p:spPr>
        <p:txBody>
          <a:bodyPr/>
          <a:lstStyle/>
          <a:p>
            <a:pPr>
              <a:defRPr/>
            </a:pPr>
            <a:fld id="{B275A762-063B-4B7E-BA28-C3D4EB86E078}" type="slidenum">
              <a:rPr lang="en-US" smtClean="0"/>
              <a:pPr>
                <a:defRPr/>
              </a:pPr>
              <a:t>66</a:t>
            </a:fld>
            <a:endParaRPr lang="en-US" dirty="0"/>
          </a:p>
        </p:txBody>
      </p:sp>
    </p:spTree>
    <p:extLst>
      <p:ext uri="{BB962C8B-B14F-4D97-AF65-F5344CB8AC3E}">
        <p14:creationId xmlns:p14="http://schemas.microsoft.com/office/powerpoint/2010/main" val="2154948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3" grpId="0" animBg="1"/>
      <p:bldP spid="56" grpId="0" animBg="1"/>
      <p:bldP spid="5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8" y="1645710"/>
            <a:ext cx="8235632" cy="610658"/>
          </a:xfrm>
        </p:spPr>
        <p:txBody>
          <a:bodyPr/>
          <a:lstStyle/>
          <a:p>
            <a:r>
              <a:rPr lang="en-US" dirty="0" smtClean="0"/>
              <a:t>Tower Crews Are Limited</a:t>
            </a:r>
            <a:endParaRPr lang="en-US" dirty="0"/>
          </a:p>
        </p:txBody>
      </p:sp>
      <p:sp>
        <p:nvSpPr>
          <p:cNvPr id="3" name="Content Placeholder 2"/>
          <p:cNvSpPr>
            <a:spLocks noGrp="1"/>
          </p:cNvSpPr>
          <p:nvPr>
            <p:ph idx="1"/>
          </p:nvPr>
        </p:nvSpPr>
        <p:spPr>
          <a:xfrm>
            <a:off x="369888" y="2243667"/>
            <a:ext cx="8355471" cy="4531706"/>
          </a:xfrm>
        </p:spPr>
        <p:txBody>
          <a:bodyPr/>
          <a:lstStyle/>
          <a:p>
            <a:pPr>
              <a:spcBef>
                <a:spcPts val="0"/>
              </a:spcBef>
              <a:spcAft>
                <a:spcPts val="400"/>
              </a:spcAft>
            </a:pPr>
            <a:r>
              <a:rPr lang="en-US" dirty="0"/>
              <a:t>Limited number of qualified and equipped crews.</a:t>
            </a:r>
          </a:p>
          <a:p>
            <a:pPr>
              <a:spcBef>
                <a:spcPts val="0"/>
              </a:spcBef>
              <a:spcAft>
                <a:spcPts val="400"/>
              </a:spcAft>
            </a:pPr>
            <a:r>
              <a:rPr lang="en-US" dirty="0"/>
              <a:t>Stations request a crew based on site location and complexity.</a:t>
            </a:r>
          </a:p>
          <a:p>
            <a:pPr lvl="1">
              <a:spcBef>
                <a:spcPts val="0"/>
              </a:spcBef>
              <a:spcAft>
                <a:spcPts val="400"/>
              </a:spcAft>
            </a:pPr>
            <a:r>
              <a:rPr lang="en-US" sz="2000" dirty="0"/>
              <a:t>Crews able to work on the most difficult U.S. </a:t>
            </a:r>
            <a:r>
              <a:rPr lang="en-US" sz="2000" dirty="0" smtClean="0"/>
              <a:t>sites</a:t>
            </a:r>
            <a:r>
              <a:rPr lang="en-US" sz="2000" dirty="0"/>
              <a:t>.</a:t>
            </a:r>
          </a:p>
          <a:p>
            <a:pPr lvl="1">
              <a:spcBef>
                <a:spcPts val="0"/>
              </a:spcBef>
              <a:spcAft>
                <a:spcPts val="400"/>
              </a:spcAft>
            </a:pPr>
            <a:r>
              <a:rPr lang="en-US" sz="2000" dirty="0"/>
              <a:t>Crews able to work on average difficulty U.S. </a:t>
            </a:r>
            <a:r>
              <a:rPr lang="en-US" sz="2000" dirty="0" smtClean="0"/>
              <a:t>sites</a:t>
            </a:r>
            <a:r>
              <a:rPr lang="en-US" sz="2000" dirty="0"/>
              <a:t>.</a:t>
            </a:r>
          </a:p>
          <a:p>
            <a:pPr lvl="1">
              <a:spcBef>
                <a:spcPts val="0"/>
              </a:spcBef>
              <a:spcAft>
                <a:spcPts val="400"/>
              </a:spcAft>
            </a:pPr>
            <a:r>
              <a:rPr lang="en-US" sz="2000" dirty="0"/>
              <a:t>Crews able to work on Canadian sites. </a:t>
            </a:r>
          </a:p>
          <a:p>
            <a:pPr>
              <a:spcBef>
                <a:spcPts val="0"/>
              </a:spcBef>
              <a:spcAft>
                <a:spcPts val="400"/>
              </a:spcAft>
            </a:pPr>
            <a:r>
              <a:rPr lang="en-US" dirty="0"/>
              <a:t>If all crews of the required type are busy on other sites, stations enter queues similar to antenna procurement.</a:t>
            </a:r>
          </a:p>
          <a:p>
            <a:pPr>
              <a:spcBef>
                <a:spcPts val="0"/>
              </a:spcBef>
              <a:spcAft>
                <a:spcPts val="400"/>
              </a:spcAft>
            </a:pPr>
            <a:r>
              <a:rPr lang="en-US" dirty="0"/>
              <a:t>The time to complete the tower work is based on:</a:t>
            </a:r>
          </a:p>
          <a:p>
            <a:pPr lvl="1">
              <a:spcBef>
                <a:spcPts val="0"/>
              </a:spcBef>
              <a:spcAft>
                <a:spcPts val="400"/>
              </a:spcAft>
            </a:pPr>
            <a:r>
              <a:rPr lang="en-US" sz="2000" dirty="0"/>
              <a:t>Whether the tower crew is available when </a:t>
            </a:r>
            <a:r>
              <a:rPr lang="en-US" sz="2000" dirty="0" smtClean="0"/>
              <a:t>needed (if </a:t>
            </a:r>
            <a:r>
              <a:rPr lang="en-US" sz="2000" dirty="0"/>
              <a:t>not, the station waits until there is a tower crew available), and</a:t>
            </a:r>
          </a:p>
          <a:p>
            <a:pPr lvl="1">
              <a:spcBef>
                <a:spcPts val="0"/>
              </a:spcBef>
              <a:spcAft>
                <a:spcPts val="400"/>
              </a:spcAft>
            </a:pPr>
            <a:r>
              <a:rPr lang="en-US" sz="2000" dirty="0"/>
              <a:t>The time for the tower crew to complete all tasks once begun.  These estimates are station specific.</a:t>
            </a:r>
          </a:p>
          <a:p>
            <a:pPr>
              <a:spcBef>
                <a:spcPts val="0"/>
              </a:spcBef>
              <a:spcAft>
                <a:spcPts val="400"/>
              </a:spcAft>
            </a:pPr>
            <a:endParaRPr lang="en-US" dirty="0"/>
          </a:p>
        </p:txBody>
      </p:sp>
      <p:sp>
        <p:nvSpPr>
          <p:cNvPr id="4" name="Slide Number Placeholder 3"/>
          <p:cNvSpPr>
            <a:spLocks noGrp="1"/>
          </p:cNvSpPr>
          <p:nvPr>
            <p:ph type="sldNum" sz="quarter" idx="12"/>
          </p:nvPr>
        </p:nvSpPr>
        <p:spPr/>
        <p:txBody>
          <a:bodyPr/>
          <a:lstStyle/>
          <a:p>
            <a:pPr>
              <a:defRPr/>
            </a:pPr>
            <a:fld id="{B275A762-063B-4B7E-BA28-C3D4EB86E078}" type="slidenum">
              <a:rPr lang="en-US" smtClean="0"/>
              <a:pPr>
                <a:defRPr/>
              </a:pPr>
              <a:t>67</a:t>
            </a:fld>
            <a:endParaRPr lang="en-US" dirty="0"/>
          </a:p>
        </p:txBody>
      </p:sp>
    </p:spTree>
    <p:extLst>
      <p:ext uri="{BB962C8B-B14F-4D97-AF65-F5344CB8AC3E}">
        <p14:creationId xmlns:p14="http://schemas.microsoft.com/office/powerpoint/2010/main" val="22041232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2511" y="1642274"/>
            <a:ext cx="8841489" cy="610658"/>
          </a:xfrm>
        </p:spPr>
        <p:txBody>
          <a:bodyPr/>
          <a:lstStyle/>
          <a:p>
            <a:r>
              <a:rPr lang="en-US" sz="2600" dirty="0" smtClean="0"/>
              <a:t>Phase Scheduling </a:t>
            </a:r>
            <a:r>
              <a:rPr lang="en-US" sz="2600" dirty="0"/>
              <a:t>T</a:t>
            </a:r>
            <a:r>
              <a:rPr lang="en-US" sz="2600" dirty="0" smtClean="0"/>
              <a:t>ool and the Post </a:t>
            </a:r>
            <a:r>
              <a:rPr lang="en-US" sz="2600" dirty="0"/>
              <a:t>Auction </a:t>
            </a:r>
            <a:r>
              <a:rPr lang="en-US" sz="2600" dirty="0" smtClean="0"/>
              <a:t>Timeline</a:t>
            </a:r>
            <a:endParaRPr lang="en-US" sz="2600" dirty="0"/>
          </a:p>
        </p:txBody>
      </p:sp>
      <p:sp>
        <p:nvSpPr>
          <p:cNvPr id="6" name="TextBox 5"/>
          <p:cNvSpPr txBox="1"/>
          <p:nvPr/>
        </p:nvSpPr>
        <p:spPr>
          <a:xfrm>
            <a:off x="131049" y="2136812"/>
            <a:ext cx="6530165" cy="400110"/>
          </a:xfrm>
          <a:prstGeom prst="rect">
            <a:avLst/>
          </a:prstGeom>
          <a:noFill/>
        </p:spPr>
        <p:txBody>
          <a:bodyPr wrap="square" rtlCol="0">
            <a:spAutoFit/>
          </a:bodyPr>
          <a:lstStyle/>
          <a:p>
            <a:r>
              <a:rPr lang="en-US" sz="2000" dirty="0" smtClean="0"/>
              <a:t>Output from model at 114 MHz:</a:t>
            </a:r>
            <a:endParaRPr lang="en-US" sz="2000" dirty="0"/>
          </a:p>
        </p:txBody>
      </p:sp>
      <p:sp>
        <p:nvSpPr>
          <p:cNvPr id="7" name="TextBox 6"/>
          <p:cNvSpPr txBox="1"/>
          <p:nvPr/>
        </p:nvSpPr>
        <p:spPr>
          <a:xfrm>
            <a:off x="4054946" y="2136812"/>
            <a:ext cx="4136016" cy="400110"/>
          </a:xfrm>
          <a:prstGeom prst="rect">
            <a:avLst/>
          </a:prstGeom>
          <a:noFill/>
        </p:spPr>
        <p:txBody>
          <a:bodyPr wrap="square" rtlCol="0">
            <a:spAutoFit/>
          </a:bodyPr>
          <a:lstStyle/>
          <a:p>
            <a:r>
              <a:rPr lang="en-US" sz="2000" dirty="0" smtClean="0"/>
              <a:t>Results used to determine:</a:t>
            </a:r>
            <a:endParaRPr lang="en-US" sz="2000" dirty="0"/>
          </a:p>
        </p:txBody>
      </p:sp>
      <p:pic>
        <p:nvPicPr>
          <p:cNvPr id="11" name="Picture 10"/>
          <p:cNvPicPr>
            <a:picLocks noChangeAspect="1"/>
          </p:cNvPicPr>
          <p:nvPr/>
        </p:nvPicPr>
        <p:blipFill>
          <a:blip r:embed="rId3"/>
          <a:stretch>
            <a:fillRect/>
          </a:stretch>
        </p:blipFill>
        <p:spPr>
          <a:xfrm>
            <a:off x="4054946" y="2987083"/>
            <a:ext cx="5018565" cy="3203815"/>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459258221"/>
              </p:ext>
            </p:extLst>
          </p:nvPr>
        </p:nvGraphicFramePr>
        <p:xfrm>
          <a:off x="238116" y="2567635"/>
          <a:ext cx="3370021" cy="4165600"/>
        </p:xfrm>
        <a:graphic>
          <a:graphicData uri="http://schemas.openxmlformats.org/drawingml/2006/table">
            <a:tbl>
              <a:tblPr firstRow="1" bandRow="1">
                <a:tableStyleId>{9DCAF9ED-07DC-4A11-8D7F-57B35C25682E}</a:tableStyleId>
              </a:tblPr>
              <a:tblGrid>
                <a:gridCol w="1101286"/>
                <a:gridCol w="2268735"/>
              </a:tblGrid>
              <a:tr h="173386">
                <a:tc>
                  <a:txBody>
                    <a:bodyPr/>
                    <a:lstStyle/>
                    <a:p>
                      <a:pPr algn="ctr"/>
                      <a:r>
                        <a:rPr lang="en-US" sz="1200" dirty="0" smtClean="0">
                          <a:latin typeface="Calibri" panose="020F0502020204030204" pitchFamily="34" charset="0"/>
                          <a:cs typeface="Calibri" panose="020F0502020204030204" pitchFamily="34" charset="0"/>
                        </a:rPr>
                        <a:t>Phase #</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Ave # of weeks</a:t>
                      </a:r>
                      <a:r>
                        <a:rPr lang="en-US" sz="1200" baseline="0" dirty="0" smtClean="0">
                          <a:latin typeface="Calibri" panose="020F0502020204030204" pitchFamily="34" charset="0"/>
                          <a:cs typeface="Calibri" panose="020F0502020204030204" pitchFamily="34" charset="0"/>
                        </a:rPr>
                        <a:t> from Phase Start to Phase Completion Date</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1</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70</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2</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104</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3</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108</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4</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112</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5</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116</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6</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123</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7</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131</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8</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138</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9</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143</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10</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149</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3" name="Right Arrow 12"/>
          <p:cNvSpPr/>
          <p:nvPr/>
        </p:nvSpPr>
        <p:spPr>
          <a:xfrm>
            <a:off x="3659659" y="3528811"/>
            <a:ext cx="446796" cy="1764406"/>
          </a:xfrm>
          <a:prstGeom prst="rightArrow">
            <a:avLst>
              <a:gd name="adj1" fmla="val 32456"/>
              <a:gd name="adj2" fmla="val 80643"/>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0C0"/>
              </a:solidFill>
            </a:endParaRPr>
          </a:p>
        </p:txBody>
      </p:sp>
    </p:spTree>
    <p:extLst>
      <p:ext uri="{BB962C8B-B14F-4D97-AF65-F5344CB8AC3E}">
        <p14:creationId xmlns:p14="http://schemas.microsoft.com/office/powerpoint/2010/main" val="645962716"/>
      </p:ext>
    </p:extLst>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2511" y="1658784"/>
            <a:ext cx="8841489" cy="610658"/>
          </a:xfrm>
        </p:spPr>
        <p:txBody>
          <a:bodyPr/>
          <a:lstStyle/>
          <a:p>
            <a:r>
              <a:rPr lang="en-US" sz="2600" dirty="0" smtClean="0"/>
              <a:t>Phase Scheduling </a:t>
            </a:r>
            <a:r>
              <a:rPr lang="en-US" sz="2600" dirty="0"/>
              <a:t>T</a:t>
            </a:r>
            <a:r>
              <a:rPr lang="en-US" sz="2600" dirty="0" smtClean="0"/>
              <a:t>ool and the Post </a:t>
            </a:r>
            <a:r>
              <a:rPr lang="en-US" sz="2600" dirty="0"/>
              <a:t>Auction </a:t>
            </a:r>
            <a:r>
              <a:rPr lang="en-US" sz="2600" dirty="0" smtClean="0"/>
              <a:t>Timeline</a:t>
            </a:r>
            <a:endParaRPr lang="en-US" sz="2600" dirty="0"/>
          </a:p>
        </p:txBody>
      </p:sp>
      <p:sp>
        <p:nvSpPr>
          <p:cNvPr id="6" name="TextBox 5"/>
          <p:cNvSpPr txBox="1"/>
          <p:nvPr/>
        </p:nvSpPr>
        <p:spPr>
          <a:xfrm>
            <a:off x="131049" y="2136812"/>
            <a:ext cx="6530165" cy="400110"/>
          </a:xfrm>
          <a:prstGeom prst="rect">
            <a:avLst/>
          </a:prstGeom>
          <a:noFill/>
        </p:spPr>
        <p:txBody>
          <a:bodyPr wrap="square" rtlCol="0">
            <a:spAutoFit/>
          </a:bodyPr>
          <a:lstStyle/>
          <a:p>
            <a:r>
              <a:rPr lang="en-US" sz="2000" dirty="0" smtClean="0"/>
              <a:t>Output from model at 84 MHz:</a:t>
            </a:r>
            <a:endParaRPr lang="en-US" sz="2000" dirty="0"/>
          </a:p>
        </p:txBody>
      </p:sp>
      <p:sp>
        <p:nvSpPr>
          <p:cNvPr id="7" name="TextBox 6"/>
          <p:cNvSpPr txBox="1"/>
          <p:nvPr/>
        </p:nvSpPr>
        <p:spPr>
          <a:xfrm>
            <a:off x="4054946" y="2136812"/>
            <a:ext cx="4136016" cy="400110"/>
          </a:xfrm>
          <a:prstGeom prst="rect">
            <a:avLst/>
          </a:prstGeom>
          <a:noFill/>
        </p:spPr>
        <p:txBody>
          <a:bodyPr wrap="square" rtlCol="0">
            <a:spAutoFit/>
          </a:bodyPr>
          <a:lstStyle/>
          <a:p>
            <a:r>
              <a:rPr lang="en-US" sz="2000" dirty="0" smtClean="0"/>
              <a:t>Results used to determine:</a:t>
            </a:r>
            <a:endParaRPr lang="en-US" sz="2000" dirty="0"/>
          </a:p>
        </p:txBody>
      </p:sp>
      <p:graphicFrame>
        <p:nvGraphicFramePr>
          <p:cNvPr id="10" name="Table 9"/>
          <p:cNvGraphicFramePr>
            <a:graphicFrameLocks noGrp="1"/>
          </p:cNvGraphicFramePr>
          <p:nvPr>
            <p:extLst>
              <p:ext uri="{D42A27DB-BD31-4B8C-83A1-F6EECF244321}">
                <p14:modId xmlns:p14="http://schemas.microsoft.com/office/powerpoint/2010/main" val="2567335890"/>
              </p:ext>
            </p:extLst>
          </p:nvPr>
        </p:nvGraphicFramePr>
        <p:xfrm>
          <a:off x="238116" y="2567635"/>
          <a:ext cx="3370021" cy="4165600"/>
        </p:xfrm>
        <a:graphic>
          <a:graphicData uri="http://schemas.openxmlformats.org/drawingml/2006/table">
            <a:tbl>
              <a:tblPr firstRow="1" bandRow="1">
                <a:tableStyleId>{9DCAF9ED-07DC-4A11-8D7F-57B35C25682E}</a:tableStyleId>
              </a:tblPr>
              <a:tblGrid>
                <a:gridCol w="1101286"/>
                <a:gridCol w="2268735"/>
              </a:tblGrid>
              <a:tr h="173386">
                <a:tc>
                  <a:txBody>
                    <a:bodyPr/>
                    <a:lstStyle/>
                    <a:p>
                      <a:pPr algn="ctr"/>
                      <a:r>
                        <a:rPr lang="en-US" sz="1200" dirty="0" smtClean="0">
                          <a:latin typeface="Calibri" panose="020F0502020204030204" pitchFamily="34" charset="0"/>
                          <a:cs typeface="Calibri" panose="020F0502020204030204" pitchFamily="34" charset="0"/>
                        </a:rPr>
                        <a:t>Phase #</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Ave # of weeks</a:t>
                      </a:r>
                      <a:r>
                        <a:rPr lang="en-US" sz="1200" baseline="0" dirty="0" smtClean="0">
                          <a:latin typeface="Calibri" panose="020F0502020204030204" pitchFamily="34" charset="0"/>
                          <a:cs typeface="Calibri" panose="020F0502020204030204" pitchFamily="34" charset="0"/>
                        </a:rPr>
                        <a:t> from Phase Start to Phase Completion Date</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1</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69</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2</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104</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3</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108</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4</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129</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5</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133</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6</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137</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7</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143</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8</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151</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9</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156</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sz="1200" dirty="0" smtClean="0">
                          <a:latin typeface="Calibri" panose="020F0502020204030204" pitchFamily="34" charset="0"/>
                          <a:cs typeface="Calibri" panose="020F0502020204030204" pitchFamily="34" charset="0"/>
                        </a:rPr>
                        <a:t>10</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smtClean="0">
                          <a:latin typeface="Calibri" panose="020F0502020204030204" pitchFamily="34" charset="0"/>
                          <a:cs typeface="Calibri" panose="020F0502020204030204" pitchFamily="34" charset="0"/>
                        </a:rPr>
                        <a:t>160</a:t>
                      </a:r>
                      <a:endParaRPr lang="en-US" sz="12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3" name="Right Arrow 12"/>
          <p:cNvSpPr/>
          <p:nvPr/>
        </p:nvSpPr>
        <p:spPr>
          <a:xfrm>
            <a:off x="3659659" y="3528811"/>
            <a:ext cx="446796" cy="1764406"/>
          </a:xfrm>
          <a:prstGeom prst="rightArrow">
            <a:avLst>
              <a:gd name="adj1" fmla="val 32456"/>
              <a:gd name="adj2" fmla="val 80643"/>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0C0"/>
              </a:solidFill>
            </a:endParaRPr>
          </a:p>
        </p:txBody>
      </p:sp>
      <p:pic>
        <p:nvPicPr>
          <p:cNvPr id="4" name="Picture 3"/>
          <p:cNvPicPr>
            <a:picLocks noChangeAspect="1"/>
          </p:cNvPicPr>
          <p:nvPr/>
        </p:nvPicPr>
        <p:blipFill>
          <a:blip r:embed="rId3"/>
          <a:stretch>
            <a:fillRect/>
          </a:stretch>
        </p:blipFill>
        <p:spPr>
          <a:xfrm>
            <a:off x="4157977" y="3061862"/>
            <a:ext cx="4786117" cy="3200400"/>
          </a:xfrm>
          <a:prstGeom prst="rect">
            <a:avLst/>
          </a:prstGeom>
        </p:spPr>
      </p:pic>
    </p:spTree>
    <p:extLst>
      <p:ext uri="{BB962C8B-B14F-4D97-AF65-F5344CB8AC3E}">
        <p14:creationId xmlns:p14="http://schemas.microsoft.com/office/powerpoint/2010/main" val="1163058911"/>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88" y="1607610"/>
            <a:ext cx="7805737" cy="610658"/>
          </a:xfrm>
        </p:spPr>
        <p:txBody>
          <a:bodyPr/>
          <a:lstStyle/>
          <a:p>
            <a:r>
              <a:rPr lang="en-US" dirty="0"/>
              <a:t>Overview</a:t>
            </a:r>
          </a:p>
        </p:txBody>
      </p:sp>
      <p:sp>
        <p:nvSpPr>
          <p:cNvPr id="3" name="Content Placeholder 2"/>
          <p:cNvSpPr>
            <a:spLocks noGrp="1"/>
          </p:cNvSpPr>
          <p:nvPr>
            <p:ph idx="1"/>
          </p:nvPr>
        </p:nvSpPr>
        <p:spPr/>
        <p:txBody>
          <a:bodyPr/>
          <a:lstStyle/>
          <a:p>
            <a:pPr marL="0" indent="0">
              <a:spcAft>
                <a:spcPts val="600"/>
              </a:spcAft>
              <a:buNone/>
            </a:pPr>
            <a:r>
              <a:rPr lang="en-US" dirty="0">
                <a:solidFill>
                  <a:schemeClr val="tx1">
                    <a:lumMod val="50000"/>
                  </a:schemeClr>
                </a:solidFill>
              </a:rPr>
              <a:t>The FCC will create a </a:t>
            </a:r>
            <a:r>
              <a:rPr lang="en-US" dirty="0">
                <a:solidFill>
                  <a:schemeClr val="accent2">
                    <a:lumMod val="75000"/>
                  </a:schemeClr>
                </a:solidFill>
              </a:rPr>
              <a:t>phased transition schedule </a:t>
            </a:r>
            <a:r>
              <a:rPr lang="en-US" dirty="0" smtClean="0">
                <a:solidFill>
                  <a:schemeClr val="tx1">
                    <a:lumMod val="50000"/>
                  </a:schemeClr>
                </a:solidFill>
              </a:rPr>
              <a:t>for </a:t>
            </a:r>
            <a:r>
              <a:rPr lang="en-US" dirty="0">
                <a:solidFill>
                  <a:schemeClr val="tx1">
                    <a:lumMod val="50000"/>
                  </a:schemeClr>
                </a:solidFill>
              </a:rPr>
              <a:t>stations moving to new channels after the Incentive Auction.  </a:t>
            </a:r>
          </a:p>
          <a:p>
            <a:pPr marL="0" indent="0">
              <a:spcAft>
                <a:spcPts val="600"/>
              </a:spcAft>
              <a:buNone/>
            </a:pPr>
            <a:r>
              <a:rPr lang="en-US" dirty="0">
                <a:solidFill>
                  <a:schemeClr val="tx1">
                    <a:lumMod val="50000"/>
                  </a:schemeClr>
                </a:solidFill>
              </a:rPr>
              <a:t>Using a phased transition schedule:</a:t>
            </a:r>
          </a:p>
          <a:p>
            <a:pPr>
              <a:spcAft>
                <a:spcPts val="600"/>
              </a:spcAft>
            </a:pPr>
            <a:r>
              <a:rPr lang="en-US" dirty="0">
                <a:solidFill>
                  <a:schemeClr val="tx1">
                    <a:lumMod val="50000"/>
                  </a:schemeClr>
                </a:solidFill>
              </a:rPr>
              <a:t>Provides a clear schedule and early notice</a:t>
            </a:r>
          </a:p>
          <a:p>
            <a:pPr>
              <a:spcAft>
                <a:spcPts val="600"/>
              </a:spcAft>
            </a:pPr>
            <a:r>
              <a:rPr lang="en-US" dirty="0">
                <a:solidFill>
                  <a:schemeClr val="tx1">
                    <a:lumMod val="50000"/>
                  </a:schemeClr>
                </a:solidFill>
              </a:rPr>
              <a:t>Limits disruption to broadcasters</a:t>
            </a:r>
          </a:p>
          <a:p>
            <a:r>
              <a:rPr lang="en-US" dirty="0">
                <a:solidFill>
                  <a:schemeClr val="tx1">
                    <a:lumMod val="50000"/>
                  </a:schemeClr>
                </a:solidFill>
              </a:rPr>
              <a:t>Prioritizes clearing the 600 MHz Band </a:t>
            </a:r>
          </a:p>
          <a:p>
            <a:r>
              <a:rPr lang="en-US" dirty="0">
                <a:solidFill>
                  <a:schemeClr val="tx1">
                    <a:lumMod val="50000"/>
                  </a:schemeClr>
                </a:solidFill>
              </a:rPr>
              <a:t>Minimizes consumer disruption</a:t>
            </a:r>
          </a:p>
          <a:p>
            <a:pPr>
              <a:spcAft>
                <a:spcPts val="600"/>
              </a:spcAft>
            </a:pPr>
            <a:r>
              <a:rPr lang="en-US" dirty="0">
                <a:solidFill>
                  <a:schemeClr val="tx1">
                    <a:lumMod val="50000"/>
                  </a:schemeClr>
                </a:solidFill>
              </a:rPr>
              <a:t>Prioritizes demands on limited resources</a:t>
            </a:r>
          </a:p>
          <a:p>
            <a:pPr>
              <a:spcAft>
                <a:spcPts val="600"/>
              </a:spcAft>
            </a:pPr>
            <a:r>
              <a:rPr lang="en-US" dirty="0">
                <a:solidFill>
                  <a:schemeClr val="tx1">
                    <a:lumMod val="50000"/>
                  </a:schemeClr>
                </a:solidFill>
              </a:rPr>
              <a:t>Facilitates the tracking of transition progress by the FCC</a:t>
            </a:r>
          </a:p>
          <a:p>
            <a:endParaRPr lang="en-US" dirty="0">
              <a:solidFill>
                <a:schemeClr val="tx1">
                  <a:lumMod val="50000"/>
                </a:schemeClr>
              </a:solidFill>
            </a:endParaRPr>
          </a:p>
        </p:txBody>
      </p:sp>
      <p:sp>
        <p:nvSpPr>
          <p:cNvPr id="4" name="Slide Number Placeholder 3"/>
          <p:cNvSpPr>
            <a:spLocks noGrp="1"/>
          </p:cNvSpPr>
          <p:nvPr>
            <p:ph type="sldNum" sz="quarter" idx="12"/>
          </p:nvPr>
        </p:nvSpPr>
        <p:spPr/>
        <p:txBody>
          <a:bodyPr/>
          <a:lstStyle/>
          <a:p>
            <a:pPr>
              <a:defRPr/>
            </a:pPr>
            <a:fld id="{B275A762-063B-4B7E-BA28-C3D4EB86E078}" type="slidenum">
              <a:rPr lang="en-US" smtClean="0"/>
              <a:pPr>
                <a:defRPr/>
              </a:pPr>
              <a:t>7</a:t>
            </a:fld>
            <a:endParaRPr lang="en-US" dirty="0"/>
          </a:p>
        </p:txBody>
      </p:sp>
    </p:spTree>
    <p:extLst>
      <p:ext uri="{BB962C8B-B14F-4D97-AF65-F5344CB8AC3E}">
        <p14:creationId xmlns:p14="http://schemas.microsoft.com/office/powerpoint/2010/main" val="17511771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8710" y="2609017"/>
            <a:ext cx="7805737" cy="2088090"/>
          </a:xfrm>
        </p:spPr>
        <p:txBody>
          <a:bodyPr/>
          <a:lstStyle/>
          <a:p>
            <a:r>
              <a:rPr lang="en-US" sz="5200" dirty="0"/>
              <a:t>Questions?</a:t>
            </a:r>
          </a:p>
        </p:txBody>
      </p:sp>
      <p:sp>
        <p:nvSpPr>
          <p:cNvPr id="2" name="Rectangle 1"/>
          <p:cNvSpPr/>
          <p:nvPr/>
        </p:nvSpPr>
        <p:spPr>
          <a:xfrm>
            <a:off x="572878" y="3653062"/>
            <a:ext cx="5145768" cy="461665"/>
          </a:xfrm>
          <a:prstGeom prst="rect">
            <a:avLst/>
          </a:prstGeom>
        </p:spPr>
        <p:txBody>
          <a:bodyPr wrap="none">
            <a:spAutoFit/>
          </a:bodyPr>
          <a:lstStyle/>
          <a:p>
            <a:r>
              <a:rPr lang="en-US" dirty="0"/>
              <a:t>Send questions to </a:t>
            </a:r>
            <a:r>
              <a:rPr lang="en-US" u="sng" dirty="0" smtClean="0">
                <a:hlinkClick r:id="rId4"/>
              </a:rPr>
              <a:t>IAtransition@fcc.gov</a:t>
            </a:r>
            <a:endParaRPr lang="en-US" dirty="0"/>
          </a:p>
        </p:txBody>
      </p:sp>
      <p:sp>
        <p:nvSpPr>
          <p:cNvPr id="3" name="Slide Number Placeholder 2"/>
          <p:cNvSpPr>
            <a:spLocks noGrp="1"/>
          </p:cNvSpPr>
          <p:nvPr>
            <p:ph type="sldNum" sz="quarter" idx="12"/>
          </p:nvPr>
        </p:nvSpPr>
        <p:spPr/>
        <p:txBody>
          <a:bodyPr/>
          <a:lstStyle/>
          <a:p>
            <a:pPr>
              <a:defRPr/>
            </a:pPr>
            <a:fld id="{B275A762-063B-4B7E-BA28-C3D4EB86E078}" type="slidenum">
              <a:rPr lang="en-US" smtClean="0"/>
              <a:pPr>
                <a:defRPr/>
              </a:pPr>
              <a:t>70</a:t>
            </a:fld>
            <a:endParaRPr lang="en-US" dirty="0"/>
          </a:p>
        </p:txBody>
      </p:sp>
    </p:spTree>
    <p:custDataLst>
      <p:tags r:id="rId1"/>
    </p:custDataLst>
    <p:extLst>
      <p:ext uri="{BB962C8B-B14F-4D97-AF65-F5344CB8AC3E}">
        <p14:creationId xmlns:p14="http://schemas.microsoft.com/office/powerpoint/2010/main" val="4252919166"/>
      </p:ext>
    </p:extLst>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3162173374"/>
              </p:ext>
            </p:extLst>
          </p:nvPr>
        </p:nvGraphicFramePr>
        <p:xfrm>
          <a:off x="369888" y="2531209"/>
          <a:ext cx="8462962" cy="3733483"/>
        </p:xfrm>
        <a:graphic>
          <a:graphicData uri="http://schemas.openxmlformats.org/drawingml/2006/table">
            <a:tbl>
              <a:tblPr firstCol="1" bandRow="1"/>
              <a:tblGrid>
                <a:gridCol w="4231481">
                  <a:extLst>
                    <a:ext uri="{9D8B030D-6E8A-4147-A177-3AD203B41FA5}">
                      <a16:colId xmlns:a16="http://schemas.microsoft.com/office/drawing/2014/main" xmlns="" val="20000"/>
                    </a:ext>
                  </a:extLst>
                </a:gridCol>
                <a:gridCol w="4231481">
                  <a:extLst>
                    <a:ext uri="{9D8B030D-6E8A-4147-A177-3AD203B41FA5}">
                      <a16:colId xmlns:a16="http://schemas.microsoft.com/office/drawing/2014/main" xmlns="" val="20001"/>
                    </a:ext>
                  </a:extLst>
                </a:gridCol>
              </a:tblGrid>
              <a:tr h="0">
                <a:tc>
                  <a:txBody>
                    <a:bodyPr/>
                    <a:lstStyle/>
                    <a:p>
                      <a:pPr marL="0" marR="0">
                        <a:lnSpc>
                          <a:spcPct val="100000"/>
                        </a:lnSpc>
                        <a:spcBef>
                          <a:spcPts val="0"/>
                        </a:spcBef>
                        <a:spcAft>
                          <a:spcPts val="0"/>
                        </a:spcAft>
                      </a:pPr>
                      <a:r>
                        <a:rPr lang="en-US" sz="1400" b="1" dirty="0" smtClean="0">
                          <a:effectLst/>
                          <a:latin typeface="Arial" panose="020B0604020202020204" pitchFamily="34" charset="0"/>
                          <a:ea typeface="Calibri" panose="020F0502020204030204" pitchFamily="34" charset="0"/>
                          <a:cs typeface="Times New Roman" panose="02020603050405020304" pitchFamily="18" charset="0"/>
                        </a:rPr>
                        <a:t>Additional Question</a:t>
                      </a:r>
                      <a:r>
                        <a:rPr lang="en-US" sz="1400" b="1" baseline="0" dirty="0" smtClean="0">
                          <a:effectLst/>
                          <a:latin typeface="Arial" panose="020B0604020202020204" pitchFamily="34" charset="0"/>
                          <a:ea typeface="Calibri" panose="020F0502020204030204" pitchFamily="34" charset="0"/>
                          <a:cs typeface="Times New Roman" panose="02020603050405020304" pitchFamily="18" charset="0"/>
                        </a:rPr>
                        <a:t> or Information:</a:t>
                      </a:r>
                      <a:r>
                        <a:rPr lang="en-US" sz="1400" dirty="0">
                          <a:effectLst/>
                          <a:latin typeface="Arial" panose="020B0604020202020204" pitchFamily="34" charset="0"/>
                          <a:ea typeface="Calibri" panose="020F0502020204030204" pitchFamily="34" charset="0"/>
                          <a:cs typeface="Times New Roman" panose="02020603050405020304" pitchFamily="18" charset="0"/>
                        </a:rPr>
                        <a:t/>
                      </a:r>
                      <a:br>
                        <a:rPr lang="en-US" sz="1400" dirty="0">
                          <a:effectLst/>
                          <a:latin typeface="Arial" panose="020B0604020202020204" pitchFamily="34" charset="0"/>
                          <a:ea typeface="Calibri" panose="020F0502020204030204" pitchFamily="34" charset="0"/>
                          <a:cs typeface="Times New Roman" panose="02020603050405020304" pitchFamily="18" charset="0"/>
                        </a:rPr>
                      </a:b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Sasha Javid </a:t>
                      </a:r>
                    </a:p>
                    <a:p>
                      <a:pPr marL="0" marR="0">
                        <a:lnSpc>
                          <a:spcPct val="100000"/>
                        </a:lnSpc>
                        <a:spcBef>
                          <a:spcPts val="0"/>
                        </a:spcBef>
                        <a:spcAft>
                          <a:spcPts val="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Email:</a:t>
                      </a:r>
                      <a:r>
                        <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hlinkClick r:id="rId4"/>
                        </a:rPr>
                        <a:t>Sasha.Javid@fcc.gov</a:t>
                      </a:r>
                      <a:endPar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rPr>
                        <a:t>Telephone:  (202) 418-2392</a:t>
                      </a:r>
                    </a:p>
                    <a:p>
                      <a:pPr marL="0" marR="0">
                        <a:lnSpc>
                          <a:spcPct val="100000"/>
                        </a:lnSpc>
                        <a:spcBef>
                          <a:spcPts val="0"/>
                        </a:spcBef>
                        <a:spcAft>
                          <a:spcPts val="0"/>
                        </a:spcAft>
                      </a:pPr>
                      <a:endPar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Erin Griffith</a:t>
                      </a:r>
                    </a:p>
                    <a:p>
                      <a:pPr marL="0" marR="0">
                        <a:lnSpc>
                          <a:spcPct val="100000"/>
                        </a:lnSpc>
                        <a:spcBef>
                          <a:spcPts val="0"/>
                        </a:spcBef>
                        <a:spcAft>
                          <a:spcPts val="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Email:</a:t>
                      </a:r>
                      <a:r>
                        <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hlinkClick r:id="rId5"/>
                        </a:rPr>
                        <a:t>Erin.Griffith@fcc.gov</a:t>
                      </a:r>
                      <a:endPar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rPr>
                        <a:t>Telephone: (202) 418-0660</a:t>
                      </a:r>
                    </a:p>
                    <a:p>
                      <a:pPr marL="0" marR="0">
                        <a:lnSpc>
                          <a:spcPct val="100000"/>
                        </a:lnSpc>
                        <a:spcBef>
                          <a:spcPts val="0"/>
                        </a:spcBef>
                        <a:spcAft>
                          <a:spcPts val="0"/>
                        </a:spcAft>
                      </a:pPr>
                      <a:endPar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rPr>
                        <a:t>Shaun Maher</a:t>
                      </a:r>
                    </a:p>
                    <a:p>
                      <a:pPr marL="0" marR="0">
                        <a:lnSpc>
                          <a:spcPct val="100000"/>
                        </a:lnSpc>
                        <a:spcBef>
                          <a:spcPts val="0"/>
                        </a:spcBef>
                        <a:spcAft>
                          <a:spcPts val="0"/>
                        </a:spcAft>
                      </a:pPr>
                      <a:r>
                        <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hlinkClick r:id="rId6"/>
                        </a:rPr>
                        <a:t>Shaun.Maher@fcc.gov</a:t>
                      </a:r>
                      <a:endPar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rPr>
                        <a:t>Telephone: (202) 418-2324</a:t>
                      </a:r>
                    </a:p>
                    <a:p>
                      <a:pPr marL="0" marR="0">
                        <a:lnSpc>
                          <a:spcPct val="100000"/>
                        </a:lnSpc>
                        <a:spcBef>
                          <a:spcPts val="0"/>
                        </a:spcBef>
                        <a:spcAft>
                          <a:spcPts val="0"/>
                        </a:spcAft>
                      </a:pPr>
                      <a:endPar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rPr>
                        <a:t>Evan Morris</a:t>
                      </a:r>
                    </a:p>
                    <a:p>
                      <a:pPr marL="0" marR="0">
                        <a:lnSpc>
                          <a:spcPct val="100000"/>
                        </a:lnSpc>
                        <a:spcBef>
                          <a:spcPts val="0"/>
                        </a:spcBef>
                        <a:spcAft>
                          <a:spcPts val="0"/>
                        </a:spcAft>
                      </a:pPr>
                      <a:r>
                        <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hlinkClick r:id="rId7"/>
                        </a:rPr>
                        <a:t>Evan.Morris@fcc.gov</a:t>
                      </a:r>
                      <a:endPar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0000"/>
                        </a:lnSpc>
                        <a:spcBef>
                          <a:spcPts val="0"/>
                        </a:spcBef>
                        <a:spcAft>
                          <a:spcPts val="0"/>
                        </a:spcAft>
                      </a:pPr>
                      <a:r>
                        <a:rPr lang="en-US" sz="1400" baseline="0" dirty="0" smtClean="0">
                          <a:effectLst/>
                          <a:latin typeface="Calibri" panose="020F0502020204030204" pitchFamily="34" charset="0"/>
                          <a:ea typeface="Calibri" panose="020F0502020204030204" pitchFamily="34" charset="0"/>
                          <a:cs typeface="Times New Roman" panose="02020603050405020304" pitchFamily="18" charset="0"/>
                        </a:rPr>
                        <a:t>Telephone: (202) 418-1656</a:t>
                      </a:r>
                      <a:endParaRPr lang="en-US"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b="1" dirty="0" smtClean="0">
                          <a:effectLst/>
                          <a:latin typeface="Arial" panose="020B0604020202020204" pitchFamily="34" charset="0"/>
                          <a:ea typeface="Calibri" panose="020F0502020204030204" pitchFamily="34" charset="0"/>
                          <a:cs typeface="Times New Roman" panose="02020603050405020304" pitchFamily="18" charset="0"/>
                        </a:rPr>
                        <a:t>Press</a:t>
                      </a:r>
                      <a:r>
                        <a:rPr lang="en-US" sz="1400" b="1" baseline="0" dirty="0" smtClean="0">
                          <a:effectLst/>
                          <a:latin typeface="Arial" panose="020B0604020202020204" pitchFamily="34" charset="0"/>
                          <a:ea typeface="Calibri" panose="020F0502020204030204" pitchFamily="34" charset="0"/>
                          <a:cs typeface="Times New Roman" panose="02020603050405020304" pitchFamily="18" charset="0"/>
                        </a:rPr>
                        <a:t> Contact</a:t>
                      </a:r>
                      <a:r>
                        <a:rPr lang="en-US" sz="1400" b="1" dirty="0" smtClean="0">
                          <a:effectLst/>
                          <a:latin typeface="Arial" panose="020B0604020202020204" pitchFamily="34" charset="0"/>
                          <a:ea typeface="Calibri" panose="020F0502020204030204" pitchFamily="34" charset="0"/>
                          <a:cs typeface="Times New Roman" panose="02020603050405020304" pitchFamily="18" charset="0"/>
                        </a:rPr>
                        <a:t/>
                      </a:r>
                      <a:br>
                        <a:rPr lang="en-US" sz="1400" b="1" dirty="0" smtClean="0">
                          <a:effectLst/>
                          <a:latin typeface="Arial" panose="020B0604020202020204" pitchFamily="34" charset="0"/>
                          <a:ea typeface="Calibri" panose="020F0502020204030204" pitchFamily="34" charset="0"/>
                          <a:cs typeface="Times New Roman" panose="02020603050405020304" pitchFamily="18" charset="0"/>
                        </a:rPr>
                      </a:br>
                      <a:r>
                        <a:rPr lang="en-US" sz="1400" b="0" dirty="0" smtClean="0">
                          <a:effectLst/>
                          <a:latin typeface="Calibri" panose="020F0502020204030204" pitchFamily="34" charset="0"/>
                          <a:ea typeface="Calibri" panose="020F0502020204030204" pitchFamily="34" charset="0"/>
                          <a:cs typeface="Calibri" panose="020F0502020204030204" pitchFamily="34" charset="0"/>
                        </a:rPr>
                        <a:t>Charles Meisch</a:t>
                      </a:r>
                    </a:p>
                    <a:p>
                      <a:pPr marL="0" marR="0">
                        <a:lnSpc>
                          <a:spcPct val="100000"/>
                        </a:lnSpc>
                        <a:spcBef>
                          <a:spcPts val="0"/>
                        </a:spcBef>
                        <a:spcAft>
                          <a:spcPts val="0"/>
                        </a:spcAft>
                      </a:pPr>
                      <a:r>
                        <a:rPr lang="en-US" sz="1400" b="0" dirty="0" smtClean="0">
                          <a:effectLst/>
                          <a:latin typeface="Calibri" panose="020F0502020204030204" pitchFamily="34" charset="0"/>
                          <a:ea typeface="Calibri" panose="020F0502020204030204" pitchFamily="34" charset="0"/>
                          <a:cs typeface="Calibri" panose="020F0502020204030204" pitchFamily="34" charset="0"/>
                        </a:rPr>
                        <a:t>Email:</a:t>
                      </a:r>
                      <a:r>
                        <a:rPr lang="en-US" sz="1400" b="0" baseline="0" dirty="0" smtClean="0">
                          <a:effectLst/>
                          <a:latin typeface="Calibri" panose="020F0502020204030204" pitchFamily="34" charset="0"/>
                          <a:ea typeface="Calibri" panose="020F0502020204030204" pitchFamily="34" charset="0"/>
                          <a:cs typeface="Calibri" panose="020F0502020204030204" pitchFamily="34" charset="0"/>
                        </a:rPr>
                        <a:t> </a:t>
                      </a:r>
                      <a:r>
                        <a:rPr lang="en-US" sz="1400" b="0" baseline="0" dirty="0" smtClean="0">
                          <a:effectLst/>
                          <a:latin typeface="Calibri" panose="020F0502020204030204" pitchFamily="34" charset="0"/>
                          <a:ea typeface="Calibri" panose="020F0502020204030204" pitchFamily="34" charset="0"/>
                          <a:cs typeface="Calibri" panose="020F0502020204030204" pitchFamily="34" charset="0"/>
                          <a:hlinkClick r:id="rId8"/>
                        </a:rPr>
                        <a:t>Charles.Meisch@fcc.gov</a:t>
                      </a:r>
                      <a:endParaRPr lang="en-US" sz="1400" b="0" baseline="0" dirty="0" smtClean="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0000"/>
                        </a:lnSpc>
                        <a:spcBef>
                          <a:spcPts val="0"/>
                        </a:spcBef>
                        <a:spcAft>
                          <a:spcPts val="0"/>
                        </a:spcAft>
                      </a:pPr>
                      <a:r>
                        <a:rPr lang="en-US" sz="1400" b="0" baseline="0" dirty="0" smtClean="0">
                          <a:effectLst/>
                          <a:latin typeface="Calibri" panose="020F0502020204030204" pitchFamily="34" charset="0"/>
                          <a:ea typeface="Calibri" panose="020F0502020204030204" pitchFamily="34" charset="0"/>
                          <a:cs typeface="Calibri" panose="020F0502020204030204" pitchFamily="34" charset="0"/>
                        </a:rPr>
                        <a:t>Telephone: (202) 418-2943</a:t>
                      </a:r>
                      <a:endParaRPr lang="en-US" sz="1400" b="0" dirty="0">
                        <a:effectLst/>
                        <a:latin typeface="Calibri" panose="020F0502020204030204" pitchFamily="34" charset="0"/>
                        <a:ea typeface="Calibri" panose="020F0502020204030204" pitchFamily="34" charset="0"/>
                        <a:cs typeface="Calibri" panose="020F050202020403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
        <p:nvSpPr>
          <p:cNvPr id="2" name="Slide Number Placeholder 1"/>
          <p:cNvSpPr>
            <a:spLocks noGrp="1"/>
          </p:cNvSpPr>
          <p:nvPr>
            <p:ph type="sldNum" sz="quarter" idx="12"/>
          </p:nvPr>
        </p:nvSpPr>
        <p:spPr/>
        <p:txBody>
          <a:bodyPr/>
          <a:lstStyle/>
          <a:p>
            <a:pPr>
              <a:defRPr/>
            </a:pPr>
            <a:fld id="{B275A762-063B-4B7E-BA28-C3D4EB86E078}" type="slidenum">
              <a:rPr lang="en-US" smtClean="0"/>
              <a:pPr>
                <a:defRPr/>
              </a:pPr>
              <a:t>71</a:t>
            </a:fld>
            <a:endParaRPr lang="en-US" dirty="0"/>
          </a:p>
        </p:txBody>
      </p:sp>
      <p:sp>
        <p:nvSpPr>
          <p:cNvPr id="6" name="Title 2"/>
          <p:cNvSpPr txBox="1">
            <a:spLocks/>
          </p:cNvSpPr>
          <p:nvPr/>
        </p:nvSpPr>
        <p:spPr bwMode="auto">
          <a:xfrm>
            <a:off x="302511" y="1672754"/>
            <a:ext cx="8841489" cy="610658"/>
          </a:xfrm>
          <a:prstGeom prst="rect">
            <a:avLst/>
          </a:prstGeom>
          <a:noFill/>
          <a:ln>
            <a:noFill/>
          </a:ln>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2800" b="1" kern="1200">
                <a:solidFill>
                  <a:srgbClr val="376688"/>
                </a:solidFill>
                <a:latin typeface="+mj-lt"/>
                <a:ea typeface="ＭＳ Ｐゴシック" charset="0"/>
                <a:cs typeface="Trade Gothic LT Std Ext"/>
              </a:defRPr>
            </a:lvl1pPr>
            <a:lvl2pPr algn="l" defTabSz="457200" rtl="0" eaLnBrk="1" fontAlgn="base" hangingPunct="1">
              <a:spcBef>
                <a:spcPct val="0"/>
              </a:spcBef>
              <a:spcAft>
                <a:spcPct val="0"/>
              </a:spcAft>
              <a:defRPr sz="2800" b="1">
                <a:solidFill>
                  <a:srgbClr val="376688"/>
                </a:solidFill>
                <a:latin typeface="Trade Gothic LT Std Ext" charset="0"/>
                <a:ea typeface="ＭＳ Ｐゴシック" charset="0"/>
                <a:cs typeface="Trade Gothic LT Std Ext" charset="0"/>
              </a:defRPr>
            </a:lvl2pPr>
            <a:lvl3pPr algn="l" defTabSz="457200" rtl="0" eaLnBrk="1" fontAlgn="base" hangingPunct="1">
              <a:spcBef>
                <a:spcPct val="0"/>
              </a:spcBef>
              <a:spcAft>
                <a:spcPct val="0"/>
              </a:spcAft>
              <a:defRPr sz="2800" b="1">
                <a:solidFill>
                  <a:srgbClr val="376688"/>
                </a:solidFill>
                <a:latin typeface="Trade Gothic LT Std Ext" charset="0"/>
                <a:ea typeface="ＭＳ Ｐゴシック" charset="0"/>
                <a:cs typeface="Trade Gothic LT Std Ext" charset="0"/>
              </a:defRPr>
            </a:lvl3pPr>
            <a:lvl4pPr algn="l" defTabSz="457200" rtl="0" eaLnBrk="1" fontAlgn="base" hangingPunct="1">
              <a:spcBef>
                <a:spcPct val="0"/>
              </a:spcBef>
              <a:spcAft>
                <a:spcPct val="0"/>
              </a:spcAft>
              <a:defRPr sz="2800" b="1">
                <a:solidFill>
                  <a:srgbClr val="376688"/>
                </a:solidFill>
                <a:latin typeface="Trade Gothic LT Std Ext" charset="0"/>
                <a:ea typeface="ＭＳ Ｐゴシック" charset="0"/>
                <a:cs typeface="Trade Gothic LT Std Ext" charset="0"/>
              </a:defRPr>
            </a:lvl4pPr>
            <a:lvl5pPr algn="l" defTabSz="457200" rtl="0" eaLnBrk="1" fontAlgn="base" hangingPunct="1">
              <a:spcBef>
                <a:spcPct val="0"/>
              </a:spcBef>
              <a:spcAft>
                <a:spcPct val="0"/>
              </a:spcAft>
              <a:defRPr sz="2800" b="1">
                <a:solidFill>
                  <a:srgbClr val="376688"/>
                </a:solidFill>
                <a:latin typeface="Trade Gothic LT Std Ext" charset="0"/>
                <a:ea typeface="ＭＳ Ｐゴシック" charset="0"/>
                <a:cs typeface="Trade Gothic LT Std Ext" charset="0"/>
              </a:defRPr>
            </a:lvl5pPr>
            <a:lvl6pPr marL="457200" algn="l" defTabSz="457200" rtl="0" eaLnBrk="1" fontAlgn="base" hangingPunct="1">
              <a:spcBef>
                <a:spcPct val="0"/>
              </a:spcBef>
              <a:spcAft>
                <a:spcPct val="0"/>
              </a:spcAft>
              <a:defRPr sz="2800" b="1">
                <a:solidFill>
                  <a:srgbClr val="599FCC"/>
                </a:solidFill>
                <a:latin typeface="Trade Gothic LT Std Ext" charset="0"/>
                <a:ea typeface="ＭＳ Ｐゴシック" charset="0"/>
              </a:defRPr>
            </a:lvl6pPr>
            <a:lvl7pPr marL="914400" algn="l" defTabSz="457200" rtl="0" eaLnBrk="1" fontAlgn="base" hangingPunct="1">
              <a:spcBef>
                <a:spcPct val="0"/>
              </a:spcBef>
              <a:spcAft>
                <a:spcPct val="0"/>
              </a:spcAft>
              <a:defRPr sz="2800" b="1">
                <a:solidFill>
                  <a:srgbClr val="599FCC"/>
                </a:solidFill>
                <a:latin typeface="Trade Gothic LT Std Ext" charset="0"/>
                <a:ea typeface="ＭＳ Ｐゴシック" charset="0"/>
              </a:defRPr>
            </a:lvl7pPr>
            <a:lvl8pPr marL="1371600" algn="l" defTabSz="457200" rtl="0" eaLnBrk="1" fontAlgn="base" hangingPunct="1">
              <a:spcBef>
                <a:spcPct val="0"/>
              </a:spcBef>
              <a:spcAft>
                <a:spcPct val="0"/>
              </a:spcAft>
              <a:defRPr sz="2800" b="1">
                <a:solidFill>
                  <a:srgbClr val="599FCC"/>
                </a:solidFill>
                <a:latin typeface="Trade Gothic LT Std Ext" charset="0"/>
                <a:ea typeface="ＭＳ Ｐゴシック" charset="0"/>
              </a:defRPr>
            </a:lvl8pPr>
            <a:lvl9pPr marL="1828800" algn="l" defTabSz="457200" rtl="0" eaLnBrk="1" fontAlgn="base" hangingPunct="1">
              <a:spcBef>
                <a:spcPct val="0"/>
              </a:spcBef>
              <a:spcAft>
                <a:spcPct val="0"/>
              </a:spcAft>
              <a:defRPr sz="2800" b="1">
                <a:solidFill>
                  <a:srgbClr val="599FCC"/>
                </a:solidFill>
                <a:latin typeface="Trade Gothic LT Std Ext" charset="0"/>
                <a:ea typeface="ＭＳ Ｐゴシック" charset="0"/>
              </a:defRPr>
            </a:lvl9pPr>
          </a:lstStyle>
          <a:p>
            <a:r>
              <a:rPr lang="en-US" sz="2400" dirty="0" smtClean="0"/>
              <a:t>Contact Information</a:t>
            </a:r>
            <a:endParaRPr lang="en-US" sz="2400" dirty="0"/>
          </a:p>
        </p:txBody>
      </p:sp>
    </p:spTree>
    <p:custDataLst>
      <p:tags r:id="rId1"/>
    </p:custDataLst>
    <p:extLst>
      <p:ext uri="{BB962C8B-B14F-4D97-AF65-F5344CB8AC3E}">
        <p14:creationId xmlns:p14="http://schemas.microsoft.com/office/powerpoint/2010/main" val="3752459717"/>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8710" y="2609017"/>
            <a:ext cx="7805737" cy="2088090"/>
          </a:xfrm>
        </p:spPr>
        <p:txBody>
          <a:bodyPr/>
          <a:lstStyle/>
          <a:p>
            <a:r>
              <a:rPr lang="en-US" sz="5200" dirty="0" smtClean="0"/>
              <a:t>Additional Slides</a:t>
            </a:r>
            <a:endParaRPr lang="en-US" sz="5200" dirty="0"/>
          </a:p>
        </p:txBody>
      </p:sp>
      <p:sp>
        <p:nvSpPr>
          <p:cNvPr id="3" name="Slide Number Placeholder 2"/>
          <p:cNvSpPr>
            <a:spLocks noGrp="1"/>
          </p:cNvSpPr>
          <p:nvPr>
            <p:ph type="sldNum" sz="quarter" idx="12"/>
          </p:nvPr>
        </p:nvSpPr>
        <p:spPr/>
        <p:txBody>
          <a:bodyPr/>
          <a:lstStyle/>
          <a:p>
            <a:pPr>
              <a:defRPr/>
            </a:pPr>
            <a:fld id="{B275A762-063B-4B7E-BA28-C3D4EB86E078}" type="slidenum">
              <a:rPr lang="en-US" smtClean="0"/>
              <a:pPr>
                <a:defRPr/>
              </a:pPr>
              <a:t>72</a:t>
            </a:fld>
            <a:endParaRPr lang="en-US" dirty="0"/>
          </a:p>
        </p:txBody>
      </p:sp>
    </p:spTree>
    <p:custDataLst>
      <p:tags r:id="rId1"/>
    </p:custDataLst>
    <p:extLst>
      <p:ext uri="{BB962C8B-B14F-4D97-AF65-F5344CB8AC3E}">
        <p14:creationId xmlns:p14="http://schemas.microsoft.com/office/powerpoint/2010/main" val="3490952686"/>
      </p:ext>
    </p:extLst>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888" y="1613960"/>
            <a:ext cx="7805737" cy="610658"/>
          </a:xfrm>
        </p:spPr>
        <p:txBody>
          <a:bodyPr/>
          <a:lstStyle/>
          <a:p>
            <a:r>
              <a:rPr lang="en-US" dirty="0" smtClean="0"/>
              <a:t>Transitioning Stations at 84 MHz:  Start</a:t>
            </a:r>
            <a:endParaRPr lang="en-US" dirty="0"/>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73</a:t>
            </a:fld>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61" t="-50" r="6742" b="1060"/>
          <a:stretch/>
        </p:blipFill>
        <p:spPr>
          <a:xfrm>
            <a:off x="361342" y="2197113"/>
            <a:ext cx="8084741" cy="461985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52665"/>
            <a:ext cx="2026643" cy="1059615"/>
          </a:xfrm>
          <a:prstGeom prst="rect">
            <a:avLst/>
          </a:prstGeom>
        </p:spPr>
      </p:pic>
    </p:spTree>
    <p:extLst>
      <p:ext uri="{BB962C8B-B14F-4D97-AF65-F5344CB8AC3E}">
        <p14:creationId xmlns:p14="http://schemas.microsoft.com/office/powerpoint/2010/main" val="1063354"/>
      </p:ext>
    </p:extLst>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74</a:t>
            </a:fld>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15" t="-97" r="6746" b="1079"/>
          <a:stretch/>
        </p:blipFill>
        <p:spPr>
          <a:xfrm>
            <a:off x="365760" y="2194560"/>
            <a:ext cx="8083296" cy="4617720"/>
          </a:xfrm>
          <a:prstGeom prst="rect">
            <a:avLst/>
          </a:prstGeom>
        </p:spPr>
      </p:pic>
      <p:sp>
        <p:nvSpPr>
          <p:cNvPr id="4" name="Title 3"/>
          <p:cNvSpPr>
            <a:spLocks noGrp="1"/>
          </p:cNvSpPr>
          <p:nvPr>
            <p:ph type="title"/>
          </p:nvPr>
        </p:nvSpPr>
        <p:spPr>
          <a:xfrm>
            <a:off x="369888" y="1607610"/>
            <a:ext cx="7805737" cy="610658"/>
          </a:xfrm>
        </p:spPr>
        <p:txBody>
          <a:bodyPr/>
          <a:lstStyle/>
          <a:p>
            <a:r>
              <a:rPr lang="en-US" dirty="0" smtClean="0"/>
              <a:t>Transitioning Stations at 84 MHz:  Phase 1</a:t>
            </a:r>
            <a:r>
              <a:rPr lang="en-US" dirty="0"/>
              <a:t/>
            </a:r>
            <a:br>
              <a:rPr lang="en-US" dirty="0"/>
            </a:b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2958299250"/>
      </p:ext>
    </p:extLst>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75</a:t>
            </a:fld>
            <a:endParaRPr lang="en-US" dirty="0"/>
          </a:p>
        </p:txBody>
      </p:sp>
      <p:sp>
        <p:nvSpPr>
          <p:cNvPr id="4" name="Title 3"/>
          <p:cNvSpPr>
            <a:spLocks noGrp="1"/>
          </p:cNvSpPr>
          <p:nvPr>
            <p:ph type="title"/>
          </p:nvPr>
        </p:nvSpPr>
        <p:spPr>
          <a:xfrm>
            <a:off x="369888" y="1607610"/>
            <a:ext cx="7805737" cy="610658"/>
          </a:xfrm>
        </p:spPr>
        <p:txBody>
          <a:bodyPr/>
          <a:lstStyle/>
          <a:p>
            <a:r>
              <a:rPr lang="en-US" dirty="0" smtClean="0"/>
              <a:t>Transitioning Stations at 84 MHz:  Phase 2</a:t>
            </a:r>
            <a:r>
              <a:rPr lang="en-US" dirty="0"/>
              <a:t/>
            </a:r>
            <a:br>
              <a:rPr lang="en-US" dirty="0"/>
            </a:b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15" t="-98" r="6746" b="1079"/>
          <a:stretch/>
        </p:blipFill>
        <p:spPr>
          <a:xfrm>
            <a:off x="365760" y="2194560"/>
            <a:ext cx="8083296" cy="46177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2796434710"/>
      </p:ext>
    </p:extLst>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76</a:t>
            </a:fld>
            <a:endParaRPr lang="en-US" dirty="0"/>
          </a:p>
        </p:txBody>
      </p:sp>
      <p:sp>
        <p:nvSpPr>
          <p:cNvPr id="4" name="Title 3"/>
          <p:cNvSpPr>
            <a:spLocks noGrp="1"/>
          </p:cNvSpPr>
          <p:nvPr>
            <p:ph type="title"/>
          </p:nvPr>
        </p:nvSpPr>
        <p:spPr>
          <a:xfrm>
            <a:off x="369888" y="1613960"/>
            <a:ext cx="7805737" cy="610658"/>
          </a:xfrm>
        </p:spPr>
        <p:txBody>
          <a:bodyPr/>
          <a:lstStyle/>
          <a:p>
            <a:r>
              <a:rPr lang="en-US" dirty="0" smtClean="0"/>
              <a:t>Transitioning Stations at 84 MHz:  Phase 3</a:t>
            </a:r>
            <a:r>
              <a:rPr lang="en-US" dirty="0"/>
              <a:t/>
            </a:r>
            <a:br>
              <a:rPr lang="en-US" dirty="0"/>
            </a:b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15" t="-98" r="6746" b="1079"/>
          <a:stretch/>
        </p:blipFill>
        <p:spPr>
          <a:xfrm>
            <a:off x="365760" y="2194560"/>
            <a:ext cx="8083296" cy="461772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2779068052"/>
      </p:ext>
    </p:extLst>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77</a:t>
            </a:fld>
            <a:endParaRPr lang="en-US" dirty="0"/>
          </a:p>
        </p:txBody>
      </p:sp>
      <p:sp>
        <p:nvSpPr>
          <p:cNvPr id="4" name="Title 3"/>
          <p:cNvSpPr>
            <a:spLocks noGrp="1"/>
          </p:cNvSpPr>
          <p:nvPr>
            <p:ph type="title"/>
          </p:nvPr>
        </p:nvSpPr>
        <p:spPr>
          <a:xfrm>
            <a:off x="369888" y="1613960"/>
            <a:ext cx="7805737" cy="610658"/>
          </a:xfrm>
        </p:spPr>
        <p:txBody>
          <a:bodyPr/>
          <a:lstStyle/>
          <a:p>
            <a:r>
              <a:rPr lang="en-US" dirty="0" smtClean="0"/>
              <a:t>Transitioning Stations at 84 MHz:  Phase 4</a:t>
            </a:r>
            <a:r>
              <a:rPr lang="en-US" dirty="0"/>
              <a:t/>
            </a:r>
            <a:br>
              <a:rPr lang="en-US" dirty="0"/>
            </a:b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15" t="-99" r="6746" b="1078"/>
          <a:stretch/>
        </p:blipFill>
        <p:spPr>
          <a:xfrm>
            <a:off x="365760" y="2194560"/>
            <a:ext cx="8083296" cy="46177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1783415344"/>
      </p:ext>
    </p:extLst>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78</a:t>
            </a:fld>
            <a:endParaRPr lang="en-US" dirty="0"/>
          </a:p>
        </p:txBody>
      </p:sp>
      <p:sp>
        <p:nvSpPr>
          <p:cNvPr id="4" name="Title 3"/>
          <p:cNvSpPr>
            <a:spLocks noGrp="1"/>
          </p:cNvSpPr>
          <p:nvPr>
            <p:ph type="title"/>
          </p:nvPr>
        </p:nvSpPr>
        <p:spPr>
          <a:xfrm>
            <a:off x="369888" y="1607610"/>
            <a:ext cx="7805737" cy="610658"/>
          </a:xfrm>
        </p:spPr>
        <p:txBody>
          <a:bodyPr/>
          <a:lstStyle/>
          <a:p>
            <a:r>
              <a:rPr lang="en-US" dirty="0" smtClean="0"/>
              <a:t>Transitioning Stations at 84 MHz:  Phase 5</a:t>
            </a:r>
            <a:r>
              <a:rPr lang="en-US" dirty="0"/>
              <a:t/>
            </a:r>
            <a:br>
              <a:rPr lang="en-US" dirty="0"/>
            </a:b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15" t="-97" r="6746" b="1079"/>
          <a:stretch/>
        </p:blipFill>
        <p:spPr>
          <a:xfrm>
            <a:off x="365760" y="2194560"/>
            <a:ext cx="8083296" cy="46177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643705138"/>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79</a:t>
            </a:fld>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15" t="-98" r="6746" b="1078"/>
          <a:stretch/>
        </p:blipFill>
        <p:spPr>
          <a:xfrm>
            <a:off x="365760" y="2194560"/>
            <a:ext cx="8083296" cy="4617720"/>
          </a:xfrm>
          <a:prstGeom prst="rect">
            <a:avLst/>
          </a:prstGeom>
        </p:spPr>
      </p:pic>
      <p:sp>
        <p:nvSpPr>
          <p:cNvPr id="4" name="Title 3"/>
          <p:cNvSpPr>
            <a:spLocks noGrp="1"/>
          </p:cNvSpPr>
          <p:nvPr>
            <p:ph type="title"/>
          </p:nvPr>
        </p:nvSpPr>
        <p:spPr>
          <a:xfrm>
            <a:off x="369888" y="1607610"/>
            <a:ext cx="7805737" cy="610658"/>
          </a:xfrm>
        </p:spPr>
        <p:txBody>
          <a:bodyPr/>
          <a:lstStyle/>
          <a:p>
            <a:r>
              <a:rPr lang="en-US" dirty="0" smtClean="0"/>
              <a:t>Transitioning Stations at 84 MHz:  Phase 6</a:t>
            </a:r>
            <a:r>
              <a:rPr lang="en-US" dirty="0"/>
              <a:t/>
            </a:r>
            <a:br>
              <a:rPr lang="en-US" dirty="0"/>
            </a:b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4622599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9888" y="1607610"/>
            <a:ext cx="7805737" cy="610658"/>
          </a:xfrm>
        </p:spPr>
        <p:txBody>
          <a:bodyPr/>
          <a:lstStyle/>
          <a:p>
            <a:r>
              <a:rPr lang="en-US" dirty="0"/>
              <a:t>Generating the Transition Schedule</a:t>
            </a:r>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8</a:t>
            </a:fld>
            <a:endParaRPr lang="en-US" dirty="0"/>
          </a:p>
        </p:txBody>
      </p:sp>
      <p:cxnSp>
        <p:nvCxnSpPr>
          <p:cNvPr id="26" name="Straight Arrow Connector 25"/>
          <p:cNvCxnSpPr>
            <a:stCxn id="31" idx="3"/>
            <a:endCxn id="41" idx="1"/>
          </p:cNvCxnSpPr>
          <p:nvPr/>
        </p:nvCxnSpPr>
        <p:spPr>
          <a:xfrm flipV="1">
            <a:off x="4303552" y="3537376"/>
            <a:ext cx="456154" cy="3229"/>
          </a:xfrm>
          <a:prstGeom prst="straightConnector1">
            <a:avLst/>
          </a:prstGeom>
          <a:noFill/>
          <a:ln w="6350" cap="flat" cmpd="sng" algn="ctr">
            <a:solidFill>
              <a:sysClr val="windowText" lastClr="000000"/>
            </a:solidFill>
            <a:prstDash val="solid"/>
            <a:miter lim="800000"/>
            <a:tailEnd type="triangle"/>
          </a:ln>
          <a:effectLst/>
        </p:spPr>
      </p:cxnSp>
      <p:sp>
        <p:nvSpPr>
          <p:cNvPr id="28" name="Flowchart: Document 27"/>
          <p:cNvSpPr/>
          <p:nvPr/>
        </p:nvSpPr>
        <p:spPr>
          <a:xfrm>
            <a:off x="442707" y="2944910"/>
            <a:ext cx="766313" cy="1183971"/>
          </a:xfrm>
          <a:prstGeom prst="flowChartDocument">
            <a:avLst/>
          </a:prstGeom>
          <a:solidFill>
            <a:sysClr val="windowText" lastClr="000000">
              <a:lumMod val="95000"/>
              <a:lumOff val="5000"/>
            </a:sysClr>
          </a:solidFill>
          <a:ln w="12700" cap="flat" cmpd="sng" algn="ctr">
            <a:noFill/>
            <a:prstDash val="solid"/>
            <a:miter lim="800000"/>
          </a:ln>
          <a:effectLst/>
          <a:scene3d>
            <a:camera prst="orthographicFront">
              <a:rot lat="0" lon="0" rev="0"/>
            </a:camera>
            <a:lightRig rig="chilly" dir="t">
              <a:rot lat="0" lon="0" rev="18480000"/>
            </a:lightRig>
          </a:scene3d>
          <a:sp3d prstMaterial="clear">
            <a:bevelT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369888" y="3118913"/>
            <a:ext cx="889861" cy="5770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a:ea typeface="+mn-ea"/>
              </a:rPr>
              <a:t>Final Channel Assignment</a:t>
            </a:r>
          </a:p>
        </p:txBody>
      </p:sp>
      <p:cxnSp>
        <p:nvCxnSpPr>
          <p:cNvPr id="30" name="Straight Arrow Connector 29"/>
          <p:cNvCxnSpPr>
            <a:stCxn id="28" idx="3"/>
            <a:endCxn id="27" idx="1"/>
          </p:cNvCxnSpPr>
          <p:nvPr/>
        </p:nvCxnSpPr>
        <p:spPr>
          <a:xfrm>
            <a:off x="1209020" y="3536896"/>
            <a:ext cx="427826" cy="627"/>
          </a:xfrm>
          <a:prstGeom prst="straightConnector1">
            <a:avLst/>
          </a:prstGeom>
          <a:noFill/>
          <a:ln w="6350" cap="flat" cmpd="sng" algn="ctr">
            <a:solidFill>
              <a:sysClr val="windowText" lastClr="000000"/>
            </a:solidFill>
            <a:prstDash val="solid"/>
            <a:miter lim="800000"/>
            <a:tailEnd type="triangle"/>
          </a:ln>
          <a:effectLst/>
        </p:spPr>
      </p:cxnSp>
      <p:grpSp>
        <p:nvGrpSpPr>
          <p:cNvPr id="4" name="Group 3"/>
          <p:cNvGrpSpPr/>
          <p:nvPr/>
        </p:nvGrpSpPr>
        <p:grpSpPr>
          <a:xfrm>
            <a:off x="3463510" y="2948620"/>
            <a:ext cx="888220" cy="1183971"/>
            <a:chOff x="3463510" y="2948620"/>
            <a:chExt cx="888220" cy="1183971"/>
          </a:xfrm>
        </p:grpSpPr>
        <p:sp>
          <p:nvSpPr>
            <p:cNvPr id="31" name="Flowchart: Document 30"/>
            <p:cNvSpPr/>
            <p:nvPr/>
          </p:nvSpPr>
          <p:spPr>
            <a:xfrm>
              <a:off x="3537239" y="2948620"/>
              <a:ext cx="766313" cy="1183971"/>
            </a:xfrm>
            <a:prstGeom prst="flowChartDocument">
              <a:avLst/>
            </a:prstGeom>
            <a:solidFill>
              <a:sysClr val="windowText" lastClr="000000">
                <a:lumMod val="95000"/>
                <a:lumOff val="5000"/>
              </a:sysClr>
            </a:solidFill>
            <a:ln w="12700" cap="flat" cmpd="sng" algn="ctr">
              <a:noFill/>
              <a:prstDash val="solid"/>
              <a:miter lim="800000"/>
            </a:ln>
            <a:effectLst/>
            <a:scene3d>
              <a:camera prst="orthographicFront">
                <a:rot lat="0" lon="0" rev="0"/>
              </a:camera>
              <a:lightRig rig="chilly" dir="t">
                <a:rot lat="0" lon="0" rev="18480000"/>
              </a:lightRig>
            </a:scene3d>
            <a:sp3d prstMaterial="clear">
              <a:bevelT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3463510" y="3105465"/>
              <a:ext cx="888220" cy="5770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a:ea typeface="+mn-ea"/>
                </a:rPr>
                <a:t>Assignment of stations to phases</a:t>
              </a:r>
            </a:p>
          </p:txBody>
        </p:sp>
      </p:grpSp>
      <p:cxnSp>
        <p:nvCxnSpPr>
          <p:cNvPr id="33" name="Straight Arrow Connector 32"/>
          <p:cNvCxnSpPr>
            <a:stCxn id="27" idx="3"/>
            <a:endCxn id="31" idx="1"/>
          </p:cNvCxnSpPr>
          <p:nvPr/>
        </p:nvCxnSpPr>
        <p:spPr>
          <a:xfrm>
            <a:off x="3098832" y="3537523"/>
            <a:ext cx="438407" cy="3083"/>
          </a:xfrm>
          <a:prstGeom prst="straightConnector1">
            <a:avLst/>
          </a:prstGeom>
          <a:noFill/>
          <a:ln w="6350" cap="flat" cmpd="sng" algn="ctr">
            <a:solidFill>
              <a:sysClr val="windowText" lastClr="000000"/>
            </a:solidFill>
            <a:prstDash val="solid"/>
            <a:miter lim="800000"/>
            <a:tailEnd type="triangle"/>
          </a:ln>
          <a:effectLst/>
        </p:spPr>
      </p:cxnSp>
      <p:grpSp>
        <p:nvGrpSpPr>
          <p:cNvPr id="44" name="Group 43"/>
          <p:cNvGrpSpPr/>
          <p:nvPr/>
        </p:nvGrpSpPr>
        <p:grpSpPr>
          <a:xfrm>
            <a:off x="6639522" y="2948620"/>
            <a:ext cx="805092" cy="1183973"/>
            <a:chOff x="6639522" y="2948620"/>
            <a:chExt cx="805092" cy="1183973"/>
          </a:xfrm>
        </p:grpSpPr>
        <p:sp>
          <p:nvSpPr>
            <p:cNvPr id="34" name="Flowchart: Document 33"/>
            <p:cNvSpPr/>
            <p:nvPr/>
          </p:nvSpPr>
          <p:spPr>
            <a:xfrm>
              <a:off x="6678301" y="2948620"/>
              <a:ext cx="766313" cy="1183973"/>
            </a:xfrm>
            <a:prstGeom prst="flowChartDocument">
              <a:avLst/>
            </a:prstGeom>
            <a:solidFill>
              <a:sysClr val="windowText" lastClr="000000">
                <a:lumMod val="95000"/>
                <a:lumOff val="5000"/>
              </a:sysClr>
            </a:solidFill>
            <a:ln w="12700" cap="flat" cmpd="sng" algn="ctr">
              <a:noFill/>
              <a:prstDash val="solid"/>
              <a:miter lim="800000"/>
            </a:ln>
            <a:effectLst/>
            <a:scene3d>
              <a:camera prst="orthographicFront">
                <a:rot lat="0" lon="0" rev="0"/>
              </a:camera>
              <a:lightRig rig="chilly" dir="t">
                <a:rot lat="0" lon="0" rev="18480000"/>
              </a:lightRig>
            </a:scene3d>
            <a:sp3d prstMaterial="clear">
              <a:bevelT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6639522" y="2999194"/>
              <a:ext cx="788671" cy="90024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a:ea typeface="+mn-ea"/>
                </a:rPr>
                <a:t>Average time to complete each phase</a:t>
              </a:r>
            </a:p>
          </p:txBody>
        </p:sp>
      </p:grpSp>
      <p:cxnSp>
        <p:nvCxnSpPr>
          <p:cNvPr id="36" name="Straight Arrow Connector 35"/>
          <p:cNvCxnSpPr>
            <a:stCxn id="41" idx="3"/>
            <a:endCxn id="34" idx="1"/>
          </p:cNvCxnSpPr>
          <p:nvPr/>
        </p:nvCxnSpPr>
        <p:spPr>
          <a:xfrm>
            <a:off x="6221693" y="3537376"/>
            <a:ext cx="456608" cy="3231"/>
          </a:xfrm>
          <a:prstGeom prst="straightConnector1">
            <a:avLst/>
          </a:prstGeom>
          <a:noFill/>
          <a:ln w="6350" cap="flat" cmpd="sng" algn="ctr">
            <a:solidFill>
              <a:sysClr val="windowText" lastClr="000000"/>
            </a:solidFill>
            <a:prstDash val="solid"/>
            <a:miter lim="800000"/>
            <a:tailEnd type="triangle"/>
          </a:ln>
          <a:effectLst/>
        </p:spPr>
      </p:cxnSp>
      <p:grpSp>
        <p:nvGrpSpPr>
          <p:cNvPr id="45" name="Group 44"/>
          <p:cNvGrpSpPr/>
          <p:nvPr/>
        </p:nvGrpSpPr>
        <p:grpSpPr>
          <a:xfrm>
            <a:off x="7842260" y="2948620"/>
            <a:ext cx="844540" cy="1183972"/>
            <a:chOff x="7842260" y="2948620"/>
            <a:chExt cx="844540" cy="1183972"/>
          </a:xfrm>
        </p:grpSpPr>
        <p:sp>
          <p:nvSpPr>
            <p:cNvPr id="37" name="Flowchart: Document 36"/>
            <p:cNvSpPr/>
            <p:nvPr/>
          </p:nvSpPr>
          <p:spPr>
            <a:xfrm>
              <a:off x="7881724" y="2948620"/>
              <a:ext cx="766313" cy="1183972"/>
            </a:xfrm>
            <a:prstGeom prst="flowChartDocument">
              <a:avLst/>
            </a:prstGeom>
            <a:solidFill>
              <a:sysClr val="windowText" lastClr="000000">
                <a:lumMod val="95000"/>
                <a:lumOff val="5000"/>
              </a:sysClr>
            </a:solidFill>
            <a:ln w="12700" cap="flat" cmpd="sng" algn="ctr">
              <a:noFill/>
              <a:prstDash val="solid"/>
              <a:miter lim="800000"/>
            </a:ln>
            <a:effectLst/>
            <a:scene3d>
              <a:camera prst="orthographicFront">
                <a:rot lat="0" lon="0" rev="0"/>
              </a:camera>
              <a:lightRig rig="chilly" dir="t">
                <a:rot lat="0" lon="0" rev="18480000"/>
              </a:lightRig>
            </a:scene3d>
            <a:sp3d prstMaterial="clear">
              <a:bevelT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8" name="TextBox 37"/>
            <p:cNvSpPr txBox="1"/>
            <p:nvPr/>
          </p:nvSpPr>
          <p:spPr>
            <a:xfrm>
              <a:off x="7842260" y="3176095"/>
              <a:ext cx="844540" cy="4154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Calibri" panose="020F0502020204030204"/>
                  <a:ea typeface="+mn-ea"/>
                </a:rPr>
                <a:t>Transition Schedule</a:t>
              </a:r>
            </a:p>
          </p:txBody>
        </p:sp>
      </p:grpSp>
      <p:cxnSp>
        <p:nvCxnSpPr>
          <p:cNvPr id="39" name="Straight Arrow Connector 38"/>
          <p:cNvCxnSpPr>
            <a:stCxn id="34" idx="3"/>
          </p:cNvCxnSpPr>
          <p:nvPr/>
        </p:nvCxnSpPr>
        <p:spPr>
          <a:xfrm>
            <a:off x="7444614" y="3540607"/>
            <a:ext cx="437893" cy="4699"/>
          </a:xfrm>
          <a:prstGeom prst="straightConnector1">
            <a:avLst/>
          </a:prstGeom>
          <a:noFill/>
          <a:ln w="6350" cap="flat" cmpd="sng" algn="ctr">
            <a:solidFill>
              <a:sysClr val="windowText" lastClr="000000"/>
            </a:solidFill>
            <a:prstDash val="solid"/>
            <a:miter lim="800000"/>
            <a:tailEnd type="triangle"/>
          </a:ln>
          <a:effectLst/>
        </p:spPr>
      </p:cxnSp>
      <p:grpSp>
        <p:nvGrpSpPr>
          <p:cNvPr id="2" name="Group 1"/>
          <p:cNvGrpSpPr/>
          <p:nvPr/>
        </p:nvGrpSpPr>
        <p:grpSpPr>
          <a:xfrm>
            <a:off x="1636846" y="2972445"/>
            <a:ext cx="1461987" cy="1130155"/>
            <a:chOff x="1636846" y="2972445"/>
            <a:chExt cx="1461987" cy="1130155"/>
          </a:xfrm>
        </p:grpSpPr>
        <p:sp>
          <p:nvSpPr>
            <p:cNvPr id="27" name="Rounded Rectangle 26"/>
            <p:cNvSpPr/>
            <p:nvPr/>
          </p:nvSpPr>
          <p:spPr>
            <a:xfrm>
              <a:off x="1636846" y="2972445"/>
              <a:ext cx="1461987" cy="1130155"/>
            </a:xfrm>
            <a:prstGeom prst="roundRect">
              <a:avLst/>
            </a:prstGeom>
            <a:solidFill>
              <a:srgbClr val="5B9BD5"/>
            </a:solidFill>
            <a:ln w="12700" cap="flat" cmpd="sng" algn="ctr">
              <a:noFill/>
              <a:prstDash val="solid"/>
              <a:miter lim="800000"/>
            </a:ln>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1716357" y="3110569"/>
              <a:ext cx="1261871"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rPr>
                <a:t>Phase Assignment Tool</a:t>
              </a:r>
            </a:p>
          </p:txBody>
        </p:sp>
      </p:grpSp>
      <p:grpSp>
        <p:nvGrpSpPr>
          <p:cNvPr id="43" name="Group 42"/>
          <p:cNvGrpSpPr/>
          <p:nvPr/>
        </p:nvGrpSpPr>
        <p:grpSpPr>
          <a:xfrm>
            <a:off x="4759706" y="2972299"/>
            <a:ext cx="1461987" cy="1130155"/>
            <a:chOff x="4759706" y="2972299"/>
            <a:chExt cx="1461987" cy="1130155"/>
          </a:xfrm>
        </p:grpSpPr>
        <p:sp>
          <p:nvSpPr>
            <p:cNvPr id="41" name="Rounded Rectangle 40"/>
            <p:cNvSpPr/>
            <p:nvPr/>
          </p:nvSpPr>
          <p:spPr>
            <a:xfrm>
              <a:off x="4759706" y="2972299"/>
              <a:ext cx="1461987" cy="1130155"/>
            </a:xfrm>
            <a:prstGeom prst="roundRect">
              <a:avLst/>
            </a:prstGeom>
            <a:solidFill>
              <a:srgbClr val="5B9BD5"/>
            </a:solidFill>
            <a:ln w="12700" cap="flat" cmpd="sng" algn="ctr">
              <a:noFill/>
              <a:prstDash val="solid"/>
              <a:miter lim="800000"/>
            </a:ln>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2" name="TextBox 41"/>
            <p:cNvSpPr txBox="1"/>
            <p:nvPr/>
          </p:nvSpPr>
          <p:spPr>
            <a:xfrm>
              <a:off x="4825770" y="3114024"/>
              <a:ext cx="1261871"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rPr>
                <a:t>Phase Scheduling Tool</a:t>
              </a:r>
            </a:p>
          </p:txBody>
        </p:sp>
      </p:grpSp>
    </p:spTree>
    <p:extLst>
      <p:ext uri="{BB962C8B-B14F-4D97-AF65-F5344CB8AC3E}">
        <p14:creationId xmlns:p14="http://schemas.microsoft.com/office/powerpoint/2010/main" val="5948664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4"/>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80</a:t>
            </a:fld>
            <a:endParaRPr lang="en-US" dirty="0"/>
          </a:p>
        </p:txBody>
      </p:sp>
      <p:sp>
        <p:nvSpPr>
          <p:cNvPr id="4" name="Title 3"/>
          <p:cNvSpPr>
            <a:spLocks noGrp="1"/>
          </p:cNvSpPr>
          <p:nvPr>
            <p:ph type="title"/>
          </p:nvPr>
        </p:nvSpPr>
        <p:spPr>
          <a:xfrm>
            <a:off x="369888" y="1607610"/>
            <a:ext cx="7805737" cy="610658"/>
          </a:xfrm>
        </p:spPr>
        <p:txBody>
          <a:bodyPr/>
          <a:lstStyle/>
          <a:p>
            <a:r>
              <a:rPr lang="en-US" dirty="0" smtClean="0"/>
              <a:t>Transitioning Stations at 84 MHz:  Phase 7</a:t>
            </a:r>
            <a:r>
              <a:rPr lang="en-US" dirty="0"/>
              <a:t/>
            </a:r>
            <a:br>
              <a:rPr lang="en-US" dirty="0"/>
            </a:b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15" t="-98" r="6746" b="1078"/>
          <a:stretch/>
        </p:blipFill>
        <p:spPr>
          <a:xfrm>
            <a:off x="365760" y="2194560"/>
            <a:ext cx="8083296" cy="46177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1856279406"/>
      </p:ext>
    </p:extLst>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81</a:t>
            </a:fld>
            <a:endParaRPr lang="en-US" dirty="0"/>
          </a:p>
        </p:txBody>
      </p:sp>
      <p:sp>
        <p:nvSpPr>
          <p:cNvPr id="4" name="Title 3"/>
          <p:cNvSpPr>
            <a:spLocks noGrp="1"/>
          </p:cNvSpPr>
          <p:nvPr>
            <p:ph type="title"/>
          </p:nvPr>
        </p:nvSpPr>
        <p:spPr>
          <a:xfrm>
            <a:off x="369888" y="1607610"/>
            <a:ext cx="7805737" cy="610658"/>
          </a:xfrm>
        </p:spPr>
        <p:txBody>
          <a:bodyPr/>
          <a:lstStyle/>
          <a:p>
            <a:r>
              <a:rPr lang="en-US" dirty="0" smtClean="0"/>
              <a:t>Transitioning Stations at 84 MHz:  Phase 8</a:t>
            </a:r>
            <a:r>
              <a:rPr lang="en-US" dirty="0"/>
              <a:t/>
            </a:r>
            <a:br>
              <a:rPr lang="en-US" dirty="0"/>
            </a:b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15" t="-97" r="6746" b="1079"/>
          <a:stretch/>
        </p:blipFill>
        <p:spPr>
          <a:xfrm>
            <a:off x="365760" y="2194560"/>
            <a:ext cx="8083296" cy="46177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145940297"/>
      </p:ext>
    </p:extLst>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82</a:t>
            </a:fld>
            <a:endParaRPr lang="en-US" dirty="0"/>
          </a:p>
        </p:txBody>
      </p:sp>
      <p:sp>
        <p:nvSpPr>
          <p:cNvPr id="4" name="Title 3"/>
          <p:cNvSpPr>
            <a:spLocks noGrp="1"/>
          </p:cNvSpPr>
          <p:nvPr>
            <p:ph type="title"/>
          </p:nvPr>
        </p:nvSpPr>
        <p:spPr>
          <a:xfrm>
            <a:off x="369888" y="1607610"/>
            <a:ext cx="7805737" cy="610658"/>
          </a:xfrm>
        </p:spPr>
        <p:txBody>
          <a:bodyPr/>
          <a:lstStyle/>
          <a:p>
            <a:r>
              <a:rPr lang="en-US" dirty="0" smtClean="0"/>
              <a:t>Transitioning Stations at 84 MHz:  Phase 9</a:t>
            </a:r>
            <a:r>
              <a:rPr lang="en-US" dirty="0"/>
              <a:t/>
            </a:r>
            <a:br>
              <a:rPr lang="en-US" dirty="0"/>
            </a:b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15" t="-98" r="6746" b="1078"/>
          <a:stretch/>
        </p:blipFill>
        <p:spPr>
          <a:xfrm>
            <a:off x="365760" y="2194560"/>
            <a:ext cx="8083296" cy="461772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3202890920"/>
      </p:ext>
    </p:extLst>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83</a:t>
            </a:fld>
            <a:endParaRPr lang="en-US" dirty="0"/>
          </a:p>
        </p:txBody>
      </p:sp>
      <p:sp>
        <p:nvSpPr>
          <p:cNvPr id="4" name="Title 3"/>
          <p:cNvSpPr>
            <a:spLocks noGrp="1"/>
          </p:cNvSpPr>
          <p:nvPr>
            <p:ph type="title"/>
          </p:nvPr>
        </p:nvSpPr>
        <p:spPr>
          <a:xfrm>
            <a:off x="369888" y="1607610"/>
            <a:ext cx="7805737" cy="610658"/>
          </a:xfrm>
        </p:spPr>
        <p:txBody>
          <a:bodyPr/>
          <a:lstStyle/>
          <a:p>
            <a:r>
              <a:rPr lang="en-US" dirty="0" smtClean="0"/>
              <a:t>Transitioning Stations at 84 MHz:  Phase 10</a:t>
            </a:r>
            <a:r>
              <a:rPr lang="en-US" dirty="0"/>
              <a:t/>
            </a:r>
            <a:br>
              <a:rPr lang="en-US" dirty="0"/>
            </a:b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15" t="-97" r="6746" b="1079"/>
          <a:stretch/>
        </p:blipFill>
        <p:spPr>
          <a:xfrm>
            <a:off x="365760" y="2194560"/>
            <a:ext cx="8083296" cy="461772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570" y="5840680"/>
            <a:ext cx="1676486" cy="9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 y="5775906"/>
            <a:ext cx="2225154" cy="1036374"/>
          </a:xfrm>
          <a:prstGeom prst="rect">
            <a:avLst/>
          </a:prstGeom>
        </p:spPr>
      </p:pic>
    </p:spTree>
    <p:extLst>
      <p:ext uri="{BB962C8B-B14F-4D97-AF65-F5344CB8AC3E}">
        <p14:creationId xmlns:p14="http://schemas.microsoft.com/office/powerpoint/2010/main" val="274278738"/>
      </p:ext>
    </p:extLst>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84</a:t>
            </a:fld>
            <a:endParaRPr lang="en-US" dirty="0"/>
          </a:p>
        </p:txBody>
      </p:sp>
      <p:sp>
        <p:nvSpPr>
          <p:cNvPr id="4" name="Title 3"/>
          <p:cNvSpPr>
            <a:spLocks noGrp="1"/>
          </p:cNvSpPr>
          <p:nvPr>
            <p:ph type="title"/>
          </p:nvPr>
        </p:nvSpPr>
        <p:spPr>
          <a:xfrm>
            <a:off x="369888" y="1607610"/>
            <a:ext cx="8104411" cy="610658"/>
          </a:xfrm>
        </p:spPr>
        <p:txBody>
          <a:bodyPr/>
          <a:lstStyle/>
          <a:p>
            <a:r>
              <a:rPr lang="en-US" dirty="0" smtClean="0"/>
              <a:t>Clearing the 600 MHz Band at 84 MHz: Phase 1</a:t>
            </a:r>
            <a:endParaRPr lang="en-US" dirty="0"/>
          </a:p>
        </p:txBody>
      </p:sp>
      <p:pic>
        <p:nvPicPr>
          <p:cNvPr id="7" name="Picture 6"/>
          <p:cNvPicPr>
            <a:picLocks noChangeAspect="1"/>
          </p:cNvPicPr>
          <p:nvPr/>
        </p:nvPicPr>
        <p:blipFill rotWithShape="1">
          <a:blip r:embed="rId3"/>
          <a:srcRect l="13571" t="21046" r="23572" b="18506"/>
          <a:stretch/>
        </p:blipFill>
        <p:spPr>
          <a:xfrm>
            <a:off x="579559" y="2266688"/>
            <a:ext cx="8046720" cy="4352800"/>
          </a:xfrm>
          <a:prstGeom prst="rect">
            <a:avLst/>
          </a:prstGeom>
          <a:noFill/>
          <a:ln>
            <a:solidFill>
              <a:schemeClr val="tx1"/>
            </a:solidFill>
          </a:ln>
        </p:spPr>
      </p:pic>
    </p:spTree>
    <p:extLst>
      <p:ext uri="{BB962C8B-B14F-4D97-AF65-F5344CB8AC3E}">
        <p14:creationId xmlns:p14="http://schemas.microsoft.com/office/powerpoint/2010/main" val="3145164208"/>
      </p:ext>
    </p:extLst>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85</a:t>
            </a:fld>
            <a:endParaRPr lang="en-US" dirty="0"/>
          </a:p>
        </p:txBody>
      </p:sp>
      <p:sp>
        <p:nvSpPr>
          <p:cNvPr id="4" name="Title 3"/>
          <p:cNvSpPr>
            <a:spLocks noGrp="1"/>
          </p:cNvSpPr>
          <p:nvPr>
            <p:ph type="title"/>
          </p:nvPr>
        </p:nvSpPr>
        <p:spPr>
          <a:xfrm>
            <a:off x="369888" y="1607610"/>
            <a:ext cx="8104411" cy="610658"/>
          </a:xfrm>
        </p:spPr>
        <p:txBody>
          <a:bodyPr/>
          <a:lstStyle/>
          <a:p>
            <a:r>
              <a:rPr lang="en-US" dirty="0" smtClean="0"/>
              <a:t>Clearing the 600 MHz Band at 84 MHz: Phase 2</a:t>
            </a:r>
            <a:endParaRPr lang="en-US" dirty="0"/>
          </a:p>
        </p:txBody>
      </p:sp>
      <p:pic>
        <p:nvPicPr>
          <p:cNvPr id="2" name="Picture 1"/>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4265674660"/>
      </p:ext>
    </p:extLst>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86</a:t>
            </a:fld>
            <a:endParaRPr lang="en-US" dirty="0"/>
          </a:p>
        </p:txBody>
      </p:sp>
      <p:sp>
        <p:nvSpPr>
          <p:cNvPr id="4" name="Title 3"/>
          <p:cNvSpPr>
            <a:spLocks noGrp="1"/>
          </p:cNvSpPr>
          <p:nvPr>
            <p:ph type="title"/>
          </p:nvPr>
        </p:nvSpPr>
        <p:spPr>
          <a:xfrm>
            <a:off x="369888" y="1607610"/>
            <a:ext cx="8104411" cy="610658"/>
          </a:xfrm>
        </p:spPr>
        <p:txBody>
          <a:bodyPr/>
          <a:lstStyle/>
          <a:p>
            <a:r>
              <a:rPr lang="en-US" dirty="0" smtClean="0"/>
              <a:t>Clearing the 600 MHz Band at 84 MHz: Phase 3</a:t>
            </a:r>
            <a:endParaRPr lang="en-US" dirty="0"/>
          </a:p>
        </p:txBody>
      </p:sp>
      <p:pic>
        <p:nvPicPr>
          <p:cNvPr id="3" name="Picture 2"/>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836080912"/>
      </p:ext>
    </p:extLst>
  </p:cSld>
  <p:clrMapOvr>
    <a:masterClrMapping/>
  </p:clrMapOvr>
  <p:transition spd="med">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87</a:t>
            </a:fld>
            <a:endParaRPr lang="en-US" dirty="0"/>
          </a:p>
        </p:txBody>
      </p:sp>
      <p:sp>
        <p:nvSpPr>
          <p:cNvPr id="4" name="Title 3"/>
          <p:cNvSpPr>
            <a:spLocks noGrp="1"/>
          </p:cNvSpPr>
          <p:nvPr>
            <p:ph type="title"/>
          </p:nvPr>
        </p:nvSpPr>
        <p:spPr>
          <a:xfrm>
            <a:off x="369888" y="1620310"/>
            <a:ext cx="8104411" cy="610658"/>
          </a:xfrm>
        </p:spPr>
        <p:txBody>
          <a:bodyPr/>
          <a:lstStyle/>
          <a:p>
            <a:r>
              <a:rPr lang="en-US" dirty="0" smtClean="0"/>
              <a:t>Clearing the 600 MHz Band at 84 MHz: Phase 4</a:t>
            </a:r>
            <a:endParaRPr lang="en-US" dirty="0"/>
          </a:p>
        </p:txBody>
      </p:sp>
      <p:pic>
        <p:nvPicPr>
          <p:cNvPr id="2" name="Picture 1"/>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1022944575"/>
      </p:ext>
    </p:extLst>
  </p:cSld>
  <p:clrMapOvr>
    <a:masterClrMapping/>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88</a:t>
            </a:fld>
            <a:endParaRPr lang="en-US" dirty="0"/>
          </a:p>
        </p:txBody>
      </p:sp>
      <p:sp>
        <p:nvSpPr>
          <p:cNvPr id="4" name="Title 3"/>
          <p:cNvSpPr>
            <a:spLocks noGrp="1"/>
          </p:cNvSpPr>
          <p:nvPr>
            <p:ph type="title"/>
          </p:nvPr>
        </p:nvSpPr>
        <p:spPr>
          <a:xfrm>
            <a:off x="369888" y="1607610"/>
            <a:ext cx="8104411" cy="610658"/>
          </a:xfrm>
        </p:spPr>
        <p:txBody>
          <a:bodyPr/>
          <a:lstStyle/>
          <a:p>
            <a:r>
              <a:rPr lang="en-US" dirty="0" smtClean="0"/>
              <a:t>Clearing the 600 MHz Band at 84 MHz: Phase 5</a:t>
            </a:r>
            <a:endParaRPr lang="en-US" dirty="0"/>
          </a:p>
        </p:txBody>
      </p:sp>
      <p:pic>
        <p:nvPicPr>
          <p:cNvPr id="3" name="Picture 2"/>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161579568"/>
      </p:ext>
    </p:extLst>
  </p:cSld>
  <p:clrMapOvr>
    <a:masterClrMapping/>
  </p:clrMapOvr>
  <p:transition spd="med">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89</a:t>
            </a:fld>
            <a:endParaRPr lang="en-US" dirty="0"/>
          </a:p>
        </p:txBody>
      </p:sp>
      <p:sp>
        <p:nvSpPr>
          <p:cNvPr id="4" name="Title 3"/>
          <p:cNvSpPr>
            <a:spLocks noGrp="1"/>
          </p:cNvSpPr>
          <p:nvPr>
            <p:ph type="title"/>
          </p:nvPr>
        </p:nvSpPr>
        <p:spPr>
          <a:xfrm>
            <a:off x="369888" y="1607610"/>
            <a:ext cx="8104411" cy="610658"/>
          </a:xfrm>
        </p:spPr>
        <p:txBody>
          <a:bodyPr/>
          <a:lstStyle/>
          <a:p>
            <a:r>
              <a:rPr lang="en-US" dirty="0" smtClean="0"/>
              <a:t>Clearing the 600 MHz Band at 84 MHz: Phase 6</a:t>
            </a:r>
            <a:endParaRPr lang="en-US" dirty="0"/>
          </a:p>
        </p:txBody>
      </p:sp>
      <p:pic>
        <p:nvPicPr>
          <p:cNvPr id="6" name="Picture 5"/>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1342751360"/>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9888" y="1607610"/>
            <a:ext cx="7805737" cy="610658"/>
          </a:xfrm>
        </p:spPr>
        <p:txBody>
          <a:bodyPr/>
          <a:lstStyle/>
          <a:p>
            <a:r>
              <a:rPr lang="en-US" dirty="0"/>
              <a:t>Getting a Jump on the Transition</a:t>
            </a:r>
          </a:p>
        </p:txBody>
      </p:sp>
      <p:sp>
        <p:nvSpPr>
          <p:cNvPr id="4" name="Content Placeholder 3"/>
          <p:cNvSpPr>
            <a:spLocks noGrp="1"/>
          </p:cNvSpPr>
          <p:nvPr>
            <p:ph idx="1"/>
          </p:nvPr>
        </p:nvSpPr>
        <p:spPr/>
        <p:txBody>
          <a:bodyPr/>
          <a:lstStyle/>
          <a:p>
            <a:pPr>
              <a:spcBef>
                <a:spcPts val="600"/>
              </a:spcBef>
              <a:spcAft>
                <a:spcPts val="600"/>
              </a:spcAft>
            </a:pPr>
            <a:r>
              <a:rPr lang="en-US" dirty="0"/>
              <a:t>Release of the Auction Closing and Channel Reassignment Public Notice signifies the close of the auction and the start of the 39-month post-auction transition period.  </a:t>
            </a:r>
          </a:p>
          <a:p>
            <a:pPr>
              <a:spcBef>
                <a:spcPts val="600"/>
              </a:spcBef>
              <a:spcAft>
                <a:spcPts val="600"/>
              </a:spcAft>
            </a:pPr>
            <a:r>
              <a:rPr lang="en-US" dirty="0"/>
              <a:t>Prior to the close of the auction, confidential letters will be sent out to broadcasters identifying their post-auction channel and phase assignment.</a:t>
            </a:r>
          </a:p>
          <a:p>
            <a:pPr>
              <a:spcBef>
                <a:spcPts val="600"/>
              </a:spcBef>
              <a:spcAft>
                <a:spcPts val="600"/>
              </a:spcAft>
            </a:pPr>
            <a:r>
              <a:rPr lang="en-US" dirty="0"/>
              <a:t>Provides broadcasters as much time as possible to prepare for the transition.</a:t>
            </a:r>
          </a:p>
        </p:txBody>
      </p:sp>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9</a:t>
            </a:fld>
            <a:endParaRPr lang="en-US" dirty="0"/>
          </a:p>
        </p:txBody>
      </p:sp>
    </p:spTree>
    <p:extLst>
      <p:ext uri="{BB962C8B-B14F-4D97-AF65-F5344CB8AC3E}">
        <p14:creationId xmlns:p14="http://schemas.microsoft.com/office/powerpoint/2010/main" val="6798658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90</a:t>
            </a:fld>
            <a:endParaRPr lang="en-US" dirty="0"/>
          </a:p>
        </p:txBody>
      </p:sp>
      <p:sp>
        <p:nvSpPr>
          <p:cNvPr id="4" name="Title 3"/>
          <p:cNvSpPr>
            <a:spLocks noGrp="1"/>
          </p:cNvSpPr>
          <p:nvPr>
            <p:ph type="title"/>
          </p:nvPr>
        </p:nvSpPr>
        <p:spPr>
          <a:xfrm>
            <a:off x="369888" y="1607610"/>
            <a:ext cx="8104411" cy="610658"/>
          </a:xfrm>
        </p:spPr>
        <p:txBody>
          <a:bodyPr/>
          <a:lstStyle/>
          <a:p>
            <a:r>
              <a:rPr lang="en-US" dirty="0" smtClean="0"/>
              <a:t>Clearing the 600 MHz Band at 84 MHz: Phase 7</a:t>
            </a:r>
            <a:endParaRPr lang="en-US" dirty="0"/>
          </a:p>
        </p:txBody>
      </p:sp>
      <p:pic>
        <p:nvPicPr>
          <p:cNvPr id="2" name="Picture 1"/>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2616411566"/>
      </p:ext>
    </p:extLst>
  </p:cSld>
  <p:clrMapOvr>
    <a:masterClrMapping/>
  </p:clrMapOvr>
  <p:transition spd="med">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91</a:t>
            </a:fld>
            <a:endParaRPr lang="en-US" dirty="0"/>
          </a:p>
        </p:txBody>
      </p:sp>
      <p:sp>
        <p:nvSpPr>
          <p:cNvPr id="4" name="Title 3"/>
          <p:cNvSpPr>
            <a:spLocks noGrp="1"/>
          </p:cNvSpPr>
          <p:nvPr>
            <p:ph type="title"/>
          </p:nvPr>
        </p:nvSpPr>
        <p:spPr>
          <a:xfrm>
            <a:off x="369888" y="1613960"/>
            <a:ext cx="8104411" cy="610658"/>
          </a:xfrm>
        </p:spPr>
        <p:txBody>
          <a:bodyPr/>
          <a:lstStyle/>
          <a:p>
            <a:r>
              <a:rPr lang="en-US" dirty="0" smtClean="0"/>
              <a:t>Clearing the 600 MHz Band at 84 MHz: Phase 8</a:t>
            </a:r>
            <a:endParaRPr lang="en-US" dirty="0"/>
          </a:p>
        </p:txBody>
      </p:sp>
      <p:pic>
        <p:nvPicPr>
          <p:cNvPr id="6" name="Picture 5"/>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2786012838"/>
      </p:ext>
    </p:extLst>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92</a:t>
            </a:fld>
            <a:endParaRPr lang="en-US" dirty="0"/>
          </a:p>
        </p:txBody>
      </p:sp>
      <p:sp>
        <p:nvSpPr>
          <p:cNvPr id="4" name="Title 3"/>
          <p:cNvSpPr>
            <a:spLocks noGrp="1"/>
          </p:cNvSpPr>
          <p:nvPr>
            <p:ph type="title"/>
          </p:nvPr>
        </p:nvSpPr>
        <p:spPr>
          <a:xfrm>
            <a:off x="369888" y="1607610"/>
            <a:ext cx="8104411" cy="610658"/>
          </a:xfrm>
        </p:spPr>
        <p:txBody>
          <a:bodyPr/>
          <a:lstStyle/>
          <a:p>
            <a:r>
              <a:rPr lang="en-US" dirty="0" smtClean="0"/>
              <a:t>Clearing the 600 MHz Band at 84 MHz: Phase 9</a:t>
            </a:r>
            <a:endParaRPr lang="en-US" dirty="0"/>
          </a:p>
        </p:txBody>
      </p:sp>
      <p:pic>
        <p:nvPicPr>
          <p:cNvPr id="2" name="Picture 1"/>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2881497927"/>
      </p:ext>
    </p:extLst>
  </p:cSld>
  <p:clrMapOvr>
    <a:masterClrMapping/>
  </p:clrMapOvr>
  <p:transition spd="med">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B275A762-063B-4B7E-BA28-C3D4EB86E078}" type="slidenum">
              <a:rPr lang="en-US" smtClean="0"/>
              <a:pPr>
                <a:defRPr/>
              </a:pPr>
              <a:t>93</a:t>
            </a:fld>
            <a:endParaRPr lang="en-US" dirty="0"/>
          </a:p>
        </p:txBody>
      </p:sp>
      <p:sp>
        <p:nvSpPr>
          <p:cNvPr id="4" name="Title 3"/>
          <p:cNvSpPr>
            <a:spLocks noGrp="1"/>
          </p:cNvSpPr>
          <p:nvPr>
            <p:ph type="title"/>
          </p:nvPr>
        </p:nvSpPr>
        <p:spPr>
          <a:xfrm>
            <a:off x="369888" y="1620310"/>
            <a:ext cx="8316912" cy="610658"/>
          </a:xfrm>
        </p:spPr>
        <p:txBody>
          <a:bodyPr/>
          <a:lstStyle/>
          <a:p>
            <a:r>
              <a:rPr lang="en-US" dirty="0" smtClean="0"/>
              <a:t>Clearing the 600 MHz Band at 84 MHz: Phase 10</a:t>
            </a:r>
            <a:endParaRPr lang="en-US" dirty="0"/>
          </a:p>
        </p:txBody>
      </p:sp>
      <p:pic>
        <p:nvPicPr>
          <p:cNvPr id="6" name="Picture 5"/>
          <p:cNvPicPr>
            <a:picLocks noChangeAspect="1"/>
          </p:cNvPicPr>
          <p:nvPr/>
        </p:nvPicPr>
        <p:blipFill rotWithShape="1">
          <a:blip r:embed="rId3"/>
          <a:srcRect l="13571" t="21048" r="23572" b="18508"/>
          <a:stretch/>
        </p:blipFill>
        <p:spPr>
          <a:xfrm>
            <a:off x="576072" y="2267712"/>
            <a:ext cx="8046720" cy="4352544"/>
          </a:xfrm>
          <a:prstGeom prst="rect">
            <a:avLst/>
          </a:prstGeom>
          <a:ln>
            <a:solidFill>
              <a:schemeClr val="tx1"/>
            </a:solidFill>
          </a:ln>
        </p:spPr>
      </p:pic>
    </p:spTree>
    <p:extLst>
      <p:ext uri="{BB962C8B-B14F-4D97-AF65-F5344CB8AC3E}">
        <p14:creationId xmlns:p14="http://schemas.microsoft.com/office/powerpoint/2010/main" val="116667410"/>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raft FCC Presentation Template">
  <a:themeElements>
    <a:clrScheme name="Custom 1">
      <a:dk1>
        <a:srgbClr val="3B3C3B"/>
      </a:dk1>
      <a:lt1>
        <a:sysClr val="window" lastClr="FFFFFF"/>
      </a:lt1>
      <a:dk2>
        <a:srgbClr val="346688"/>
      </a:dk2>
      <a:lt2>
        <a:srgbClr val="EEECE1"/>
      </a:lt2>
      <a:accent1>
        <a:srgbClr val="4B919D"/>
      </a:accent1>
      <a:accent2>
        <a:srgbClr val="599FCC"/>
      </a:accent2>
      <a:accent3>
        <a:srgbClr val="565E88"/>
      </a:accent3>
      <a:accent4>
        <a:srgbClr val="5C4865"/>
      </a:accent4>
      <a:accent5>
        <a:srgbClr val="3D6B7E"/>
      </a:accent5>
      <a:accent6>
        <a:srgbClr val="7A8D3B"/>
      </a:accent6>
      <a:hlink>
        <a:srgbClr val="C3A251"/>
      </a:hlink>
      <a:folHlink>
        <a:srgbClr val="9A2221"/>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3687</Words>
  <Application>Microsoft Office PowerPoint</Application>
  <PresentationFormat>On-screen Show (4:3)</PresentationFormat>
  <Paragraphs>628</Paragraphs>
  <Slides>93</Slides>
  <Notes>93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93</vt:i4>
      </vt:variant>
    </vt:vector>
  </HeadingPairs>
  <TitlesOfParts>
    <vt:vector size="104" baseType="lpstr">
      <vt:lpstr>MS Mincho</vt:lpstr>
      <vt:lpstr>ＭＳ Ｐゴシック</vt:lpstr>
      <vt:lpstr>Arial</vt:lpstr>
      <vt:lpstr>Calibri</vt:lpstr>
      <vt:lpstr>Cambria</vt:lpstr>
      <vt:lpstr>Courier New</vt:lpstr>
      <vt:lpstr>Helvetica Neue LT Std 55 Roman</vt:lpstr>
      <vt:lpstr>Times New Roman</vt:lpstr>
      <vt:lpstr>Trade Gothic LT Std Ext</vt:lpstr>
      <vt:lpstr>Wingdings</vt:lpstr>
      <vt:lpstr>Draft FCC Presentation Template</vt:lpstr>
      <vt:lpstr>Transition Scheduling Plan Webinar</vt:lpstr>
      <vt:lpstr>Disclaimer</vt:lpstr>
      <vt:lpstr>Prohibited Communications</vt:lpstr>
      <vt:lpstr>Prohibited Communications</vt:lpstr>
      <vt:lpstr>Questions?</vt:lpstr>
      <vt:lpstr>Agenda</vt:lpstr>
      <vt:lpstr>Overview</vt:lpstr>
      <vt:lpstr>Generating the Transition Schedule</vt:lpstr>
      <vt:lpstr>Getting a Jump on the Transition</vt:lpstr>
      <vt:lpstr>Key Aspects of the Transition Scheduling Plan</vt:lpstr>
      <vt:lpstr>Hypothetical Transition Schedule</vt:lpstr>
      <vt:lpstr>Why Transition Phases?</vt:lpstr>
      <vt:lpstr>Agenda</vt:lpstr>
      <vt:lpstr>What are Dependencies?</vt:lpstr>
      <vt:lpstr>What are Dependencies? </vt:lpstr>
      <vt:lpstr>Dependencies Create Daisy Chains </vt:lpstr>
      <vt:lpstr>Daisy Chains Can Be Very Large </vt:lpstr>
      <vt:lpstr>What are Cycles?</vt:lpstr>
      <vt:lpstr>Cycles Can Also Be Very Large </vt:lpstr>
      <vt:lpstr>Overlapping Cycles and Daisy Chains Make a Mess</vt:lpstr>
      <vt:lpstr>Challenges Created by Dependencies</vt:lpstr>
      <vt:lpstr>Methods To Address Dependencies– Linked Station Sets</vt:lpstr>
      <vt:lpstr>Methods To Address Dependencies– Linked Station Sets </vt:lpstr>
      <vt:lpstr>Methods To Address Dependencies– Increased Interference</vt:lpstr>
      <vt:lpstr>Methods To Address Dependencies– Temporary Channels</vt:lpstr>
      <vt:lpstr>Agenda</vt:lpstr>
      <vt:lpstr>How are Stations Assigned to Transition Phases?</vt:lpstr>
      <vt:lpstr>Constraints</vt:lpstr>
      <vt:lpstr>Constraints</vt:lpstr>
      <vt:lpstr>Goals </vt:lpstr>
      <vt:lpstr>Goals </vt:lpstr>
      <vt:lpstr>International Assumptions in Proposal</vt:lpstr>
      <vt:lpstr>Results</vt:lpstr>
      <vt:lpstr>Results</vt:lpstr>
      <vt:lpstr>Aggregate Interference </vt:lpstr>
      <vt:lpstr>Overview of Phase Assignments </vt:lpstr>
      <vt:lpstr>Quick Explanation of First Set of Maps</vt:lpstr>
      <vt:lpstr>Transitioning Stations at 114 MHz:  Start</vt:lpstr>
      <vt:lpstr>Transitioning Stations at 114 MHz:  Phase 1</vt:lpstr>
      <vt:lpstr>Transitioning Stations at 114 MHz:  Phase 2</vt:lpstr>
      <vt:lpstr>Transitioning Stations at 114 MHz:  Phase 3</vt:lpstr>
      <vt:lpstr>Transitioning Stations at 114 MHz:  Phase 4</vt:lpstr>
      <vt:lpstr>Transitioning Stations at 114 MHz:  Phase 5</vt:lpstr>
      <vt:lpstr>Transitioning Stations at 114 MHz:  Phase 6</vt:lpstr>
      <vt:lpstr>Transitioning Stations at 114 MHz:  Phase 7</vt:lpstr>
      <vt:lpstr>Transitioning Stations at 114 MHz:  Phase 8</vt:lpstr>
      <vt:lpstr>Transitioning Stations at 114 MHz:  Phase 9</vt:lpstr>
      <vt:lpstr>Transitioning Stations at 114 MHz:  Phase 10</vt:lpstr>
      <vt:lpstr>Quick Explanation of Second Set of Maps</vt:lpstr>
      <vt:lpstr>Clearing the 600 MHz Band at 114 MHz: Phase 1</vt:lpstr>
      <vt:lpstr>Clearing the 600 MHz Band at 114 MHz: Phase 2</vt:lpstr>
      <vt:lpstr>Clearing the 600 MHz Band at 114 MHz: Phase 3</vt:lpstr>
      <vt:lpstr>Clearing the 600 MHz Band at 114 MHz: Phase 4</vt:lpstr>
      <vt:lpstr>Clearing the 600 MHz Band at 114 MHz: Phase 5</vt:lpstr>
      <vt:lpstr>Clearing the 600 MHz Band at 114 MHz: Phase 6</vt:lpstr>
      <vt:lpstr>Clearing the 600 MHz Band at 114 MHz: Phase 7</vt:lpstr>
      <vt:lpstr>Clearing the 600 MHz Band at 114 MHz: Phase 8</vt:lpstr>
      <vt:lpstr>Clearing the 600 MHz Band at 114 MHz: Phase 9</vt:lpstr>
      <vt:lpstr>Clearing the 600 MHz Band at 114 MHz: Phase 10</vt:lpstr>
      <vt:lpstr>Agenda</vt:lpstr>
      <vt:lpstr>Determining the Phase Completion Date</vt:lpstr>
      <vt:lpstr>Administrative and Planning Tasks:</vt:lpstr>
      <vt:lpstr>Construction-related Work</vt:lpstr>
      <vt:lpstr>Modeling Resources in Limited Supply</vt:lpstr>
      <vt:lpstr>Modeling Resources in Limited Supply</vt:lpstr>
      <vt:lpstr>Primary Antenna Manufacturing Is Limited</vt:lpstr>
      <vt:lpstr>Tower Crews Are Limited</vt:lpstr>
      <vt:lpstr>Phase Scheduling Tool and the Post Auction Timeline</vt:lpstr>
      <vt:lpstr>Phase Scheduling Tool and the Post Auction Timeline</vt:lpstr>
      <vt:lpstr>Questions?</vt:lpstr>
      <vt:lpstr>PowerPoint Presentation</vt:lpstr>
      <vt:lpstr>Additional Slides</vt:lpstr>
      <vt:lpstr>Transitioning Stations at 84 MHz:  Start</vt:lpstr>
      <vt:lpstr>Transitioning Stations at 84 MHz:  Phase 1 </vt:lpstr>
      <vt:lpstr>Transitioning Stations at 84 MHz:  Phase 2 </vt:lpstr>
      <vt:lpstr>Transitioning Stations at 84 MHz:  Phase 3 </vt:lpstr>
      <vt:lpstr>Transitioning Stations at 84 MHz:  Phase 4 </vt:lpstr>
      <vt:lpstr>Transitioning Stations at 84 MHz:  Phase 5 </vt:lpstr>
      <vt:lpstr>Transitioning Stations at 84 MHz:  Phase 6 </vt:lpstr>
      <vt:lpstr>Transitioning Stations at 84 MHz:  Phase 7 </vt:lpstr>
      <vt:lpstr>Transitioning Stations at 84 MHz:  Phase 8 </vt:lpstr>
      <vt:lpstr>Transitioning Stations at 84 MHz:  Phase 9 </vt:lpstr>
      <vt:lpstr>Transitioning Stations at 84 MHz:  Phase 10 </vt:lpstr>
      <vt:lpstr>Clearing the 600 MHz Band at 84 MHz: Phase 1</vt:lpstr>
      <vt:lpstr>Clearing the 600 MHz Band at 84 MHz: Phase 2</vt:lpstr>
      <vt:lpstr>Clearing the 600 MHz Band at 84 MHz: Phase 3</vt:lpstr>
      <vt:lpstr>Clearing the 600 MHz Band at 84 MHz: Phase 4</vt:lpstr>
      <vt:lpstr>Clearing the 600 MHz Band at 84 MHz: Phase 5</vt:lpstr>
      <vt:lpstr>Clearing the 600 MHz Band at 84 MHz: Phase 6</vt:lpstr>
      <vt:lpstr>Clearing the 600 MHz Band at 84 MHz: Phase 7</vt:lpstr>
      <vt:lpstr>Clearing the 600 MHz Band at 84 MHz: Phase 8</vt:lpstr>
      <vt:lpstr>Clearing the 600 MHz Band at 84 MHz: Phase 9</vt:lpstr>
      <vt:lpstr>Clearing the 600 MHz Band at 84 MHz: Phase 10</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2016-10-17T14:44:18Z</dcterms:created>
  <dcterms:modified xsi:type="dcterms:W3CDTF">2016-10-17T16:21:06Z</dcterms:modified>
</cp:coreProperties>
</file>