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4" r:id="rId9"/>
    <p:sldId id="26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3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1D92-F1D7-4FE9-B174-FBA7475BBFC3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B3F5-9BD4-447D-9BC5-8D9C6459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cc.gov/ace/dir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.gov/DVC" TargetMode="External"/><Relationship Id="rId2" Type="http://schemas.openxmlformats.org/officeDocument/2006/relationships/hyperlink" Target="mailto:DVC@fc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frame%20width=%22560%22%20height=%22315%22%20src=%22https:/www.youtube.com/embed/SxvFGa6OwjQ%22%20frameborder=%220%22%20allowfullscreen%3e%3c/ifr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94" y="5113658"/>
            <a:ext cx="1744342" cy="1744342"/>
          </a:xfrm>
          <a:prstGeom prst="rect">
            <a:avLst/>
          </a:prstGeom>
        </p:spPr>
      </p:pic>
      <p:pic>
        <p:nvPicPr>
          <p:cNvPr id="5122" name="Picture 2" descr="Image result for direct video ca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3" y="231437"/>
            <a:ext cx="8823440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3782" y="3055730"/>
            <a:ext cx="949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Essentials in Adopting </a:t>
            </a:r>
            <a:endParaRPr lang="en-US" sz="2800" dirty="0"/>
          </a:p>
          <a:p>
            <a:pPr algn="ctr"/>
            <a:r>
              <a:rPr lang="en-US" sz="4000" dirty="0"/>
              <a:t>Direct Videoconferencing Telecommunications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76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ACE Direct?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Off-the-shelf VRS endpoints seem to lack telephony features common in call center platforms, such as call routing and call queueing. </a:t>
            </a:r>
          </a:p>
          <a:p>
            <a:r>
              <a:rPr lang="en-US" dirty="0"/>
              <a:t>To meet the complex needs of DVC call center deployments, the FCC developed an open-source Direct Video Calling software solution, which is freely available.</a:t>
            </a:r>
          </a:p>
          <a:p>
            <a:pPr lvl="1"/>
            <a:r>
              <a:rPr lang="en-US" dirty="0"/>
              <a:t>Capable of routing video calls into specific queues for multiple agents</a:t>
            </a:r>
          </a:p>
          <a:p>
            <a:pPr lvl="1"/>
            <a:r>
              <a:rPr lang="en-US" dirty="0"/>
              <a:t>Integrates easily with an organization's customer relations management (CRM) databases</a:t>
            </a:r>
          </a:p>
          <a:p>
            <a:pPr lvl="1"/>
            <a:r>
              <a:rPr lang="en-US" dirty="0"/>
              <a:t>Based on free, open source software</a:t>
            </a:r>
          </a:p>
          <a:p>
            <a:pPr lvl="1"/>
            <a:r>
              <a:rPr lang="en-US" dirty="0"/>
              <a:t>For more information:  </a:t>
            </a:r>
            <a:r>
              <a:rPr lang="en-US" dirty="0">
                <a:hlinkClick r:id="rId2"/>
              </a:rPr>
              <a:t>www.fcc.gov/ace/direct</a:t>
            </a: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6498" r="3414" b="10415"/>
          <a:stretch/>
        </p:blipFill>
        <p:spPr>
          <a:xfrm>
            <a:off x="6264418" y="251491"/>
            <a:ext cx="5569346" cy="111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712" y="5380282"/>
            <a:ext cx="127417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3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Contact Information for FCC DVC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894" y="1825625"/>
            <a:ext cx="10573305" cy="47983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Robert McConnell, </a:t>
            </a:r>
          </a:p>
          <a:p>
            <a:pPr marL="0" indent="0">
              <a:buNone/>
            </a:pPr>
            <a:r>
              <a:rPr lang="en-US" sz="3600" dirty="0"/>
              <a:t>Telecommunications Accessibility Specialist</a:t>
            </a:r>
          </a:p>
          <a:p>
            <a:pPr lvl="1"/>
            <a:r>
              <a:rPr lang="en-US" sz="3600" dirty="0"/>
              <a:t>Email:		</a:t>
            </a:r>
            <a:r>
              <a:rPr lang="en-US" sz="3600" dirty="0">
                <a:hlinkClick r:id="rId2"/>
              </a:rPr>
              <a:t>DVC@fcc.gov</a:t>
            </a:r>
            <a:endParaRPr lang="en-US" sz="3600" dirty="0"/>
          </a:p>
          <a:p>
            <a:pPr lvl="1"/>
            <a:r>
              <a:rPr lang="en-US" sz="3600" dirty="0"/>
              <a:t>Voice/Video:	202-769-0760</a:t>
            </a:r>
          </a:p>
          <a:p>
            <a:pPr lvl="1"/>
            <a:r>
              <a:rPr lang="en-US" sz="3600" dirty="0"/>
              <a:t>Web:			</a:t>
            </a:r>
            <a:r>
              <a:rPr lang="en-US" sz="3600" dirty="0">
                <a:hlinkClick r:id="rId3"/>
              </a:rPr>
              <a:t>www.fcc.gov/DVC</a:t>
            </a:r>
            <a:endParaRPr lang="en-US" sz="3600" dirty="0"/>
          </a:p>
          <a:p>
            <a:pPr marL="457200" lvl="1" indent="0">
              <a:buNone/>
            </a:pPr>
            <a:r>
              <a:rPr lang="en-US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249" y="4963297"/>
            <a:ext cx="1660638" cy="1660638"/>
          </a:xfrm>
          <a:prstGeom prst="rect">
            <a:avLst/>
          </a:prstGeom>
        </p:spPr>
      </p:pic>
      <p:pic>
        <p:nvPicPr>
          <p:cNvPr id="5" name="Picture 2" descr="Image result for direct video cal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9" y="1265054"/>
            <a:ext cx="7542503" cy="20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2503" cy="1325563"/>
          </a:xfrm>
        </p:spPr>
        <p:txBody>
          <a:bodyPr/>
          <a:lstStyle/>
          <a:p>
            <a:r>
              <a:rPr lang="en-US" dirty="0"/>
              <a:t>Direct </a:t>
            </a:r>
            <a:r>
              <a:rPr lang="en-US"/>
              <a:t>Video Calling (DVC</a:t>
            </a:r>
            <a:r>
              <a:rPr lang="en-US" dirty="0"/>
              <a:t>): 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90240" cy="448206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Direct Video Calling (DVC) is video teleconferencing that allows conversations to occur between two callers using American Sign Language (ASL), </a:t>
            </a:r>
            <a:r>
              <a:rPr lang="en-US" sz="3200" b="1" dirty="0">
                <a:solidFill>
                  <a:prstClr val="black"/>
                </a:solidFill>
              </a:rPr>
              <a:t>without the need for translation services.</a:t>
            </a:r>
            <a:endParaRPr lang="en-US" sz="3200" dirty="0"/>
          </a:p>
          <a:p>
            <a:r>
              <a:rPr lang="en-US" sz="3200" dirty="0"/>
              <a:t>The Commission encourages entities in the private and public sectors to adopt measures so that such callers can avail themselves of DVC for business and personal calls.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13" y="5423902"/>
            <a:ext cx="1274174" cy="1274174"/>
          </a:xfrm>
          <a:prstGeom prst="rect">
            <a:avLst/>
          </a:prstGeom>
        </p:spPr>
      </p:pic>
      <p:pic>
        <p:nvPicPr>
          <p:cNvPr id="6" name="Picture 2" descr="Image result for direct video cal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0"/>
          <a:stretch/>
        </p:blipFill>
        <p:spPr bwMode="auto">
          <a:xfrm>
            <a:off x="7189322" y="1473693"/>
            <a:ext cx="4964211" cy="26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1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160"/>
            <a:ext cx="10515600" cy="1325563"/>
          </a:xfrm>
        </p:spPr>
        <p:txBody>
          <a:bodyPr/>
          <a:lstStyle/>
          <a:p>
            <a:r>
              <a:rPr lang="en-US" dirty="0"/>
              <a:t>Telecommunication Relay Services (TRS):  Traditional Non-DVC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468"/>
            <a:ext cx="7099300" cy="4351338"/>
          </a:xfrm>
        </p:spPr>
        <p:txBody>
          <a:bodyPr/>
          <a:lstStyle/>
          <a:p>
            <a:r>
              <a:rPr lang="en-US" sz="3200" dirty="0"/>
              <a:t>TRS is a telephone service that allows individuals who are deaf, hard of hearing, or speech disabled to place and receive telephone calls. </a:t>
            </a:r>
          </a:p>
          <a:p>
            <a:r>
              <a:rPr lang="en-US" sz="3200" dirty="0"/>
              <a:t>TRS uses communications assistants (CAs) to facilitate telephone calls for individuals who need TRS assistance.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747" y="1825625"/>
            <a:ext cx="3334307" cy="303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713" y="5448616"/>
            <a:ext cx="127417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365125"/>
            <a:ext cx="11083977" cy="1325563"/>
          </a:xfrm>
        </p:spPr>
        <p:txBody>
          <a:bodyPr/>
          <a:lstStyle/>
          <a:p>
            <a:r>
              <a:rPr lang="en-US" dirty="0"/>
              <a:t>Video Relay Services (VRS):  </a:t>
            </a:r>
            <a:br>
              <a:rPr lang="en-US" dirty="0"/>
            </a:br>
            <a:r>
              <a:rPr lang="en-US" dirty="0"/>
              <a:t>Traditional Non-DVC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94" y="1825625"/>
            <a:ext cx="7916057" cy="48971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VRS is a form of Telecommunications Relay Service   that enables ASL-fluent persons who are deaf and hard of hearing to communicate with voice telephone users through video equipment, rather than through typed text.</a:t>
            </a:r>
          </a:p>
          <a:p>
            <a:r>
              <a:rPr lang="en-US" dirty="0"/>
              <a:t>Video teleconferencing connects the VRS user with a communications assistant, so that the VRS user and the CA can see and communicate with each other in signed conversation.  </a:t>
            </a:r>
          </a:p>
          <a:p>
            <a:r>
              <a:rPr lang="en-US" dirty="0"/>
              <a:t>Because the conversation between the VRS user and the CA flows much more quickly than with a text-based TRS call, VRS is an enormously popular form of TRS.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037" y="5448616"/>
            <a:ext cx="1274174" cy="1274174"/>
          </a:xfrm>
          <a:prstGeom prst="rect">
            <a:avLst/>
          </a:prstGeom>
        </p:spPr>
      </p:pic>
      <p:pic>
        <p:nvPicPr>
          <p:cNvPr id="4100" name="Picture 4" descr="Image result for sign language video c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39" y="621585"/>
            <a:ext cx="3728572" cy="2248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023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Video Calling (DVC)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439"/>
            <a:ext cx="7661564" cy="4711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June 2014, the FCC’s Disability Rights Office implemented an </a:t>
            </a:r>
            <a:r>
              <a:rPr lang="en-US" dirty="0">
                <a:hlinkClick r:id="rId2"/>
              </a:rPr>
              <a:t>ASL Consumer Support Line</a:t>
            </a:r>
            <a:r>
              <a:rPr lang="en-US" dirty="0"/>
              <a:t> —the first of its kind in the federal government. Statistics show that:</a:t>
            </a:r>
          </a:p>
          <a:p>
            <a:pPr lvl="1"/>
            <a:r>
              <a:rPr lang="en-US" dirty="0"/>
              <a:t>The number of calls from ASL-fluent callers increased three-fold,</a:t>
            </a:r>
          </a:p>
          <a:p>
            <a:pPr lvl="1"/>
            <a:r>
              <a:rPr lang="en-US" dirty="0"/>
              <a:t>Incoming relay calls to FCC’s main toll-free number have nearly been eliminated, and </a:t>
            </a:r>
          </a:p>
          <a:p>
            <a:pPr lvl="1"/>
            <a:r>
              <a:rPr lang="en-US" dirty="0"/>
              <a:t>Calls are being handled and resolved faster.  </a:t>
            </a:r>
          </a:p>
          <a:p>
            <a:r>
              <a:rPr lang="en-US" dirty="0"/>
              <a:t>DVC solutions have since been adopted by a variety of government agencies and private corporations, and the number continues to grow.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713" y="5448615"/>
            <a:ext cx="1274174" cy="127417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53" y="365125"/>
            <a:ext cx="3739534" cy="260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674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DVC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2512722" y="1872024"/>
            <a:ext cx="3434690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Improved Communications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672" y="1690688"/>
            <a:ext cx="878779" cy="131816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: Shape 5"/>
          <p:cNvSpPr/>
          <p:nvPr/>
        </p:nvSpPr>
        <p:spPr>
          <a:xfrm>
            <a:off x="6836254" y="1872024"/>
            <a:ext cx="3502002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Simple Implementation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8868" y="1690688"/>
            <a:ext cx="878779" cy="131816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2512722" y="3452432"/>
            <a:ext cx="3565727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Secure Communications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5672" y="3271097"/>
            <a:ext cx="878779" cy="131816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2493058" y="5218219"/>
            <a:ext cx="3585390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Maintain ADA Compliance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25672" y="5036884"/>
            <a:ext cx="878779" cy="131816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>
            <a:off x="6943715" y="5218219"/>
            <a:ext cx="3456013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Career Opportunities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3523" y="5036884"/>
            <a:ext cx="1025061" cy="1318169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>
            <a:off x="6814338" y="3452432"/>
            <a:ext cx="3585390" cy="1255399"/>
          </a:xfrm>
          <a:custGeom>
            <a:avLst/>
            <a:gdLst>
              <a:gd name="connsiteX0" fmla="*/ 0 w 4017278"/>
              <a:gd name="connsiteY0" fmla="*/ 0 h 1255399"/>
              <a:gd name="connsiteX1" fmla="*/ 4017278 w 4017278"/>
              <a:gd name="connsiteY1" fmla="*/ 0 h 1255399"/>
              <a:gd name="connsiteX2" fmla="*/ 4017278 w 4017278"/>
              <a:gd name="connsiteY2" fmla="*/ 1255399 h 1255399"/>
              <a:gd name="connsiteX3" fmla="*/ 0 w 4017278"/>
              <a:gd name="connsiteY3" fmla="*/ 1255399 h 1255399"/>
              <a:gd name="connsiteX4" fmla="*/ 0 w 4017278"/>
              <a:gd name="connsiteY4" fmla="*/ 0 h 125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278" h="1255399">
                <a:moveTo>
                  <a:pt x="0" y="0"/>
                </a:moveTo>
                <a:lnTo>
                  <a:pt x="4017278" y="0"/>
                </a:lnTo>
                <a:lnTo>
                  <a:pt x="4017278" y="1255399"/>
                </a:lnTo>
                <a:lnTo>
                  <a:pt x="0" y="125539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0324" tIns="106680" rIns="106680" bIns="10668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Cost Savings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3523" y="3271097"/>
            <a:ext cx="878779" cy="1318169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6713" y="5386832"/>
            <a:ext cx="127417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2" y="365125"/>
            <a:ext cx="11203898" cy="1325563"/>
          </a:xfrm>
        </p:spPr>
        <p:txBody>
          <a:bodyPr/>
          <a:lstStyle/>
          <a:p>
            <a:r>
              <a:rPr lang="en-US" dirty="0"/>
              <a:t>Additional Benefits of Adopting DVC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825624"/>
            <a:ext cx="7635198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DVC provides equivalent and direct access to your entity’s services via American Sign Language.  </a:t>
            </a:r>
          </a:p>
          <a:p>
            <a:r>
              <a:rPr lang="en-US" dirty="0"/>
              <a:t>This is especially helpful if:</a:t>
            </a:r>
          </a:p>
          <a:p>
            <a:pPr lvl="1"/>
            <a:r>
              <a:rPr lang="en-US" dirty="0"/>
              <a:t>Your organization provides programs and services such as:  </a:t>
            </a:r>
          </a:p>
          <a:p>
            <a:pPr lvl="2"/>
            <a:r>
              <a:rPr lang="en-US" dirty="0"/>
              <a:t>Social and health services</a:t>
            </a:r>
            <a:endParaRPr dirty="0"/>
          </a:p>
          <a:p>
            <a:pPr lvl="2"/>
            <a:r>
              <a:rPr lang="en-US" dirty="0"/>
              <a:t>Employment and rehabilitation programs</a:t>
            </a:r>
          </a:p>
          <a:p>
            <a:pPr lvl="2"/>
            <a:r>
              <a:rPr lang="en-US" dirty="0"/>
              <a:t>Educational institutions and training centers</a:t>
            </a:r>
          </a:p>
          <a:p>
            <a:pPr lvl="2"/>
            <a:r>
              <a:rPr lang="en-US" dirty="0"/>
              <a:t>Language interpretation and communication services</a:t>
            </a:r>
          </a:p>
          <a:p>
            <a:pPr lvl="2"/>
            <a:r>
              <a:rPr lang="en-US" dirty="0"/>
              <a:t>Hotlines and </a:t>
            </a:r>
            <a:r>
              <a:rPr lang="en-US"/>
              <a:t>311 information and reporting </a:t>
            </a:r>
            <a:r>
              <a:rPr lang="en-US" dirty="0"/>
              <a:t>s</a:t>
            </a:r>
            <a:r>
              <a:rPr lang="en-US"/>
              <a:t>ervices</a:t>
            </a:r>
            <a:endParaRPr lang="en-US" dirty="0"/>
          </a:p>
          <a:p>
            <a:pPr lvl="2"/>
            <a:r>
              <a:rPr lang="en-US" dirty="0"/>
              <a:t>Any service that may be handled over the telephone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13" y="5411546"/>
            <a:ext cx="1274174" cy="1274174"/>
          </a:xfrm>
          <a:prstGeom prst="rect">
            <a:avLst/>
          </a:prstGeom>
        </p:spPr>
      </p:pic>
      <p:pic>
        <p:nvPicPr>
          <p:cNvPr id="2052" name="Picture 4" descr="Image result for direct video ca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825625"/>
            <a:ext cx="4320087" cy="2430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901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DVC for Your 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There are many DVC platform options available.  </a:t>
            </a:r>
          </a:p>
          <a:p>
            <a:r>
              <a:rPr lang="en-US" sz="3200" dirty="0"/>
              <a:t>Solutions range from:</a:t>
            </a:r>
          </a:p>
          <a:p>
            <a:pPr lvl="1"/>
            <a:r>
              <a:rPr lang="en-US" sz="3200" dirty="0"/>
              <a:t>simple videophone platforms provided by existing VRS vendors, to… </a:t>
            </a:r>
          </a:p>
          <a:p>
            <a:pPr lvl="1"/>
            <a:r>
              <a:rPr lang="en-US" sz="3200" dirty="0"/>
              <a:t>complex call-routing systems such as the ACE Direct platform, which was developed by the FCC. </a:t>
            </a:r>
          </a:p>
          <a:p>
            <a:r>
              <a:rPr lang="en-US" sz="3200" dirty="0"/>
              <a:t>Your ideal option will depend on your enterprise needs.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713" y="5436259"/>
            <a:ext cx="1274174" cy="1274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34" y="104690"/>
            <a:ext cx="1653466" cy="16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entity need to deploy DVC?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6414655" cy="47829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High-speed Internet connection</a:t>
            </a:r>
          </a:p>
          <a:p>
            <a:pPr lvl="1"/>
            <a:r>
              <a:rPr lang="en-US" dirty="0"/>
              <a:t>Minimum: Dedicated speeds of 1 </a:t>
            </a:r>
            <a:r>
              <a:rPr lang="en-US" dirty="0" err="1"/>
              <a:t>Mbps</a:t>
            </a:r>
            <a:r>
              <a:rPr lang="en-US" dirty="0"/>
              <a:t> download/upload per agent</a:t>
            </a:r>
          </a:p>
          <a:p>
            <a:r>
              <a:rPr lang="en-US" dirty="0"/>
              <a:t>Video conferencing equipment (e.g., camera and a video screen)</a:t>
            </a:r>
          </a:p>
          <a:p>
            <a:r>
              <a:rPr lang="en-US" dirty="0"/>
              <a:t>A calling platform compatible with the national relay numbering system</a:t>
            </a:r>
          </a:p>
          <a:p>
            <a:r>
              <a:rPr lang="en-US" dirty="0"/>
              <a:t>An </a:t>
            </a:r>
            <a:r>
              <a:rPr lang="en-US" dirty="0" err="1"/>
              <a:t>iTRS</a:t>
            </a:r>
            <a:r>
              <a:rPr lang="en-US" dirty="0"/>
              <a:t>-issued phone number</a:t>
            </a:r>
          </a:p>
          <a:p>
            <a:r>
              <a:rPr lang="en-US" dirty="0"/>
              <a:t>Personnel who are native users of American Sign Language</a:t>
            </a:r>
          </a:p>
          <a:p>
            <a:pPr lvl="1"/>
            <a:r>
              <a:rPr lang="en-US" dirty="0"/>
              <a:t>This increases the number of individuals with disabilities in the workplace, and heightens your entity’s profile with various disability communities.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r="16302"/>
          <a:stretch/>
        </p:blipFill>
        <p:spPr bwMode="auto">
          <a:xfrm>
            <a:off x="7404010" y="2036619"/>
            <a:ext cx="4483191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3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585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Direct Video Calling (DVC):  Summary</vt:lpstr>
      <vt:lpstr>Telecommunication Relay Services (TRS):  Traditional Non-DVC Solution</vt:lpstr>
      <vt:lpstr>Video Relay Services (VRS):   Traditional Non-DVC Solution</vt:lpstr>
      <vt:lpstr>Direct Video Calling (DVC)</vt:lpstr>
      <vt:lpstr>Benefits of DVC</vt:lpstr>
      <vt:lpstr>Additional Benefits of Adopting DVC</vt:lpstr>
      <vt:lpstr>Implementing DVC for Your Entity</vt:lpstr>
      <vt:lpstr>What does an entity need to deploy DVC?</vt:lpstr>
      <vt:lpstr>What is ACE Direct?</vt:lpstr>
      <vt:lpstr>Contact Information for FCC DVC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Direct Video Communication?</dc:title>
  <dc:creator>Robert McConnell</dc:creator>
  <cp:lastModifiedBy>Robert McConnell</cp:lastModifiedBy>
  <cp:revision>81</cp:revision>
  <dcterms:created xsi:type="dcterms:W3CDTF">2017-09-15T18:47:07Z</dcterms:created>
  <dcterms:modified xsi:type="dcterms:W3CDTF">2017-10-20T15:33:37Z</dcterms:modified>
</cp:coreProperties>
</file>