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2"/>
    <p:sldId id="366" r:id="rId3"/>
  </p:sldIdLst>
  <p:sldSz cx="9906000" cy="6858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roadband Adoption Programs" id="{1E7DD9E6-8846-8448-AF36-6CA7C36D3FBC}">
          <p14:sldIdLst>
            <p14:sldId id="298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orient="horz" pos="4096" userDrawn="1">
          <p15:clr>
            <a:srgbClr val="A4A3A4"/>
          </p15:clr>
        </p15:guide>
        <p15:guide id="3" orient="horz" pos="3688" userDrawn="1">
          <p15:clr>
            <a:srgbClr val="A4A3A4"/>
          </p15:clr>
        </p15:guide>
        <p15:guide id="4" orient="horz" pos="760" userDrawn="1">
          <p15:clr>
            <a:srgbClr val="A4A3A4"/>
          </p15:clr>
        </p15:guide>
        <p15:guide id="5" orient="horz" pos="488" userDrawn="1">
          <p15:clr>
            <a:srgbClr val="A4A3A4"/>
          </p15:clr>
        </p15:guide>
        <p15:guide id="6" pos="251" userDrawn="1">
          <p15:clr>
            <a:srgbClr val="A4A3A4"/>
          </p15:clr>
        </p15:guide>
        <p15:guide id="7" pos="5991" userDrawn="1">
          <p15:clr>
            <a:srgbClr val="A4A3A4"/>
          </p15:clr>
        </p15:guide>
        <p15:guide id="8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FDB"/>
    <a:srgbClr val="007A3E"/>
    <a:srgbClr val="F2F2F2"/>
    <a:srgbClr val="191919"/>
    <a:srgbClr val="CF2A2A"/>
    <a:srgbClr val="EFEFEF"/>
    <a:srgbClr val="4CA90C"/>
    <a:srgbClr val="FFB81C"/>
    <a:srgbClr val="0C257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929" autoAdjust="0"/>
  </p:normalViewPr>
  <p:slideViewPr>
    <p:cSldViewPr snapToGrid="0">
      <p:cViewPr varScale="1">
        <p:scale>
          <a:sx n="84" d="100"/>
          <a:sy n="84" d="100"/>
        </p:scale>
        <p:origin x="726" y="78"/>
      </p:cViewPr>
      <p:guideLst>
        <p:guide orient="horz" pos="232"/>
        <p:guide orient="horz" pos="4096"/>
        <p:guide orient="horz" pos="3688"/>
        <p:guide orient="horz" pos="760"/>
        <p:guide orient="horz" pos="488"/>
        <p:guide pos="251"/>
        <p:guide pos="5991"/>
        <p:guide pos="3120"/>
      </p:guideLst>
    </p:cSldViewPr>
  </p:slideViewPr>
  <p:outlineViewPr>
    <p:cViewPr>
      <p:scale>
        <a:sx n="33" d="100"/>
        <a:sy n="33" d="100"/>
      </p:scale>
      <p:origin x="0" y="5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notesViewPr>
    <p:cSldViewPr snapToGrid="0">
      <p:cViewPr varScale="1">
        <p:scale>
          <a:sx n="83" d="100"/>
          <a:sy n="83" d="100"/>
        </p:scale>
        <p:origin x="38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A5829C-7C6A-DF41-92FC-FE30E34D6DBD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00A37F-B7DA-9E4D-A068-4D61982E8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C7A9F4-9AF1-BE4F-A500-2756F8488435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FD9196-B747-C840-B910-EBFFFCF7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2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63804" y="6061077"/>
            <a:ext cx="415437" cy="51117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05597" y="6329848"/>
            <a:ext cx="8758206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dirty="0">
                <a:solidFill>
                  <a:schemeClr val="tx2"/>
                </a:solidFill>
                <a:latin typeface="Cambria" panose="02040503050406030204" pitchFamily="18" charset="0"/>
              </a:rPr>
              <a:t>PRIVILEGED AND CONFIDENTIAL– ATTORNEY / CLIENT COMMUNICATION</a:t>
            </a:r>
          </a:p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" dirty="0">
                <a:solidFill>
                  <a:schemeClr val="tx2"/>
                </a:solidFill>
                <a:latin typeface="Cambria" panose="02040503050406030204" pitchFamily="18" charset="0"/>
              </a:rPr>
              <a:t>© 2017 AT&amp;T Intellectual</a:t>
            </a:r>
            <a:r>
              <a:rPr lang="en-US" sz="450" baseline="0" dirty="0">
                <a:solidFill>
                  <a:schemeClr val="tx2"/>
                </a:solidFill>
                <a:latin typeface="Cambria" panose="02040503050406030204" pitchFamily="18" charset="0"/>
              </a:rPr>
              <a:t> Property. All rights reserved.</a:t>
            </a:r>
            <a:r>
              <a:rPr lang="en-US" sz="450" dirty="0">
                <a:solidFill>
                  <a:schemeClr val="tx2"/>
                </a:solidFill>
                <a:latin typeface="Cambria" panose="02040503050406030204" pitchFamily="18" charset="0"/>
              </a:rPr>
              <a:t> AT&amp;T, Globe logo, Mobilizing Your World and DIRECTV are registered trademarks and service marks of AT&amp;T Intellectual Property and/or AT&amp;T affiliated companies. 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05382" y="594859"/>
            <a:ext cx="4559168" cy="244486"/>
          </a:xfrm>
        </p:spPr>
        <p:txBody>
          <a:bodyPr/>
          <a:lstStyle>
            <a:lvl1pPr marL="0" indent="0">
              <a:spcAft>
                <a:spcPts val="300"/>
              </a:spcAft>
              <a:buFontTx/>
              <a:buNone/>
              <a:defRPr sz="1050" b="0" i="0">
                <a:solidFill>
                  <a:schemeClr val="bg2"/>
                </a:solidFill>
              </a:defRPr>
            </a:lvl1pPr>
            <a:lvl2pPr marL="0" indent="0">
              <a:spcAft>
                <a:spcPts val="300"/>
              </a:spcAft>
              <a:buFontTx/>
              <a:buNone/>
              <a:defRPr sz="1050">
                <a:solidFill>
                  <a:schemeClr val="bg2"/>
                </a:solidFill>
              </a:defRPr>
            </a:lvl2pPr>
            <a:lvl3pPr marL="0" indent="0">
              <a:spcAft>
                <a:spcPts val="300"/>
              </a:spcAft>
              <a:buFontTx/>
              <a:buNone/>
              <a:defRPr sz="1050">
                <a:solidFill>
                  <a:schemeClr val="bg2"/>
                </a:solidFill>
              </a:defRPr>
            </a:lvl3pPr>
            <a:lvl4pPr marL="0" indent="0">
              <a:spcAft>
                <a:spcPts val="300"/>
              </a:spcAft>
              <a:buFontTx/>
              <a:buNone/>
              <a:defRPr sz="1050">
                <a:solidFill>
                  <a:schemeClr val="bg2"/>
                </a:solidFill>
              </a:defRPr>
            </a:lvl4pPr>
            <a:lvl5pPr marL="0" indent="0">
              <a:spcAft>
                <a:spcPts val="300"/>
              </a:spcAft>
              <a:buFontTx/>
              <a:buNone/>
              <a:defRPr sz="105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79" y="927100"/>
            <a:ext cx="9109737" cy="1523098"/>
          </a:xfrm>
          <a:effectLst/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05379" y="2459736"/>
            <a:ext cx="9113520" cy="914400"/>
          </a:xfrm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3474725"/>
            <a:ext cx="4559168" cy="233521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2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2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2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14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74701"/>
            <a:ext cx="9906000" cy="60833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05379" y="1634067"/>
            <a:ext cx="9109737" cy="1515534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 bwMode="white">
          <a:xfrm>
            <a:off x="405382" y="3608394"/>
            <a:ext cx="4559168" cy="2246311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9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74701"/>
            <a:ext cx="9906000" cy="60833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05379" y="1642537"/>
            <a:ext cx="9109737" cy="1512147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 bwMode="white">
          <a:xfrm>
            <a:off x="405382" y="3608394"/>
            <a:ext cx="4559168" cy="2246311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63804" y="6061077"/>
            <a:ext cx="415437" cy="51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44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5379" y="1642537"/>
            <a:ext cx="9109737" cy="1512147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3608394"/>
            <a:ext cx="4559168" cy="2246311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1pPr>
            <a:lvl2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2pPr>
            <a:lvl3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3pPr>
            <a:lvl4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4pPr>
            <a:lvl5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6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774700"/>
            <a:ext cx="9906000" cy="6083300"/>
          </a:xfrm>
          <a:solidFill>
            <a:schemeClr val="bg2"/>
          </a:solidFill>
        </p:spPr>
        <p:txBody>
          <a:bodyPr/>
          <a:lstStyle>
            <a:lvl1pPr>
              <a:defRPr sz="13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add. The Globe Alone logo should sit on top of picture.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05379" y="1638300"/>
            <a:ext cx="9109737" cy="1516378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3608394"/>
            <a:ext cx="4559168" cy="2246311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1pPr>
            <a:lvl2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2pPr>
            <a:lvl3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3pPr>
            <a:lvl4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4pPr>
            <a:lvl5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5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97333" y="1139829"/>
            <a:ext cx="9111397" cy="4811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98992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222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34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98992" y="1139629"/>
            <a:ext cx="9109737" cy="4800600"/>
          </a:xfrm>
        </p:spPr>
        <p:txBody>
          <a:bodyPr/>
          <a:lstStyle>
            <a:lvl1pPr>
              <a:lnSpc>
                <a:spcPct val="90000"/>
              </a:lnSpc>
              <a:spcAft>
                <a:spcPts val="450"/>
              </a:spcAft>
              <a:defRPr sz="1800" baseline="0"/>
            </a:lvl1pPr>
            <a:lvl2pPr>
              <a:defRPr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0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1" y="1139825"/>
            <a:ext cx="4437611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5071119" y="1139825"/>
            <a:ext cx="4437611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2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1" y="1139825"/>
            <a:ext cx="4437611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061104" y="1206500"/>
            <a:ext cx="4449346" cy="464820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953000" y="1210030"/>
            <a:ext cx="0" cy="4654197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28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6328" y="1139546"/>
            <a:ext cx="435864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5150089" y="1139825"/>
            <a:ext cx="435864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1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2" y="1143000"/>
            <a:ext cx="5688457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6295924" y="1143000"/>
            <a:ext cx="3212806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7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503082" cy="49646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05597" y="6329848"/>
            <a:ext cx="8770160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60325" marR="0" indent="-60325" algn="just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2"/>
                </a:solidFill>
                <a:latin typeface="Cambria" panose="02040503050406030204" pitchFamily="18" charset="0"/>
              </a:rPr>
              <a:t>© 2017 AT&amp;T Intellectual</a:t>
            </a:r>
            <a:r>
              <a:rPr lang="en-US" sz="600" baseline="0" dirty="0">
                <a:solidFill>
                  <a:schemeClr val="tx2"/>
                </a:solidFill>
                <a:latin typeface="Cambria" panose="02040503050406030204" pitchFamily="18" charset="0"/>
              </a:rPr>
              <a:t> Property. All rights reserved.</a:t>
            </a:r>
            <a:r>
              <a:rPr lang="en-US" sz="600" dirty="0">
                <a:solidFill>
                  <a:schemeClr val="tx2"/>
                </a:solidFill>
                <a:latin typeface="Cambria" panose="02040503050406030204" pitchFamily="18" charset="0"/>
              </a:rPr>
              <a:t> AT&amp;T, Globe logo, Mobilizing Your World and DIRECTV are registered trademarks and service marks of AT&amp;T Intellectual Property and/or AT&amp;T affiliated companies. 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05596" y="594859"/>
            <a:ext cx="4559168" cy="244486"/>
          </a:xfrm>
        </p:spPr>
        <p:txBody>
          <a:bodyPr/>
          <a:lstStyle>
            <a:lvl1pPr marL="0" indent="0">
              <a:spcAft>
                <a:spcPts val="300"/>
              </a:spcAft>
              <a:buFontTx/>
              <a:buNone/>
              <a:defRPr sz="1050">
                <a:solidFill>
                  <a:schemeClr val="tx2"/>
                </a:solidFill>
              </a:defRPr>
            </a:lvl1pPr>
            <a:lvl2pPr marL="0" indent="0">
              <a:spcAft>
                <a:spcPts val="300"/>
              </a:spcAft>
              <a:buFontTx/>
              <a:buNone/>
              <a:defRPr sz="1050">
                <a:solidFill>
                  <a:schemeClr val="tx2"/>
                </a:solidFill>
              </a:defRPr>
            </a:lvl2pPr>
            <a:lvl3pPr marL="0" indent="0">
              <a:spcAft>
                <a:spcPts val="300"/>
              </a:spcAft>
              <a:buFontTx/>
              <a:buNone/>
              <a:defRPr sz="1050">
                <a:solidFill>
                  <a:schemeClr val="tx2"/>
                </a:solidFill>
              </a:defRPr>
            </a:lvl3pPr>
            <a:lvl4pPr marL="0" indent="0">
              <a:spcAft>
                <a:spcPts val="300"/>
              </a:spcAft>
              <a:buFontTx/>
              <a:buNone/>
              <a:defRPr sz="1050">
                <a:solidFill>
                  <a:schemeClr val="tx2"/>
                </a:solidFill>
              </a:defRPr>
            </a:lvl4pPr>
            <a:lvl5pPr marL="0" indent="0">
              <a:spcAft>
                <a:spcPts val="300"/>
              </a:spcAft>
              <a:buFontTx/>
              <a:buNone/>
              <a:defRPr sz="105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95" y="939800"/>
            <a:ext cx="9109737" cy="1511764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05595" y="2459736"/>
            <a:ext cx="9113520" cy="914400"/>
          </a:xfrm>
        </p:spPr>
        <p:txBody>
          <a:bodyPr/>
          <a:lstStyle>
            <a:lvl1pPr>
              <a:defRPr sz="1800" baseline="0"/>
            </a:lvl1pPr>
            <a:lvl2pPr>
              <a:defRPr sz="1500" baseline="0"/>
            </a:lvl2pPr>
            <a:lvl3pPr>
              <a:defRPr sz="1500" baseline="0"/>
            </a:lvl3pPr>
            <a:lvl4pPr>
              <a:defRPr sz="1500" baseline="0"/>
            </a:lvl4pPr>
            <a:lvl5pPr>
              <a:defRPr sz="1500" baseline="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596" y="3474725"/>
            <a:ext cx="4559168" cy="233521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09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6295924" y="1139825"/>
            <a:ext cx="3212806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98994" y="1206505"/>
            <a:ext cx="5684156" cy="4648199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51689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182909" y="1210030"/>
            <a:ext cx="0" cy="4654197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1" y="1139825"/>
            <a:ext cx="5585015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6383869" y="1139825"/>
            <a:ext cx="3124861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77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953000" y="1210030"/>
            <a:ext cx="0" cy="4654197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3" y="1139825"/>
            <a:ext cx="435864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150554" y="1118312"/>
            <a:ext cx="4358177" cy="4833226"/>
          </a:xfrm>
        </p:spPr>
        <p:txBody>
          <a:bodyPr/>
          <a:lstStyle>
            <a:lvl1pPr marL="129813" indent="-129813">
              <a:lnSpc>
                <a:spcPct val="90000"/>
              </a:lnSpc>
              <a:spcAft>
                <a:spcPts val="750"/>
              </a:spcAft>
              <a:defRPr sz="2401">
                <a:solidFill>
                  <a:schemeClr val="tx1"/>
                </a:solidFill>
              </a:defRPr>
            </a:lvl1pPr>
            <a:lvl2pPr marL="555646" indent="-214370">
              <a:spcAft>
                <a:spcPts val="750"/>
              </a:spcAft>
              <a:buClr>
                <a:schemeClr val="tx2"/>
              </a:buClr>
              <a:buFont typeface="Lucida Grande"/>
              <a:buChar char="—"/>
              <a:defRPr i="1">
                <a:solidFill>
                  <a:schemeClr val="tx2"/>
                </a:solidFill>
              </a:defRPr>
            </a:lvl2pPr>
            <a:lvl3pPr marL="0" indent="0">
              <a:buClr>
                <a:schemeClr val="tx2"/>
              </a:buClr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buClr>
                <a:schemeClr val="tx2"/>
              </a:buClr>
              <a:buFontTx/>
              <a:buNone/>
              <a:defRPr>
                <a:solidFill>
                  <a:schemeClr val="tx2"/>
                </a:solidFill>
              </a:defRPr>
            </a:lvl4pPr>
            <a:lvl5pPr marL="0" indent="0">
              <a:buClr>
                <a:schemeClr val="tx2"/>
              </a:buClr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73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28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96330" y="1117916"/>
            <a:ext cx="9113177" cy="4833623"/>
          </a:xfrm>
        </p:spPr>
        <p:txBody>
          <a:bodyPr/>
          <a:lstStyle>
            <a:lvl1pPr marL="129813" indent="-129813">
              <a:lnSpc>
                <a:spcPct val="90000"/>
              </a:lnSpc>
              <a:spcAft>
                <a:spcPts val="750"/>
              </a:spcAft>
              <a:defRPr sz="2401">
                <a:solidFill>
                  <a:schemeClr val="tx1"/>
                </a:solidFill>
              </a:defRPr>
            </a:lvl1pPr>
            <a:lvl2pPr marL="555646" indent="-214370">
              <a:spcAft>
                <a:spcPts val="750"/>
              </a:spcAft>
              <a:buClr>
                <a:schemeClr val="tx2"/>
              </a:buClr>
              <a:buFont typeface="Lucida Grande"/>
              <a:buChar char="—"/>
              <a:defRPr i="1">
                <a:solidFill>
                  <a:schemeClr val="tx2"/>
                </a:solidFill>
              </a:defRPr>
            </a:lvl2pPr>
            <a:lvl3pPr marL="0" indent="0">
              <a:buClr>
                <a:schemeClr val="tx2"/>
              </a:buClr>
              <a:buFontTx/>
              <a:buNone/>
              <a:defRPr>
                <a:solidFill>
                  <a:schemeClr val="tx2"/>
                </a:solidFill>
              </a:defRPr>
            </a:lvl3pPr>
            <a:lvl4pPr marL="0" indent="0">
              <a:buClr>
                <a:schemeClr val="tx2"/>
              </a:buClr>
              <a:buFontTx/>
              <a:buNone/>
              <a:defRPr>
                <a:solidFill>
                  <a:schemeClr val="tx2"/>
                </a:solidFill>
              </a:defRPr>
            </a:lvl4pPr>
            <a:lvl5pPr marL="0" indent="0">
              <a:buClr>
                <a:schemeClr val="tx2"/>
              </a:buClr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28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1206500"/>
            <a:ext cx="9906000" cy="5651500"/>
          </a:xfrm>
        </p:spPr>
        <p:txBody>
          <a:bodyPr/>
          <a:lstStyle>
            <a:lvl1pPr marL="0" marR="0" indent="0" algn="l" defTabSz="342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Tx/>
              <a:buFont typeface="Arial"/>
              <a:buNone/>
              <a:tabLst/>
              <a:defRPr sz="13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Drag picture to placeholder or click icon to add. Globe logo should sit on top of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80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206500"/>
            <a:ext cx="4962906" cy="5651500"/>
          </a:xfrm>
        </p:spPr>
        <p:txBody>
          <a:bodyPr/>
          <a:lstStyle>
            <a:lvl1pPr marL="0" marR="0" indent="0" algn="l" defTabSz="342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Tx/>
              <a:buFont typeface="Arial"/>
              <a:buNone/>
              <a:tabLst/>
              <a:defRPr sz="13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Drag picture to placeholder or click icon to add. 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953003" y="1206500"/>
            <a:ext cx="4952999" cy="5651500"/>
          </a:xfrm>
        </p:spPr>
        <p:txBody>
          <a:bodyPr/>
          <a:lstStyle>
            <a:lvl1pPr marL="0" marR="0" indent="0" algn="l" defTabSz="342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Tx/>
              <a:buFont typeface="Arial"/>
              <a:buNone/>
              <a:tabLst/>
              <a:defRPr sz="13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Drag picture to placeholder or click icon to add. Globe logo should sit on top of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84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398992" y="3520578"/>
            <a:ext cx="9109737" cy="0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28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96328" y="1206500"/>
            <a:ext cx="2311400" cy="2128838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2987279" y="1145571"/>
            <a:ext cx="6521450" cy="2306404"/>
          </a:xfrm>
        </p:spPr>
        <p:txBody>
          <a:bodyPr/>
          <a:lstStyle>
            <a:lvl1pPr>
              <a:defRPr sz="1650"/>
            </a:lvl1pPr>
            <a:lvl2pPr>
              <a:spcAft>
                <a:spcPts val="450"/>
              </a:spcAft>
              <a:defRPr/>
            </a:lvl2pPr>
            <a:lvl3pPr>
              <a:spcAft>
                <a:spcPts val="450"/>
              </a:spcAft>
              <a:defRPr/>
            </a:lvl3pPr>
            <a:lvl4pPr>
              <a:spcAft>
                <a:spcPts val="450"/>
              </a:spcAft>
              <a:defRPr/>
            </a:lvl4pPr>
            <a:lvl5pPr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396328" y="3721100"/>
            <a:ext cx="2311400" cy="213360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2987279" y="3632261"/>
            <a:ext cx="6521450" cy="2309752"/>
          </a:xfrm>
        </p:spPr>
        <p:txBody>
          <a:bodyPr/>
          <a:lstStyle>
            <a:lvl1pPr>
              <a:defRPr sz="1650"/>
            </a:lvl1pPr>
            <a:lvl2pPr>
              <a:spcAft>
                <a:spcPts val="450"/>
              </a:spcAft>
              <a:defRPr/>
            </a:lvl2pPr>
            <a:lvl3pPr>
              <a:spcAft>
                <a:spcPts val="450"/>
              </a:spcAft>
              <a:defRPr/>
            </a:lvl3pPr>
            <a:lvl4pPr>
              <a:spcAft>
                <a:spcPts val="450"/>
              </a:spcAft>
              <a:defRPr/>
            </a:lvl4pPr>
            <a:lvl5pPr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66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Row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398992" y="2690205"/>
            <a:ext cx="9109737" cy="0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H="1">
            <a:off x="398992" y="4365061"/>
            <a:ext cx="9109737" cy="0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98992" y="1209839"/>
            <a:ext cx="2311400" cy="1299796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2987279" y="1146867"/>
            <a:ext cx="6521450" cy="1461642"/>
          </a:xfrm>
        </p:spPr>
        <p:txBody>
          <a:bodyPr/>
          <a:lstStyle>
            <a:lvl1pPr>
              <a:spcAft>
                <a:spcPts val="450"/>
              </a:spcAft>
              <a:defRPr sz="1650"/>
            </a:lvl1pPr>
            <a:lvl2pPr>
              <a:spcAft>
                <a:spcPts val="450"/>
              </a:spcAft>
              <a:defRPr/>
            </a:lvl2pPr>
            <a:lvl3pPr>
              <a:spcAft>
                <a:spcPts val="450"/>
              </a:spcAft>
              <a:defRPr/>
            </a:lvl3pPr>
            <a:lvl4pPr>
              <a:spcAft>
                <a:spcPts val="450"/>
              </a:spcAft>
              <a:defRPr/>
            </a:lvl4pPr>
            <a:lvl5pPr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398992" y="2868174"/>
            <a:ext cx="2311400" cy="1299796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2987279" y="2778382"/>
            <a:ext cx="6521450" cy="1456917"/>
          </a:xfrm>
        </p:spPr>
        <p:txBody>
          <a:bodyPr/>
          <a:lstStyle>
            <a:lvl1pPr>
              <a:spcAft>
                <a:spcPts val="450"/>
              </a:spcAft>
              <a:defRPr sz="1650"/>
            </a:lvl1pPr>
            <a:lvl2pPr>
              <a:spcAft>
                <a:spcPts val="450"/>
              </a:spcAft>
              <a:defRPr/>
            </a:lvl2pPr>
            <a:lvl3pPr>
              <a:spcAft>
                <a:spcPts val="450"/>
              </a:spcAft>
              <a:defRPr/>
            </a:lvl3pPr>
            <a:lvl4pPr>
              <a:spcAft>
                <a:spcPts val="450"/>
              </a:spcAft>
              <a:defRPr/>
            </a:lvl4pPr>
            <a:lvl5pPr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398992" y="4546625"/>
            <a:ext cx="2311400" cy="1299796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0"/>
          <p:cNvSpPr>
            <a:spLocks noGrp="1"/>
          </p:cNvSpPr>
          <p:nvPr>
            <p:ph type="body" sz="quarter" idx="22"/>
          </p:nvPr>
        </p:nvSpPr>
        <p:spPr>
          <a:xfrm>
            <a:off x="2987279" y="4465969"/>
            <a:ext cx="6521450" cy="1485573"/>
          </a:xfrm>
        </p:spPr>
        <p:txBody>
          <a:bodyPr/>
          <a:lstStyle>
            <a:lvl1pPr>
              <a:spcAft>
                <a:spcPts val="450"/>
              </a:spcAft>
              <a:defRPr sz="1650"/>
            </a:lvl1pPr>
            <a:lvl2pPr>
              <a:spcAft>
                <a:spcPts val="450"/>
              </a:spcAft>
              <a:defRPr/>
            </a:lvl2pPr>
            <a:lvl3pPr>
              <a:spcAft>
                <a:spcPts val="450"/>
              </a:spcAft>
              <a:defRPr/>
            </a:lvl3pPr>
            <a:lvl4pPr>
              <a:spcAft>
                <a:spcPts val="450"/>
              </a:spcAft>
              <a:defRPr/>
            </a:lvl4pPr>
            <a:lvl5pPr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2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953000" y="1208092"/>
            <a:ext cx="0" cy="4654373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5554" y="1209839"/>
            <a:ext cx="4356233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5152497" y="1209839"/>
            <a:ext cx="4356233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5553" y="3709993"/>
            <a:ext cx="4358640" cy="2230437"/>
          </a:xfrm>
        </p:spPr>
        <p:txBody>
          <a:bodyPr lIns="0"/>
          <a:lstStyle>
            <a:lvl1pPr>
              <a:defRPr sz="165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5150089" y="3709993"/>
            <a:ext cx="4358640" cy="2230437"/>
          </a:xfrm>
        </p:spPr>
        <p:txBody>
          <a:bodyPr lIns="0"/>
          <a:lstStyle>
            <a:lvl1pPr>
              <a:defRPr sz="165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1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66990" y="1208092"/>
            <a:ext cx="0" cy="4654373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542084" y="1208092"/>
            <a:ext cx="0" cy="4654373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52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5553" y="1208088"/>
            <a:ext cx="2763668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20"/>
          </p:nvPr>
        </p:nvSpPr>
        <p:spPr>
          <a:xfrm>
            <a:off x="3572887" y="1208088"/>
            <a:ext cx="2763668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6745062" y="1208088"/>
            <a:ext cx="2763668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/>
          </p:nvPr>
        </p:nvSpPr>
        <p:spPr>
          <a:xfrm>
            <a:off x="395553" y="3692712"/>
            <a:ext cx="2767782" cy="2254067"/>
          </a:xfrm>
        </p:spPr>
        <p:txBody>
          <a:bodyPr lIns="0"/>
          <a:lstStyle>
            <a:lvl1pPr>
              <a:defRPr sz="165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8"/>
          </p:nvPr>
        </p:nvSpPr>
        <p:spPr>
          <a:xfrm>
            <a:off x="3570647" y="3692712"/>
            <a:ext cx="2767782" cy="2254067"/>
          </a:xfrm>
        </p:spPr>
        <p:txBody>
          <a:bodyPr lIns="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9"/>
          </p:nvPr>
        </p:nvSpPr>
        <p:spPr>
          <a:xfrm>
            <a:off x="6745742" y="3692712"/>
            <a:ext cx="2767782" cy="2254067"/>
          </a:xfrm>
        </p:spPr>
        <p:txBody>
          <a:bodyPr lIns="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2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05598" y="6329848"/>
            <a:ext cx="5387790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" dirty="0">
                <a:solidFill>
                  <a:schemeClr val="tx1"/>
                </a:solidFill>
              </a:rPr>
              <a:t>© 2017 AT&amp;T Intellectual</a:t>
            </a:r>
            <a:r>
              <a:rPr lang="en-US" sz="450" baseline="0" dirty="0">
                <a:solidFill>
                  <a:schemeClr val="tx1"/>
                </a:solidFill>
              </a:rPr>
              <a:t> Property. All rights reserved.</a:t>
            </a:r>
            <a:r>
              <a:rPr lang="en-US" sz="450" dirty="0">
                <a:solidFill>
                  <a:schemeClr val="tx1"/>
                </a:solidFill>
              </a:rPr>
              <a:t> AT&amp;T, Globe logo, Mobilizing Your World and DIRECTV are registered trademarks and service marks of AT&amp;T Intellectual Property and/or AT&amp;T affiliated companies. 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05382" y="594859"/>
            <a:ext cx="4559168" cy="244486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300"/>
              </a:spcAft>
              <a:buFontTx/>
              <a:buNone/>
              <a:defRPr sz="105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Aft>
                <a:spcPts val="300"/>
              </a:spcAft>
              <a:buFontTx/>
              <a:buNone/>
              <a:defRPr sz="1050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Aft>
                <a:spcPts val="300"/>
              </a:spcAft>
              <a:buFontTx/>
              <a:buNone/>
              <a:defRPr sz="1050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Aft>
                <a:spcPts val="30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Aft>
                <a:spcPts val="300"/>
              </a:spcAft>
              <a:buFontTx/>
              <a:buNone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79" y="939805"/>
            <a:ext cx="9109737" cy="1511763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05379" y="2459736"/>
            <a:ext cx="9113520" cy="9144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3474725"/>
            <a:ext cx="4559168" cy="233521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70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574378" y="1208092"/>
            <a:ext cx="0" cy="4654373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956440" y="1209675"/>
            <a:ext cx="0" cy="4652786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329904" y="1208092"/>
            <a:ext cx="0" cy="4654373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5554" y="1208088"/>
            <a:ext cx="1999340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2773317" y="1208088"/>
            <a:ext cx="1999340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5146435" y="1208088"/>
            <a:ext cx="1999340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7509391" y="1208088"/>
            <a:ext cx="1999340" cy="2317504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7"/>
          </p:nvPr>
        </p:nvSpPr>
        <p:spPr>
          <a:xfrm>
            <a:off x="395552" y="3684592"/>
            <a:ext cx="1979889" cy="2262187"/>
          </a:xfrm>
        </p:spPr>
        <p:txBody>
          <a:bodyPr lIns="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8"/>
          </p:nvPr>
        </p:nvSpPr>
        <p:spPr>
          <a:xfrm>
            <a:off x="2773316" y="3684592"/>
            <a:ext cx="1979889" cy="2262187"/>
          </a:xfrm>
        </p:spPr>
        <p:txBody>
          <a:bodyPr lIns="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9"/>
          </p:nvPr>
        </p:nvSpPr>
        <p:spPr>
          <a:xfrm>
            <a:off x="5146435" y="3684592"/>
            <a:ext cx="1979889" cy="2262187"/>
          </a:xfrm>
        </p:spPr>
        <p:txBody>
          <a:bodyPr lIns="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5"/>
          <p:cNvSpPr>
            <a:spLocks noGrp="1"/>
          </p:cNvSpPr>
          <p:nvPr>
            <p:ph sz="quarter" idx="20"/>
          </p:nvPr>
        </p:nvSpPr>
        <p:spPr>
          <a:xfrm>
            <a:off x="7521875" y="3684592"/>
            <a:ext cx="1979889" cy="2262187"/>
          </a:xfrm>
        </p:spPr>
        <p:txBody>
          <a:bodyPr lIns="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7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953000" y="2686651"/>
            <a:ext cx="0" cy="317757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52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/>
          </p:nvPr>
        </p:nvSpPr>
        <p:spPr>
          <a:xfrm>
            <a:off x="395552" y="1118870"/>
            <a:ext cx="9109737" cy="134019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750"/>
              </a:spcAft>
              <a:buFontTx/>
              <a:buNone/>
              <a:defRPr sz="2401" baseline="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5553" y="2624607"/>
            <a:ext cx="4358640" cy="3315823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5150089" y="2623103"/>
            <a:ext cx="4358640" cy="3317327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57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366990" y="2686651"/>
            <a:ext cx="0" cy="317757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542084" y="2686651"/>
            <a:ext cx="0" cy="317757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/>
          </p:nvPr>
        </p:nvSpPr>
        <p:spPr>
          <a:xfrm>
            <a:off x="398992" y="1117981"/>
            <a:ext cx="9109737" cy="134416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750"/>
              </a:spcAft>
              <a:buFontTx/>
              <a:buNone/>
              <a:defRPr sz="2401" baseline="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5553" y="2623098"/>
            <a:ext cx="2767782" cy="3317328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/>
          </p:nvPr>
        </p:nvSpPr>
        <p:spPr>
          <a:xfrm>
            <a:off x="3570647" y="2623098"/>
            <a:ext cx="2767782" cy="3317328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6"/>
          </p:nvPr>
        </p:nvSpPr>
        <p:spPr>
          <a:xfrm>
            <a:off x="6745742" y="2623098"/>
            <a:ext cx="2767782" cy="3317328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59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74378" y="2690655"/>
            <a:ext cx="0" cy="3173575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952141" y="2690655"/>
            <a:ext cx="0" cy="3173575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7329904" y="2690655"/>
            <a:ext cx="0" cy="3173575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/>
          </p:nvPr>
        </p:nvSpPr>
        <p:spPr>
          <a:xfrm>
            <a:off x="398992" y="1117981"/>
            <a:ext cx="9109737" cy="134416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750"/>
              </a:spcAft>
              <a:buFontTx/>
              <a:buNone/>
              <a:defRPr sz="2401" baseline="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2pPr>
            <a:lvl3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3pPr>
            <a:lvl4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4pPr>
            <a:lvl5pPr marL="0" indent="0">
              <a:lnSpc>
                <a:spcPct val="90000"/>
              </a:lnSpc>
              <a:spcAft>
                <a:spcPts val="750"/>
              </a:spcAft>
              <a:buClr>
                <a:schemeClr val="accent5"/>
              </a:buClr>
              <a:buFontTx/>
              <a:buNone/>
              <a:defRPr sz="24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/>
          </p:nvPr>
        </p:nvSpPr>
        <p:spPr>
          <a:xfrm>
            <a:off x="395552" y="2623098"/>
            <a:ext cx="1979889" cy="3328184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6"/>
          </p:nvPr>
        </p:nvSpPr>
        <p:spPr>
          <a:xfrm>
            <a:off x="2773316" y="2623098"/>
            <a:ext cx="1979889" cy="3328184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7"/>
          </p:nvPr>
        </p:nvSpPr>
        <p:spPr>
          <a:xfrm>
            <a:off x="5151079" y="2623098"/>
            <a:ext cx="1979889" cy="3328184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8"/>
          </p:nvPr>
        </p:nvSpPr>
        <p:spPr>
          <a:xfrm>
            <a:off x="7528841" y="2623098"/>
            <a:ext cx="1979889" cy="3328184"/>
          </a:xfrm>
        </p:spPr>
        <p:txBody>
          <a:bodyPr/>
          <a:lstStyle>
            <a:lvl1pPr>
              <a:defRPr sz="1650">
                <a:solidFill>
                  <a:schemeClr val="tx2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48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with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953000" y="1769459"/>
            <a:ext cx="0" cy="409476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92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98994" y="1210471"/>
            <a:ext cx="9113177" cy="394846"/>
          </a:xfrm>
          <a:solidFill>
            <a:schemeClr val="tx2"/>
          </a:solidFill>
        </p:spPr>
        <p:txBody>
          <a:bodyPr lIns="91440" tIns="45720" rIns="91440" bIns="45720" anchor="ctr" anchorCtr="0"/>
          <a:lstStyle>
            <a:lvl1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1pPr>
            <a:lvl2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2pPr>
            <a:lvl3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3pPr>
            <a:lvl4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4pPr>
            <a:lvl5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8993" y="1769554"/>
            <a:ext cx="4366552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142180" y="1769554"/>
            <a:ext cx="4366552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3" y="2624607"/>
            <a:ext cx="4358640" cy="3315823"/>
          </a:xfrm>
        </p:spPr>
        <p:txBody>
          <a:bodyPr lIns="91440"/>
          <a:lstStyle>
            <a:lvl1pPr>
              <a:defRPr sz="165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3"/>
          </p:nvPr>
        </p:nvSpPr>
        <p:spPr>
          <a:xfrm>
            <a:off x="5150089" y="2623103"/>
            <a:ext cx="4358640" cy="3317327"/>
          </a:xfrm>
        </p:spPr>
        <p:txBody>
          <a:bodyPr lIns="91440"/>
          <a:lstStyle>
            <a:lvl1pPr>
              <a:defRPr sz="165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192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with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66990" y="1769459"/>
            <a:ext cx="0" cy="409476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542084" y="1769459"/>
            <a:ext cx="0" cy="409476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92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98994" y="1210471"/>
            <a:ext cx="9113177" cy="394846"/>
          </a:xfrm>
          <a:solidFill>
            <a:schemeClr val="tx2"/>
          </a:solidFill>
        </p:spPr>
        <p:txBody>
          <a:bodyPr lIns="91440" tIns="45720" rIns="91440" bIns="45720" anchor="ctr" anchorCtr="0"/>
          <a:lstStyle>
            <a:lvl1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1pPr>
            <a:lvl2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2pPr>
            <a:lvl3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3pPr>
            <a:lvl4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4pPr>
            <a:lvl5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8993" y="1769554"/>
            <a:ext cx="2767782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3570648" y="1769554"/>
            <a:ext cx="2767782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6745742" y="1769554"/>
            <a:ext cx="2767782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/>
          </p:nvPr>
        </p:nvSpPr>
        <p:spPr>
          <a:xfrm>
            <a:off x="398993" y="2623098"/>
            <a:ext cx="2767782" cy="3317328"/>
          </a:xfrm>
        </p:spPr>
        <p:txBody>
          <a:bodyPr lIns="91440"/>
          <a:lstStyle>
            <a:lvl1pPr>
              <a:defRPr sz="165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8"/>
          </p:nvPr>
        </p:nvSpPr>
        <p:spPr>
          <a:xfrm>
            <a:off x="3570647" y="2623098"/>
            <a:ext cx="2767782" cy="3317328"/>
          </a:xfrm>
        </p:spPr>
        <p:txBody>
          <a:bodyPr lIns="9144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9"/>
          </p:nvPr>
        </p:nvSpPr>
        <p:spPr>
          <a:xfrm>
            <a:off x="6745742" y="2623098"/>
            <a:ext cx="2767782" cy="3317328"/>
          </a:xfrm>
        </p:spPr>
        <p:txBody>
          <a:bodyPr lIns="9144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2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 with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574378" y="1791167"/>
            <a:ext cx="0" cy="4073058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953000" y="1769459"/>
            <a:ext cx="0" cy="4094769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329904" y="1780317"/>
            <a:ext cx="0" cy="4083913"/>
          </a:xfrm>
          <a:prstGeom prst="line">
            <a:avLst/>
          </a:prstGeom>
          <a:ln w="63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92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98994" y="1210471"/>
            <a:ext cx="9113177" cy="394846"/>
          </a:xfrm>
          <a:solidFill>
            <a:schemeClr val="tx2"/>
          </a:solidFill>
        </p:spPr>
        <p:txBody>
          <a:bodyPr lIns="91440" tIns="45720" rIns="91440" bIns="45720" anchor="ctr" anchorCtr="0"/>
          <a:lstStyle>
            <a:lvl1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1pPr>
            <a:lvl2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2pPr>
            <a:lvl3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3pPr>
            <a:lvl4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4pPr>
            <a:lvl5pPr marL="0" indent="0" algn="ctr">
              <a:spcAft>
                <a:spcPts val="450"/>
              </a:spcAft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98992" y="1769554"/>
            <a:ext cx="1991649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2773315" y="1769554"/>
            <a:ext cx="1991649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5146436" y="1769554"/>
            <a:ext cx="1991649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7521874" y="1769554"/>
            <a:ext cx="1991649" cy="769937"/>
          </a:xfrm>
          <a:solidFill>
            <a:schemeClr val="tx1"/>
          </a:solidFill>
        </p:spPr>
        <p:txBody>
          <a:bodyPr lIns="91440" tIns="91440" rIns="91440" bIns="91440" anchor="ctr" anchorCtr="0"/>
          <a:lstStyle>
            <a:lvl1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1pPr>
            <a:lvl2pPr marL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2pPr>
            <a:lvl3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3pPr>
            <a:lvl4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4pPr>
            <a:lvl5pPr marL="0" indent="0">
              <a:spcAft>
                <a:spcPts val="450"/>
              </a:spcAft>
              <a:buFontTx/>
              <a:buNone/>
              <a:defRPr sz="105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7"/>
          </p:nvPr>
        </p:nvSpPr>
        <p:spPr>
          <a:xfrm>
            <a:off x="398992" y="2623098"/>
            <a:ext cx="1979889" cy="3328184"/>
          </a:xfrm>
        </p:spPr>
        <p:txBody>
          <a:bodyPr lIns="9144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8"/>
          </p:nvPr>
        </p:nvSpPr>
        <p:spPr>
          <a:xfrm>
            <a:off x="2773316" y="2623098"/>
            <a:ext cx="1979889" cy="3328184"/>
          </a:xfrm>
        </p:spPr>
        <p:txBody>
          <a:bodyPr lIns="9144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9"/>
          </p:nvPr>
        </p:nvSpPr>
        <p:spPr>
          <a:xfrm>
            <a:off x="5146435" y="2623098"/>
            <a:ext cx="1979889" cy="3328184"/>
          </a:xfrm>
        </p:spPr>
        <p:txBody>
          <a:bodyPr lIns="9144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5"/>
          <p:cNvSpPr>
            <a:spLocks noGrp="1"/>
          </p:cNvSpPr>
          <p:nvPr>
            <p:ph sz="quarter" idx="20"/>
          </p:nvPr>
        </p:nvSpPr>
        <p:spPr>
          <a:xfrm>
            <a:off x="7521875" y="2623098"/>
            <a:ext cx="1979889" cy="3328184"/>
          </a:xfrm>
        </p:spPr>
        <p:txBody>
          <a:bodyPr lIns="91440"/>
          <a:lstStyle>
            <a:lvl1pPr>
              <a:defRPr sz="1650">
                <a:solidFill>
                  <a:srgbClr val="009FDB"/>
                </a:solidFill>
              </a:defRPr>
            </a:lvl1pPr>
            <a:lvl2pPr>
              <a:spcAft>
                <a:spcPts val="450"/>
              </a:spcAft>
              <a:defRPr>
                <a:solidFill>
                  <a:schemeClr val="tx2"/>
                </a:solidFill>
              </a:defRPr>
            </a:lvl2pPr>
            <a:lvl3pPr>
              <a:spcAft>
                <a:spcPts val="450"/>
              </a:spcAft>
              <a:defRPr>
                <a:solidFill>
                  <a:schemeClr val="tx2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2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98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98992" y="1139825"/>
            <a:ext cx="6455161" cy="4806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/>
          </p:nvPr>
        </p:nvSpPr>
        <p:spPr>
          <a:xfrm>
            <a:off x="7036841" y="1206500"/>
            <a:ext cx="2471889" cy="4648200"/>
          </a:xfrm>
          <a:solidFill>
            <a:srgbClr val="E8E8E8"/>
          </a:solidFill>
        </p:spPr>
        <p:txBody>
          <a:bodyPr lIns="274320" tIns="182880" rIns="274320" bIns="182880"/>
          <a:lstStyle>
            <a:lvl1pPr>
              <a:lnSpc>
                <a:spcPct val="100000"/>
              </a:lnSpc>
              <a:spcAft>
                <a:spcPts val="450"/>
              </a:spcAft>
              <a:defRPr sz="12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450"/>
              </a:spcAft>
              <a:defRPr sz="1200" i="1" baseline="0"/>
            </a:lvl2pPr>
            <a:lvl3pPr>
              <a:lnSpc>
                <a:spcPct val="100000"/>
              </a:lnSpc>
              <a:spcAft>
                <a:spcPts val="450"/>
              </a:spcAft>
              <a:defRPr/>
            </a:lvl3pPr>
            <a:lvl4pPr>
              <a:lnSpc>
                <a:spcPct val="100000"/>
              </a:lnSpc>
              <a:spcAft>
                <a:spcPts val="450"/>
              </a:spcAft>
              <a:defRPr/>
            </a:lvl4pPr>
            <a:lvl5pPr>
              <a:lnSpc>
                <a:spcPct val="100000"/>
              </a:lnSpc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261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/>
          </p:nvPr>
        </p:nvSpPr>
        <p:spPr>
          <a:xfrm>
            <a:off x="7036841" y="1206500"/>
            <a:ext cx="2471889" cy="4648200"/>
          </a:xfrm>
          <a:solidFill>
            <a:srgbClr val="E8E8E8"/>
          </a:solidFill>
        </p:spPr>
        <p:txBody>
          <a:bodyPr lIns="274320" tIns="182880" rIns="274320" bIns="182880"/>
          <a:lstStyle>
            <a:lvl1pPr>
              <a:lnSpc>
                <a:spcPct val="100000"/>
              </a:lnSpc>
              <a:spcAft>
                <a:spcPts val="450"/>
              </a:spcAft>
              <a:defRPr sz="1200" baseline="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450"/>
              </a:spcAft>
              <a:defRPr sz="1200" i="1" baseline="0"/>
            </a:lvl2pPr>
            <a:lvl3pPr>
              <a:lnSpc>
                <a:spcPct val="100000"/>
              </a:lnSpc>
              <a:spcAft>
                <a:spcPts val="450"/>
              </a:spcAft>
              <a:defRPr/>
            </a:lvl3pPr>
            <a:lvl4pPr>
              <a:lnSpc>
                <a:spcPct val="100000"/>
              </a:lnSpc>
              <a:spcAft>
                <a:spcPts val="450"/>
              </a:spcAft>
              <a:defRPr/>
            </a:lvl4pPr>
            <a:lvl5pPr>
              <a:lnSpc>
                <a:spcPct val="100000"/>
              </a:lnSpc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8993" y="1206500"/>
            <a:ext cx="6450939" cy="464820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564600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97691" y="1458409"/>
            <a:ext cx="4346214" cy="4405816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>
          <a:xfrm>
            <a:off x="5162516" y="1458409"/>
            <a:ext cx="4346214" cy="4405816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63240" y="3217928"/>
            <a:ext cx="206375" cy="5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91" y="522779"/>
            <a:ext cx="9109737" cy="3422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97692" y="1142216"/>
            <a:ext cx="4346183" cy="316199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92471" y="1587384"/>
            <a:ext cx="3962400" cy="4137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169984" y="1142216"/>
            <a:ext cx="4338746" cy="316199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200" b="0" i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6"/>
          </p:nvPr>
        </p:nvSpPr>
        <p:spPr>
          <a:xfrm>
            <a:off x="5352854" y="1587384"/>
            <a:ext cx="3962400" cy="4137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9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05598" y="6329848"/>
            <a:ext cx="5387790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" dirty="0">
                <a:solidFill>
                  <a:schemeClr val="tx2"/>
                </a:solidFill>
              </a:rPr>
              <a:t>© 2017 AT&amp;T Intellectual</a:t>
            </a:r>
            <a:r>
              <a:rPr lang="en-US" sz="450" baseline="0" dirty="0">
                <a:solidFill>
                  <a:schemeClr val="tx2"/>
                </a:solidFill>
              </a:rPr>
              <a:t> Property. All rights reserved.</a:t>
            </a:r>
            <a:r>
              <a:rPr lang="en-US" sz="450" dirty="0">
                <a:solidFill>
                  <a:schemeClr val="tx2"/>
                </a:solidFill>
              </a:rPr>
              <a:t> AT&amp;T, Globe logo, Mobilizing Your World and DIRECTV are registered trademarks and service marks of AT&amp;T Intellectual Property and/or AT&amp;T affiliated companies.</a:t>
            </a:r>
            <a:r>
              <a:rPr lang="en-US" sz="450" baseline="0" dirty="0">
                <a:solidFill>
                  <a:schemeClr val="tx2"/>
                </a:solidFill>
              </a:rPr>
              <a:t> </a:t>
            </a:r>
            <a:r>
              <a:rPr lang="en-US" sz="450" dirty="0">
                <a:solidFill>
                  <a:schemeClr val="tx2"/>
                </a:solidFill>
              </a:rPr>
              <a:t>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89497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978992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468490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-1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489497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78992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7468490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146" y="3657600"/>
            <a:ext cx="9109737" cy="1517904"/>
          </a:xfrm>
        </p:spPr>
        <p:txBody>
          <a:bodyPr anchor="t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type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06147" y="4581144"/>
            <a:ext cx="911352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6149" y="5303520"/>
            <a:ext cx="7031398" cy="8209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882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408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987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lob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white">
          <a:xfrm>
            <a:off x="229306" y="5"/>
            <a:ext cx="3304951" cy="503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9083942" y="6078715"/>
            <a:ext cx="822059" cy="474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3992890" y="2189163"/>
            <a:ext cx="1901622" cy="233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927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YW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white">
          <a:xfrm>
            <a:off x="229306" y="5"/>
            <a:ext cx="3304951" cy="503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9083942" y="6078715"/>
            <a:ext cx="822059" cy="474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2993611" y="2212383"/>
            <a:ext cx="3918781" cy="243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190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lobe Black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white">
          <a:xfrm>
            <a:off x="229306" y="5"/>
            <a:ext cx="3304951" cy="50364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9083942" y="6078715"/>
            <a:ext cx="822059" cy="4744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002190" y="2189163"/>
            <a:ext cx="1901622" cy="233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82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YW Black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white">
          <a:xfrm>
            <a:off x="3" y="5"/>
            <a:ext cx="3534257" cy="50364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9083942" y="6078715"/>
            <a:ext cx="822059" cy="4744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2993611" y="2212387"/>
            <a:ext cx="3918781" cy="243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49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lobe Blu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white">
          <a:xfrm>
            <a:off x="3" y="5"/>
            <a:ext cx="3534257" cy="503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9083942" y="6078715"/>
            <a:ext cx="822059" cy="474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304124" y="2560638"/>
            <a:ext cx="1297755" cy="159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74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YW Blu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white">
          <a:xfrm>
            <a:off x="229306" y="5"/>
            <a:ext cx="3304951" cy="503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9083942" y="6078715"/>
            <a:ext cx="822059" cy="474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2993611" y="2212387"/>
            <a:ext cx="3918781" cy="243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432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05598" y="6329848"/>
            <a:ext cx="5387790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" dirty="0">
                <a:solidFill>
                  <a:schemeClr val="tx2"/>
                </a:solidFill>
              </a:rPr>
              <a:t>© 2017 AT&amp;T Intellectual</a:t>
            </a:r>
            <a:r>
              <a:rPr lang="en-US" sz="450" baseline="0" dirty="0">
                <a:solidFill>
                  <a:schemeClr val="tx2"/>
                </a:solidFill>
              </a:rPr>
              <a:t> Property. All rights reserved.</a:t>
            </a:r>
            <a:r>
              <a:rPr lang="en-US" sz="450" dirty="0">
                <a:solidFill>
                  <a:schemeClr val="tx2"/>
                </a:solidFill>
              </a:rPr>
              <a:t> AT&amp;T, Globe logo, Mobilizing Your World and DIRECTV are registered trademarks and service marks of AT&amp;T Intellectual Property and/or AT&amp;T affiliated companies. 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5"/>
            <a:ext cx="9906000" cy="3425825"/>
          </a:xfrm>
        </p:spPr>
        <p:txBody>
          <a:bodyPr/>
          <a:lstStyle>
            <a:lvl1pPr>
              <a:defRPr sz="135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79" y="3657600"/>
            <a:ext cx="9109737" cy="1517904"/>
          </a:xfrm>
        </p:spPr>
        <p:txBody>
          <a:bodyPr anchor="t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05379" y="4581144"/>
            <a:ext cx="911352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5303520"/>
            <a:ext cx="7031398" cy="82095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05598" y="6329848"/>
            <a:ext cx="5387790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" dirty="0">
                <a:solidFill>
                  <a:schemeClr val="tx1"/>
                </a:solidFill>
              </a:rPr>
              <a:t>© 2017 AT&amp;T Intellectual</a:t>
            </a:r>
            <a:r>
              <a:rPr lang="en-US" sz="450" baseline="0" dirty="0">
                <a:solidFill>
                  <a:schemeClr val="tx1"/>
                </a:solidFill>
              </a:rPr>
              <a:t> Property. All rights reserved.</a:t>
            </a:r>
            <a:r>
              <a:rPr lang="en-US" sz="450" dirty="0">
                <a:solidFill>
                  <a:schemeClr val="tx1"/>
                </a:solidFill>
              </a:rPr>
              <a:t> AT&amp;T, Globe logo, Mobilizing Your World and DIRECTV are registered trademarks and service marks of AT&amp;T Intellectual Property and/or AT&amp;T affiliated companies. 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89497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978992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468490" y="0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-1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489497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78992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7468490" y="1719596"/>
            <a:ext cx="2437511" cy="1645920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79" y="3657600"/>
            <a:ext cx="9109737" cy="1517904"/>
          </a:xfrm>
        </p:spPr>
        <p:txBody>
          <a:bodyPr anchor="t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05379" y="4581144"/>
            <a:ext cx="911352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5303520"/>
            <a:ext cx="7031398" cy="82889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10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05598" y="6329848"/>
            <a:ext cx="5387790" cy="2741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indent="0" algn="l" defTabSz="342991" rtl="0" eaLnBrk="1" fontAlgn="auto" latinLnBrk="0" hangingPunct="1">
              <a:lnSpc>
                <a:spcPts val="56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" dirty="0">
                <a:solidFill>
                  <a:schemeClr val="tx1"/>
                </a:solidFill>
              </a:rPr>
              <a:t>© 2017 AT&amp;T Intellectual</a:t>
            </a:r>
            <a:r>
              <a:rPr lang="en-US" sz="450" baseline="0" dirty="0">
                <a:solidFill>
                  <a:schemeClr val="tx1"/>
                </a:solidFill>
              </a:rPr>
              <a:t> Property. All rights reserved.</a:t>
            </a:r>
            <a:r>
              <a:rPr lang="en-US" sz="450" dirty="0">
                <a:solidFill>
                  <a:schemeClr val="tx1"/>
                </a:solidFill>
              </a:rPr>
              <a:t> AT&amp;T, Globe logo, Mobilizing Your World and DIRECTV are registered trademarks and service marks of AT&amp;T Intellectual Property and/or AT&amp;T affiliated companies. All other marks are the property of their respective owners. AT&amp;T Proprietary (Internal Use Only). Not for use or disclosure outside the AT&amp;T companies except under written agreement.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5"/>
            <a:ext cx="9906000" cy="3425825"/>
          </a:xfrm>
        </p:spPr>
        <p:txBody>
          <a:bodyPr/>
          <a:lstStyle>
            <a:lvl1pPr>
              <a:defRPr sz="135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79" y="3657600"/>
            <a:ext cx="9109737" cy="1517904"/>
          </a:xfrm>
        </p:spPr>
        <p:txBody>
          <a:bodyPr anchor="t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05379" y="4581144"/>
            <a:ext cx="911352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5303520"/>
            <a:ext cx="7031398" cy="82889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54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402" y="6075788"/>
            <a:ext cx="537839" cy="496467"/>
          </a:xfrm>
          <a:prstGeom prst="rect">
            <a:avLst/>
          </a:prstGeom>
        </p:spPr>
      </p:pic>
      <p:sp>
        <p:nvSpPr>
          <p:cNvPr id="12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906000" cy="6858000"/>
          </a:xfrm>
          <a:solidFill>
            <a:schemeClr val="bg2"/>
          </a:solidFill>
        </p:spPr>
        <p:txBody>
          <a:bodyPr/>
          <a:lstStyle>
            <a:lvl1pPr marL="0" marR="0" indent="0" algn="l" defTabSz="34299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1"/>
              </a:buClr>
              <a:buSzTx/>
              <a:buFont typeface="Arial"/>
              <a:buNone/>
              <a:tabLst/>
              <a:defRPr sz="13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add. The Globe Alone logo and footer should sit on top of picture.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405379" y="3276600"/>
            <a:ext cx="9109737" cy="1510747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05379" y="4809744"/>
            <a:ext cx="8846608" cy="444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5303520"/>
            <a:ext cx="7031398" cy="82889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Aft>
                <a:spcPts val="450"/>
              </a:spcAft>
              <a:buFontTx/>
              <a:buNone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9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74701"/>
            <a:ext cx="9906000" cy="60833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08819" y="1642537"/>
            <a:ext cx="9109737" cy="1512147"/>
          </a:xfrm>
        </p:spPr>
        <p:txBody>
          <a:bodyPr anchor="b" anchorCtr="0"/>
          <a:lstStyle>
            <a:lvl1pPr>
              <a:lnSpc>
                <a:spcPct val="82000"/>
              </a:lnSpc>
              <a:spcAft>
                <a:spcPts val="600"/>
              </a:spcAft>
              <a:defRPr sz="270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5382" y="3608394"/>
            <a:ext cx="4559168" cy="2246311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1pPr>
            <a:lvl2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2pPr>
            <a:lvl3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3pPr>
            <a:lvl4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4pPr>
            <a:lvl5pPr marL="0" indent="0">
              <a:lnSpc>
                <a:spcPct val="90000"/>
              </a:lnSpc>
              <a:spcAft>
                <a:spcPts val="450"/>
              </a:spcAft>
              <a:buFontTx/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9163804" y="6061077"/>
            <a:ext cx="415437" cy="51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 bwMode="black">
          <a:xfrm>
            <a:off x="9175757" y="6075788"/>
            <a:ext cx="403484" cy="49646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7334" y="6398261"/>
            <a:ext cx="238991" cy="22479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ts val="750"/>
              </a:lnSpc>
              <a:defRPr sz="600" b="0">
                <a:solidFill>
                  <a:schemeClr val="tx2"/>
                </a:solidFill>
                <a:latin typeface="+mn-lt"/>
                <a:cs typeface="ATT Aleck Sans" panose="020B0503020203020204" pitchFamily="34" charset="0"/>
              </a:defRPr>
            </a:lvl1pPr>
          </a:lstStyle>
          <a:p>
            <a:fld id="{12CB907E-C602-C34B-93F7-CA9E40714286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8992" y="226831"/>
            <a:ext cx="9109737" cy="1827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US" sz="825" dirty="0">
                <a:solidFill>
                  <a:schemeClr val="tx2"/>
                </a:solidFill>
                <a:latin typeface="+mn-lt"/>
                <a:cs typeface="ATT Aleck Sans" panose="020B0503020203020204" pitchFamily="34" charset="0"/>
              </a:rPr>
              <a:t>Presentation title here—edit on Slide Master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992" y="522779"/>
            <a:ext cx="9109737" cy="34220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992" y="1139001"/>
            <a:ext cx="9109737" cy="48030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</p:txBody>
      </p:sp>
    </p:spTree>
    <p:extLst>
      <p:ext uri="{BB962C8B-B14F-4D97-AF65-F5344CB8AC3E}">
        <p14:creationId xmlns:p14="http://schemas.microsoft.com/office/powerpoint/2010/main" val="321786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24" r:id="rId3"/>
    <p:sldLayoutId id="2147483721" r:id="rId4"/>
    <p:sldLayoutId id="2147483717" r:id="rId5"/>
    <p:sldLayoutId id="2147483729" r:id="rId6"/>
    <p:sldLayoutId id="2147483730" r:id="rId7"/>
    <p:sldLayoutId id="2147483722" r:id="rId8"/>
    <p:sldLayoutId id="2147483718" r:id="rId9"/>
    <p:sldLayoutId id="2147483720" r:id="rId10"/>
    <p:sldLayoutId id="2147483727" r:id="rId11"/>
    <p:sldLayoutId id="2147483728" r:id="rId12"/>
    <p:sldLayoutId id="2147483719" r:id="rId13"/>
    <p:sldLayoutId id="2147483650" r:id="rId14"/>
    <p:sldLayoutId id="2147483701" r:id="rId15"/>
    <p:sldLayoutId id="2147483691" r:id="rId16"/>
    <p:sldLayoutId id="2147483731" r:id="rId17"/>
    <p:sldLayoutId id="2147483698" r:id="rId18"/>
    <p:sldLayoutId id="2147483695" r:id="rId19"/>
    <p:sldLayoutId id="2147483732" r:id="rId20"/>
    <p:sldLayoutId id="2147483699" r:id="rId21"/>
    <p:sldLayoutId id="2147483700" r:id="rId22"/>
    <p:sldLayoutId id="2147483702" r:id="rId23"/>
    <p:sldLayoutId id="2147483679" r:id="rId24"/>
    <p:sldLayoutId id="2147483697" r:id="rId25"/>
    <p:sldLayoutId id="2147483689" r:id="rId26"/>
    <p:sldLayoutId id="2147483703" r:id="rId27"/>
    <p:sldLayoutId id="2147483707" r:id="rId28"/>
    <p:sldLayoutId id="2147483713" r:id="rId29"/>
    <p:sldLayoutId id="2147483714" r:id="rId30"/>
    <p:sldLayoutId id="2147483704" r:id="rId31"/>
    <p:sldLayoutId id="2147483705" r:id="rId32"/>
    <p:sldLayoutId id="2147483706" r:id="rId33"/>
    <p:sldLayoutId id="2147483712" r:id="rId34"/>
    <p:sldLayoutId id="2147483710" r:id="rId35"/>
    <p:sldLayoutId id="2147483711" r:id="rId36"/>
    <p:sldLayoutId id="2147483723" r:id="rId37"/>
    <p:sldLayoutId id="2147483733" r:id="rId38"/>
    <p:sldLayoutId id="2147483696" r:id="rId39"/>
    <p:sldLayoutId id="2147483654" r:id="rId40"/>
    <p:sldLayoutId id="2147483655" r:id="rId41"/>
    <p:sldLayoutId id="2147483660" r:id="rId42"/>
    <p:sldLayoutId id="2147483726" r:id="rId43"/>
    <p:sldLayoutId id="2147483734" r:id="rId44"/>
    <p:sldLayoutId id="2147483735" r:id="rId45"/>
    <p:sldLayoutId id="2147483736" r:id="rId46"/>
    <p:sldLayoutId id="2147483737" r:id="rId47"/>
  </p:sldLayoutIdLst>
  <p:hf sldNum="0" hdr="0" dt="0"/>
  <p:txStyles>
    <p:titleStyle>
      <a:lvl1pPr algn="l" defTabSz="342991" rtl="0" eaLnBrk="1" latinLnBrk="0" hangingPunct="1">
        <a:lnSpc>
          <a:spcPct val="110000"/>
        </a:lnSpc>
        <a:spcBef>
          <a:spcPct val="0"/>
        </a:spcBef>
        <a:spcAft>
          <a:spcPts val="750"/>
        </a:spcAft>
        <a:buNone/>
        <a:defRPr sz="1350" kern="1200">
          <a:solidFill>
            <a:schemeClr val="tx2"/>
          </a:solidFill>
          <a:latin typeface="+mn-lt"/>
          <a:ea typeface="+mj-ea"/>
          <a:cs typeface="ATT Aleck Sans" panose="020B0503020203020204" pitchFamily="34" charset="0"/>
        </a:defRPr>
      </a:lvl1pPr>
    </p:titleStyle>
    <p:bodyStyle>
      <a:lvl1pPr marL="0" indent="0" algn="l" defTabSz="342991" rtl="0" eaLnBrk="1" latinLnBrk="0" hangingPunct="1">
        <a:lnSpc>
          <a:spcPct val="90000"/>
        </a:lnSpc>
        <a:spcBef>
          <a:spcPts val="0"/>
        </a:spcBef>
        <a:spcAft>
          <a:spcPts val="450"/>
        </a:spcAft>
        <a:buClr>
          <a:schemeClr val="tx1"/>
        </a:buClr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1pPr>
      <a:lvl2pPr marL="0" indent="0" algn="l" defTabSz="34299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Tx/>
        <a:buNone/>
        <a:defRPr sz="1050" kern="1200" baseline="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2pPr>
      <a:lvl3pPr marL="171496" indent="-171496" algn="l" defTabSz="34299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Lucida Grande"/>
        <a:buChar char="–"/>
        <a:defRPr sz="1050" kern="1200" baseline="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3pPr>
      <a:lvl4pPr marL="342991" indent="-173878" algn="l" defTabSz="34299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050" kern="120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4pPr>
      <a:lvl5pPr marL="514487" indent="-171496" algn="l" defTabSz="34299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Lucida Grande"/>
        <a:buChar char="–"/>
        <a:defRPr sz="1050" kern="120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5pPr>
      <a:lvl6pPr marL="688365" indent="-171496" algn="l" defTabSz="34299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Lucida Grande"/>
        <a:buChar char="»"/>
        <a:defRPr sz="1050" kern="1200" baseline="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6pPr>
      <a:lvl7pPr marL="857479" indent="-169114" algn="l" defTabSz="342991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050" kern="120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5" userDrawn="1">
          <p15:clr>
            <a:srgbClr val="F26B43"/>
          </p15:clr>
        </p15:guide>
        <p15:guide id="2" pos="2341" userDrawn="1">
          <p15:clr>
            <a:srgbClr val="F26B43"/>
          </p15:clr>
        </p15:guide>
        <p15:guide id="3" orient="horz" pos="473" userDrawn="1">
          <p15:clr>
            <a:srgbClr val="F26B43"/>
          </p15:clr>
        </p15:guide>
        <p15:guide id="4" orient="horz" pos="743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091" userDrawn="1">
          <p15:clr>
            <a:srgbClr val="F26B43"/>
          </p15:clr>
        </p15:guide>
        <p15:guide id="7" pos="187" userDrawn="1">
          <p15:clr>
            <a:srgbClr val="F26B43"/>
          </p15:clr>
        </p15:guide>
        <p15:guide id="8" pos="44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itle slide option 2"/>
          <p:cNvSpPr>
            <a:spLocks noGrp="1"/>
          </p:cNvSpPr>
          <p:nvPr>
            <p:ph type="title"/>
          </p:nvPr>
        </p:nvSpPr>
        <p:spPr>
          <a:xfrm>
            <a:off x="701092" y="1666778"/>
            <a:ext cx="8291543" cy="10776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</a:rPr>
              <a:t>FCC Public Forum</a:t>
            </a:r>
            <a:b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David Pollard – RAN Engineer</a:t>
            </a:r>
            <a: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Cambria" panose="02040503050406030204" pitchFamily="18" charset="0"/>
              </a:rPr>
              <a:t>November 6, 2017</a:t>
            </a:r>
            <a:endParaRPr lang="en-US" sz="36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 Placeholder 3" title="Subtitle placeholder"/>
          <p:cNvSpPr>
            <a:spLocks noGrp="1"/>
          </p:cNvSpPr>
          <p:nvPr>
            <p:ph type="body" sz="quarter" idx="13"/>
          </p:nvPr>
        </p:nvSpPr>
        <p:spPr>
          <a:xfrm>
            <a:off x="444785" y="2744378"/>
            <a:ext cx="8547850" cy="3564143"/>
          </a:xfrm>
        </p:spPr>
        <p:txBody>
          <a:bodyPr/>
          <a:lstStyle/>
          <a:p>
            <a:pPr marL="284163" indent="-284163" algn="just">
              <a:buSzPct val="1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Feb. 2012 - AT&amp;T filed Petition for Rulemaking to modify FCC rule 22.913 to allow carriers to use PSD to calculate ERP for cellular base stations</a:t>
            </a:r>
          </a:p>
          <a:p>
            <a:pPr marL="284163" indent="-284163" algn="just">
              <a:buSzPct val="1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June 2014 - AT&amp;T successfully tests PSD with Miami Dade County Public Safety.</a:t>
            </a:r>
          </a:p>
          <a:p>
            <a:pPr marL="741363" lvl="1" indent="-287338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2 B-Band UMTS carriers at 125W/MHz</a:t>
            </a:r>
          </a:p>
          <a:p>
            <a:pPr marL="741363" lvl="1" indent="-287338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No interference or significant noise change</a:t>
            </a:r>
          </a:p>
          <a:p>
            <a:pPr marL="284163" indent="-284163" algn="just">
              <a:buSzPct val="1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Sept. 2014-Dec. 2015 – FCC granted AT&amp;T PSD waivers for SFL, VT, MO, &amp; KS</a:t>
            </a:r>
          </a:p>
          <a:p>
            <a:pPr marL="741363" lvl="1" indent="-287338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SFL - 125W/MHz</a:t>
            </a:r>
          </a:p>
          <a:p>
            <a:pPr marL="741363" lvl="1" indent="-287338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VT, MO, &amp; KS - 250W/MHz in non-rural;500W/MHz in rural</a:t>
            </a:r>
          </a:p>
          <a:p>
            <a:pPr marL="741363" lvl="1" indent="-287338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≥ 30 day advance notice to public safety within 113 km</a:t>
            </a:r>
          </a:p>
        </p:txBody>
      </p:sp>
    </p:spTree>
    <p:extLst>
      <p:ext uri="{BB962C8B-B14F-4D97-AF65-F5344CB8AC3E}">
        <p14:creationId xmlns:p14="http://schemas.microsoft.com/office/powerpoint/2010/main" val="240425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 title="Subtitle placeholder"/>
          <p:cNvSpPr>
            <a:spLocks noGrp="1"/>
          </p:cNvSpPr>
          <p:nvPr>
            <p:ph type="body" sz="quarter" idx="13"/>
          </p:nvPr>
        </p:nvSpPr>
        <p:spPr>
          <a:xfrm>
            <a:off x="432248" y="1954634"/>
            <a:ext cx="8754883" cy="4454789"/>
          </a:xfrm>
        </p:spPr>
        <p:txBody>
          <a:bodyPr/>
          <a:lstStyle/>
          <a:p>
            <a:pPr marL="344488" indent="-344488" algn="just">
              <a:buSzPct val="15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Mar. 2017 - FCC adopts R&amp;O allowing all cellular carriers to use PSD to calculate ERP for base stations, bringing harmony with other spectrum bands, with conditions:</a:t>
            </a:r>
          </a:p>
          <a:p>
            <a:pPr marL="741363" lvl="1" indent="-284163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400W/MHz in non-rural/800W/MHz in rural (no PFD)</a:t>
            </a:r>
          </a:p>
          <a:p>
            <a:pPr marL="741363" lvl="1" indent="-284163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1000W/MHz in non-rural/2000W/MHz in rural.  Until 05/12/24, </a:t>
            </a:r>
            <a:r>
              <a:rPr lang="en-US" sz="1800" i="1" dirty="0">
                <a:solidFill>
                  <a:srgbClr val="000000"/>
                </a:solidFill>
                <a:latin typeface="Cambria" panose="02040503050406030204" pitchFamily="18" charset="0"/>
              </a:rPr>
              <a:t>3000 µW/m²/MHz at 1.6 meters AGL over at least 98% of a 1 km radius</a:t>
            </a:r>
          </a:p>
          <a:p>
            <a:pPr marL="741363" lvl="1" indent="-284163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≥ 30 day advance notice to public safety within 113 km</a:t>
            </a:r>
          </a:p>
          <a:p>
            <a:pPr marL="741363" lvl="1" indent="-284163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AT&amp;T &amp; VZ each committed to:</a:t>
            </a:r>
          </a:p>
          <a:p>
            <a:pPr marL="1087438" lvl="2" indent="-274638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test with public safety in 6 diverse markets &amp; report results (advance notice)</a:t>
            </a:r>
          </a:p>
          <a:p>
            <a:pPr marL="1087438" lvl="2" indent="-274638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roll-out PSD in a cluster of sites in 10 markets before full market roll-out after 60-days if no unmitigated unacceptable interference (advance notice)</a:t>
            </a:r>
          </a:p>
          <a:p>
            <a:pPr marL="1087438" lvl="2" indent="-274638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AT&amp;T testing will mimic Miami Dade County testing (ON/OFF): PSE transmission successful, using various PSE equipment, multiple sites and distances from sites, monitor BER, C/I and interference.</a:t>
            </a:r>
            <a:endParaRPr lang="en-US" sz="1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62342"/>
      </p:ext>
    </p:extLst>
  </p:cSld>
  <p:clrMapOvr>
    <a:masterClrMapping/>
  </p:clrMapOvr>
</p:sld>
</file>

<file path=ppt/theme/theme1.xml><?xml version="1.0" encoding="utf-8"?>
<a:theme xmlns:a="http://schemas.openxmlformats.org/drawingml/2006/main" name="att_int_wde_globe_alone">
  <a:themeElements>
    <a:clrScheme name="ATT 3">
      <a:dk1>
        <a:srgbClr val="009FDB"/>
      </a:dk1>
      <a:lt1>
        <a:sysClr val="window" lastClr="FFFFFF"/>
      </a:lt1>
      <a:dk2>
        <a:srgbClr val="000000"/>
      </a:dk2>
      <a:lt2>
        <a:srgbClr val="D2D2D2"/>
      </a:lt2>
      <a:accent1>
        <a:srgbClr val="009FDB"/>
      </a:accent1>
      <a:accent2>
        <a:srgbClr val="EA7400"/>
      </a:accent2>
      <a:accent3>
        <a:srgbClr val="71C5E8"/>
      </a:accent3>
      <a:accent4>
        <a:srgbClr val="0568AE"/>
      </a:accent4>
      <a:accent5>
        <a:srgbClr val="959595"/>
      </a:accent5>
      <a:accent6>
        <a:srgbClr val="5A5A5A"/>
      </a:accent6>
      <a:hlink>
        <a:srgbClr val="0B1763"/>
      </a:hlink>
      <a:folHlink>
        <a:srgbClr val="056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lIns="0" tIns="0" rIns="0" bIns="0"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accent6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noAutofit/>
      </a:bodyPr>
      <a:lstStyle>
        <a:defPPr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ernal_wide_template [Read-Only]" id="{F8CD76E8-16E0-4238-B05E-F47568325CEE}" vid="{CD90E3B3-8184-43E2-B086-760E27F351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internal_wide_template</Template>
  <TotalTime>79</TotalTime>
  <Words>259</Words>
  <Application>Microsoft Office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ATT Aleck Sans</vt:lpstr>
      <vt:lpstr>Calibri</vt:lpstr>
      <vt:lpstr>Cambria</vt:lpstr>
      <vt:lpstr>Lucida Grande</vt:lpstr>
      <vt:lpstr>Wingdings</vt:lpstr>
      <vt:lpstr>att_int_wde_globe_alone</vt:lpstr>
      <vt:lpstr>FCC Public Forum David Pollard – RAN Engineer November 6, 2017</vt:lpstr>
      <vt:lpstr>PowerPoint Presentation</vt:lpstr>
    </vt:vector>
  </TitlesOfParts>
  <Manager/>
  <Company>AT&amp;T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Broadband Adoption Programs</dc:title>
  <dc:subject/>
  <dc:creator>ESEMELIKU ENOW, ESEMELIKU</dc:creator>
  <cp:keywords/>
  <dc:description/>
  <cp:lastModifiedBy>Moslem Sawez</cp:lastModifiedBy>
  <cp:revision>15</cp:revision>
  <cp:lastPrinted>2017-11-01T15:25:27Z</cp:lastPrinted>
  <dcterms:created xsi:type="dcterms:W3CDTF">2017-10-26T20:24:15Z</dcterms:created>
  <dcterms:modified xsi:type="dcterms:W3CDTF">2017-11-03T12:01:00Z</dcterms:modified>
  <cp:category/>
</cp:coreProperties>
</file>