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3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661" r:id="rId2"/>
    <p:sldId id="665" r:id="rId3"/>
    <p:sldId id="663" r:id="rId4"/>
    <p:sldId id="687" r:id="rId5"/>
    <p:sldId id="666" r:id="rId6"/>
    <p:sldId id="690" r:id="rId7"/>
    <p:sldId id="682" r:id="rId8"/>
    <p:sldId id="689" r:id="rId9"/>
    <p:sldId id="681" r:id="rId10"/>
    <p:sldId id="693" r:id="rId11"/>
    <p:sldId id="692" r:id="rId12"/>
    <p:sldId id="670" r:id="rId13"/>
    <p:sldId id="677" r:id="rId14"/>
    <p:sldId id="688" r:id="rId15"/>
    <p:sldId id="676" r:id="rId16"/>
    <p:sldId id="671" r:id="rId17"/>
    <p:sldId id="678" r:id="rId18"/>
    <p:sldId id="679" r:id="rId19"/>
    <p:sldId id="674" r:id="rId20"/>
  </p:sldIdLst>
  <p:sldSz cx="9144000" cy="6858000" type="screen4x3"/>
  <p:notesSz cx="6918325" cy="9223375"/>
  <p:custDataLst>
    <p:tags r:id="rId23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8000"/>
    <a:srgbClr val="2A507E"/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33"/>
    <p:restoredTop sz="81818" autoAdjust="0"/>
  </p:normalViewPr>
  <p:slideViewPr>
    <p:cSldViewPr>
      <p:cViewPr varScale="1">
        <p:scale>
          <a:sx n="103" d="100"/>
          <a:sy n="103" d="100"/>
        </p:scale>
        <p:origin x="2412" y="108"/>
      </p:cViewPr>
      <p:guideLst>
        <p:guide orient="horz" pos="2160"/>
        <p:guide pos="2880"/>
      </p:guideLst>
    </p:cSldViewPr>
  </p:slideViewPr>
  <p:notesTextViewPr>
    <p:cViewPr>
      <p:scale>
        <a:sx n="110" d="100"/>
        <a:sy n="110" d="100"/>
      </p:scale>
      <p:origin x="0" y="0"/>
    </p:cViewPr>
  </p:notesTextViewPr>
  <p:sorterViewPr>
    <p:cViewPr varScale="1">
      <p:scale>
        <a:sx n="100" d="100"/>
        <a:sy n="100" d="100"/>
      </p:scale>
      <p:origin x="0" y="-67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97837" cy="460854"/>
          </a:xfrm>
          <a:prstGeom prst="rect">
            <a:avLst/>
          </a:prstGeom>
        </p:spPr>
        <p:txBody>
          <a:bodyPr vert="horz" wrap="square" lIns="92491" tIns="46246" rIns="92491" bIns="4624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18924" y="1"/>
            <a:ext cx="2997837" cy="460854"/>
          </a:xfrm>
          <a:prstGeom prst="rect">
            <a:avLst/>
          </a:prstGeom>
        </p:spPr>
        <p:txBody>
          <a:bodyPr vert="horz" wrap="square" lIns="92491" tIns="46246" rIns="92491" bIns="4624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8DBCE76E-72CD-4339-B106-35B97F94D348}" type="datetime1">
              <a:rPr lang="en-US"/>
              <a:pPr>
                <a:defRPr/>
              </a:pPr>
              <a:t>5/3/2018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949"/>
            <a:ext cx="2997837" cy="460854"/>
          </a:xfrm>
          <a:prstGeom prst="rect">
            <a:avLst/>
          </a:prstGeom>
        </p:spPr>
        <p:txBody>
          <a:bodyPr vert="horz" wrap="square" lIns="92491" tIns="46246" rIns="92491" bIns="4624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18924" y="8760949"/>
            <a:ext cx="2997837" cy="460854"/>
          </a:xfrm>
          <a:prstGeom prst="rect">
            <a:avLst/>
          </a:prstGeom>
        </p:spPr>
        <p:txBody>
          <a:bodyPr vert="horz" wrap="square" lIns="92491" tIns="46246" rIns="92491" bIns="462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B05E969-B794-40D5-A1DC-309A4C635E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4520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97837" cy="460854"/>
          </a:xfrm>
          <a:prstGeom prst="rect">
            <a:avLst/>
          </a:prstGeom>
        </p:spPr>
        <p:txBody>
          <a:bodyPr vert="horz" wrap="square" lIns="92491" tIns="46246" rIns="92491" bIns="4624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18924" y="1"/>
            <a:ext cx="2997837" cy="460854"/>
          </a:xfrm>
          <a:prstGeom prst="rect">
            <a:avLst/>
          </a:prstGeom>
        </p:spPr>
        <p:txBody>
          <a:bodyPr vert="horz" wrap="square" lIns="92491" tIns="46246" rIns="92491" bIns="4624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75A8E1FC-2DA5-492C-8C09-686231E065A7}" type="datetime1">
              <a:rPr lang="en-US"/>
              <a:pPr>
                <a:defRPr/>
              </a:pPr>
              <a:t>5/3/2018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491" tIns="46246" rIns="92491" bIns="4624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1208" y="4380474"/>
            <a:ext cx="5535911" cy="4150833"/>
          </a:xfrm>
          <a:prstGeom prst="rect">
            <a:avLst/>
          </a:prstGeom>
        </p:spPr>
        <p:txBody>
          <a:bodyPr vert="horz" wrap="square" lIns="92491" tIns="46246" rIns="92491" bIns="4624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949"/>
            <a:ext cx="2997837" cy="460854"/>
          </a:xfrm>
          <a:prstGeom prst="rect">
            <a:avLst/>
          </a:prstGeom>
        </p:spPr>
        <p:txBody>
          <a:bodyPr vert="horz" wrap="square" lIns="92491" tIns="46246" rIns="92491" bIns="4624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18924" y="8760949"/>
            <a:ext cx="2997837" cy="460854"/>
          </a:xfrm>
          <a:prstGeom prst="rect">
            <a:avLst/>
          </a:prstGeom>
        </p:spPr>
        <p:txBody>
          <a:bodyPr vert="horz" wrap="square" lIns="92491" tIns="46246" rIns="92491" bIns="462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FC40103-4458-4A7F-9779-8CB5D5B381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323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40103-4458-4A7F-9779-8CB5D5B381D6}" type="slidenum">
              <a:rPr lang="en-US" altLang="en-US" smtClean="0"/>
              <a:pPr>
                <a:defRPr/>
              </a:pPr>
              <a:t>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888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40103-4458-4A7F-9779-8CB5D5B381D6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360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40103-4458-4A7F-9779-8CB5D5B381D6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484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40103-4458-4A7F-9779-8CB5D5B381D6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979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40103-4458-4A7F-9779-8CB5D5B381D6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831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40103-4458-4A7F-9779-8CB5D5B381D6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515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40103-4458-4A7F-9779-8CB5D5B381D6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983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40103-4458-4A7F-9779-8CB5D5B381D6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525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40103-4458-4A7F-9779-8CB5D5B381D6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123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40103-4458-4A7F-9779-8CB5D5B381D6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2404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40103-4458-4A7F-9779-8CB5D5B381D6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835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40103-4458-4A7F-9779-8CB5D5B381D6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27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40103-4458-4A7F-9779-8CB5D5B381D6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044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40103-4458-4A7F-9779-8CB5D5B381D6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79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40103-4458-4A7F-9779-8CB5D5B381D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610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40103-4458-4A7F-9779-8CB5D5B381D6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002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40103-4458-4A7F-9779-8CB5D5B381D6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939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40103-4458-4A7F-9779-8CB5D5B381D6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526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40103-4458-4A7F-9779-8CB5D5B381D6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756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mailto:mf2challengeprocess@fcc.gov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96000"/>
            <a:ext cx="91440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28600" y="152400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3200" dirty="0">
                <a:solidFill>
                  <a:schemeClr val="bg1"/>
                </a:solidFill>
                <a:cs typeface="Arial" charset="0"/>
              </a:rPr>
              <a:t>Introduction to the MF-II Challenge Process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1909763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2130425"/>
            <a:ext cx="5334000" cy="1470025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3657600"/>
            <a:ext cx="5410200" cy="76200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26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2999"/>
            <a:ext cx="5486400" cy="35845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23DF9-780E-4278-B935-F6334ECC3A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01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FFD19-9317-4037-98F2-DB491856EE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20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49831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4983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DA4A3-2C67-4A13-A39B-297B27ECE1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68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685800" y="3733800"/>
            <a:ext cx="7772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39065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CD406A-67D6-4AC9-99D4-191FD22923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02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17655-E551-4A71-92B5-EF993AF109F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AC20FD-9251-CA47-98F8-09EA6F8305CC}"/>
              </a:ext>
            </a:extLst>
          </p:cNvPr>
          <p:cNvSpPr/>
          <p:nvPr userDrawn="1"/>
        </p:nvSpPr>
        <p:spPr>
          <a:xfrm>
            <a:off x="2482330" y="6433268"/>
            <a:ext cx="41793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sz="1400" dirty="0"/>
              <a:t>Questions? Email: </a:t>
            </a:r>
            <a:r>
              <a:rPr lang="en-US" sz="1400" dirty="0">
                <a:hlinkClick r:id="rId2"/>
              </a:rPr>
              <a:t>mf2challengeprocess@fcc.gov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9055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65238"/>
            <a:ext cx="8229600" cy="1630362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  <a:lvl2pPr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2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78FC6-1C82-49EF-B56D-159077ABBE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749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EF5C4-7EF3-446C-A9CC-30E26CBCBB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60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8C1E0-3458-4A06-A6EC-B96C8D0CDD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481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46B41-61A7-4909-A9D0-4B83A1D819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19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DD07D-5F33-484B-815E-829634EEF0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342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9334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490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3ABA8-1D41-458F-A311-A3C454CEF6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53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952500"/>
          </a:xfrm>
          <a:prstGeom prst="rect">
            <a:avLst/>
          </a:prstGeom>
          <a:solidFill>
            <a:srgbClr val="2A50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65238"/>
            <a:ext cx="8229600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008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2A507E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03B6A2-6AA3-482C-9725-AD6DC5A6BF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2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10325"/>
            <a:ext cx="434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cc.gov/MF2-Challenge-Portal/for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cc.gov/mobility-fund-phase-2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usac.org/hc/MFII-challenge-process.asp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hyperlink" Target="https://www.fcc.gov/mobility-fund-phase-2" TargetMode="External"/><Relationship Id="rId4" Type="http://schemas.openxmlformats.org/officeDocument/2006/relationships/hyperlink" Target="mailto:mf2challengeprocess@fcc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cc.gov/maps/mobility-fund-ii-initial-eligible-areas-map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Mobility Fund II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CE1FA0-0EF8-461A-8EF8-759209135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800" b="1" dirty="0"/>
              <a:t>Introduction to</a:t>
            </a:r>
          </a:p>
          <a:p>
            <a:pPr marL="0" indent="0" algn="ctr">
              <a:buNone/>
            </a:pPr>
            <a:r>
              <a:rPr lang="en-US" sz="3800" b="1" dirty="0"/>
              <a:t>the MF-II Challenge Process</a:t>
            </a:r>
          </a:p>
          <a:p>
            <a:pPr marL="0" indent="0" algn="ctr">
              <a:buNone/>
            </a:pPr>
            <a:r>
              <a:rPr lang="en-US" sz="3200" b="1" dirty="0"/>
              <a:t>for State, Local, and Tribal Governments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4363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6EAEB-C649-4C32-B8FD-710DC63AE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Deciding to Participate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FFF92-DD8A-4E91-9985-267DC9B11C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17655-E551-4A71-92B5-EF993AF109F5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8A244F-B7C9-3847-8F0A-48B56C2F0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95400"/>
            <a:ext cx="8686800" cy="47243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F64C5F-CCAA-0143-813C-368502D52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295399"/>
            <a:ext cx="86868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5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6EAEB-C649-4C32-B8FD-710DC63AE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Process Step-by-Step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91258-4C63-4628-8982-D8CF1295B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5238"/>
            <a:ext cx="8229600" cy="49831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Request access to the USAC Challenge Portal via the access request form</a:t>
            </a:r>
          </a:p>
          <a:p>
            <a:pPr lvl="1"/>
            <a:r>
              <a:rPr lang="en-US" sz="1800" dirty="0"/>
              <a:t>Any person affiliated with a state, local, and tribal government entity may request access on behalf of the government entity using this form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Log in to the USAC Challenge Portal and download the confidential, provider-specific coverage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Analyze the provider-specific coverage data and determine where to challenge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Conduct speed test measurements in these areas</a:t>
            </a:r>
          </a:p>
          <a:p>
            <a:pPr marL="746125" lvl="1" indent="-284163"/>
            <a:r>
              <a:rPr lang="en-US" sz="1800" dirty="0"/>
              <a:t>Tests may be conducted using free FCC Speed Test app (iOS / Android)</a:t>
            </a:r>
          </a:p>
          <a:p>
            <a:pPr marL="746125" lvl="1" indent="-284163"/>
            <a:r>
              <a:rPr lang="en-US" sz="1800" dirty="0"/>
              <a:t>All tests must be conducted using one of the devices identified by the provider as suitable for testing its coverage</a:t>
            </a:r>
          </a:p>
          <a:p>
            <a:pPr marL="576262" indent="-514350">
              <a:buFont typeface="+mj-lt"/>
              <a:buAutoNum type="arabicPeriod"/>
            </a:pPr>
            <a:r>
              <a:rPr lang="en-US" sz="2400" dirty="0"/>
              <a:t>Submit all collected tests via the Challenge Portal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FFF92-DD8A-4E91-9985-267DC9B11C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17655-E551-4A71-92B5-EF993AF109F5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78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6EAEB-C649-4C32-B8FD-710DC63AE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to File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91258-4C63-4628-8982-D8CF1295B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Map of initial eligible areas released on Feb. 27, 2018</a:t>
            </a:r>
          </a:p>
          <a:p>
            <a:pPr lvl="1"/>
            <a:r>
              <a:rPr lang="en-US" sz="1600" dirty="0"/>
              <a:t>The Commission publicly released Shapefiles of eligible areas for use with mapping software such ArcGIS or QGIS</a:t>
            </a:r>
          </a:p>
          <a:p>
            <a:pPr lvl="1">
              <a:spcAft>
                <a:spcPts val="1200"/>
              </a:spcAft>
            </a:pPr>
            <a:r>
              <a:rPr lang="en-US" sz="1600" dirty="0"/>
              <a:t>In addition, the Commission publicly released map and Shapefiles showing areas that are ineligible due to coverage by only one unsubsidized provider</a:t>
            </a:r>
          </a:p>
          <a:p>
            <a:r>
              <a:rPr lang="en-US" sz="2400" dirty="0"/>
              <a:t>Challenge window is open for more than 150 days</a:t>
            </a:r>
          </a:p>
          <a:p>
            <a:pPr lvl="1"/>
            <a:r>
              <a:rPr lang="en-US" sz="1600" dirty="0"/>
              <a:t>Window open from March 29, 2018 through August 27, 2018</a:t>
            </a:r>
          </a:p>
          <a:p>
            <a:pPr lvl="1">
              <a:spcAft>
                <a:spcPts val="1200"/>
              </a:spcAft>
            </a:pPr>
            <a:r>
              <a:rPr lang="en-US" sz="1600" dirty="0"/>
              <a:t>Challengers can submit challenges at any point during window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Challengers can download confidential provider-specific maps via USAC Challenge Portal during the window</a:t>
            </a:r>
          </a:p>
          <a:p>
            <a:r>
              <a:rPr lang="en-US" sz="2400" dirty="0"/>
              <a:t>Challengers submit speed tests by state via the portal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FFF92-DD8A-4E91-9985-267DC9B11C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17655-E551-4A71-92B5-EF993AF109F5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99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6EAEB-C649-4C32-B8FD-710DC63AE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Challenger Speed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91258-4C63-4628-8982-D8CF1295B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5238"/>
            <a:ext cx="8229600" cy="4983162"/>
          </a:xfrm>
        </p:spPr>
        <p:txBody>
          <a:bodyPr/>
          <a:lstStyle/>
          <a:p>
            <a:r>
              <a:rPr lang="en-US" sz="2600" dirty="0"/>
              <a:t>Speed test measurements may be drive tests (either hardware- or software-based) or app-based tests</a:t>
            </a:r>
          </a:p>
          <a:p>
            <a:pPr lvl="1"/>
            <a:r>
              <a:rPr lang="en-US" sz="1800" dirty="0"/>
              <a:t>Free “FCC Speed Test” app (for either iOS or Android) may be used to gather measurements</a:t>
            </a:r>
          </a:p>
          <a:p>
            <a:r>
              <a:rPr lang="en-US" sz="2600" dirty="0"/>
              <a:t>In order to be valid, speed test measurements:</a:t>
            </a:r>
          </a:p>
          <a:p>
            <a:pPr lvl="1"/>
            <a:r>
              <a:rPr lang="en-US" sz="1800" dirty="0"/>
              <a:t>Must use handsets specified by the mobile provider</a:t>
            </a:r>
          </a:p>
          <a:p>
            <a:pPr lvl="1"/>
            <a:r>
              <a:rPr lang="en-US" sz="1800" dirty="0"/>
              <a:t>Must be taken outdoors between 6 AM and midnight</a:t>
            </a:r>
          </a:p>
          <a:p>
            <a:pPr lvl="1"/>
            <a:r>
              <a:rPr lang="en-US" sz="1800" dirty="0"/>
              <a:t>Must be conducted after Feb. 27. 2018</a:t>
            </a:r>
          </a:p>
          <a:p>
            <a:pPr lvl="1"/>
            <a:r>
              <a:rPr lang="en-US" sz="1800" dirty="0"/>
              <a:t>Must be conducted for each unsubsidized provider in an area in order to be counted as proof that the area lacks coverage</a:t>
            </a:r>
          </a:p>
          <a:p>
            <a:r>
              <a:rPr lang="en-US" sz="2600" dirty="0"/>
              <a:t>All speed test data must be certified by a qualified engineer or, for government entities without an engineer available, by a government official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FFF92-DD8A-4E91-9985-267DC9B11C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17655-E551-4A71-92B5-EF993AF109F5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30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6EAEB-C649-4C32-B8FD-710DC63AE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on Challenging an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91258-4C63-4628-8982-D8CF1295B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5238"/>
            <a:ext cx="8229600" cy="6397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do challengers go about challenging an area?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FFF92-DD8A-4E91-9985-267DC9B11C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17655-E551-4A71-92B5-EF993AF109F5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6" name="State Map">
            <a:extLst>
              <a:ext uri="{FF2B5EF4-FFF2-40B4-BE49-F238E27FC236}">
                <a16:creationId xmlns:a16="http://schemas.microsoft.com/office/drawing/2014/main" id="{B5D85B92-1A79-4811-A4D1-C21C2679E5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500"/>
          <a:stretch/>
        </p:blipFill>
        <p:spPr>
          <a:xfrm>
            <a:off x="4114800" y="1913389"/>
            <a:ext cx="4800600" cy="3962400"/>
          </a:xfrm>
          <a:prstGeom prst="rect">
            <a:avLst/>
          </a:prstGeom>
        </p:spPr>
      </p:pic>
      <p:pic>
        <p:nvPicPr>
          <p:cNvPr id="8" name="State Map Challenge Area Highlighted">
            <a:extLst>
              <a:ext uri="{FF2B5EF4-FFF2-40B4-BE49-F238E27FC236}">
                <a16:creationId xmlns:a16="http://schemas.microsoft.com/office/drawing/2014/main" id="{4FD4ACA3-D608-4BE7-AFFC-75D88F36B6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500"/>
          <a:stretch/>
        </p:blipFill>
        <p:spPr>
          <a:xfrm>
            <a:off x="4114800" y="1913389"/>
            <a:ext cx="4800600" cy="3962400"/>
          </a:xfrm>
          <a:prstGeom prst="rect">
            <a:avLst/>
          </a:prstGeom>
        </p:spPr>
      </p:pic>
      <p:pic>
        <p:nvPicPr>
          <p:cNvPr id="10" name="Challenge Area with Roads">
            <a:extLst>
              <a:ext uri="{FF2B5EF4-FFF2-40B4-BE49-F238E27FC236}">
                <a16:creationId xmlns:a16="http://schemas.microsoft.com/office/drawing/2014/main" id="{D7BC186C-2696-459E-A632-A22C6E1E6B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1906194"/>
            <a:ext cx="5029200" cy="4253089"/>
          </a:xfrm>
          <a:prstGeom prst="rect">
            <a:avLst/>
          </a:prstGeom>
        </p:spPr>
      </p:pic>
      <p:pic>
        <p:nvPicPr>
          <p:cNvPr id="12" name="Challenge Area Provider A Coverage">
            <a:extLst>
              <a:ext uri="{FF2B5EF4-FFF2-40B4-BE49-F238E27FC236}">
                <a16:creationId xmlns:a16="http://schemas.microsoft.com/office/drawing/2014/main" id="{36CFC17A-0241-4F15-81DF-595BF1B85A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200" y="1906194"/>
            <a:ext cx="5029200" cy="4253089"/>
          </a:xfrm>
          <a:prstGeom prst="rect">
            <a:avLst/>
          </a:prstGeom>
        </p:spPr>
      </p:pic>
      <p:pic>
        <p:nvPicPr>
          <p:cNvPr id="14" name="Challenge Area Speed Tests Group 1">
            <a:extLst>
              <a:ext uri="{FF2B5EF4-FFF2-40B4-BE49-F238E27FC236}">
                <a16:creationId xmlns:a16="http://schemas.microsoft.com/office/drawing/2014/main" id="{492BDCBB-90E2-4E72-8415-0CD9104F05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6200" y="1906194"/>
            <a:ext cx="5029200" cy="4253089"/>
          </a:xfrm>
          <a:prstGeom prst="rect">
            <a:avLst/>
          </a:prstGeom>
        </p:spPr>
      </p:pic>
      <p:pic>
        <p:nvPicPr>
          <p:cNvPr id="16" name="Challenge Area Speed Tests Group 2">
            <a:extLst>
              <a:ext uri="{FF2B5EF4-FFF2-40B4-BE49-F238E27FC236}">
                <a16:creationId xmlns:a16="http://schemas.microsoft.com/office/drawing/2014/main" id="{358A1460-80F4-4F8C-8178-6BEDCBDAC8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6200" y="1906194"/>
            <a:ext cx="5029200" cy="4253089"/>
          </a:xfrm>
          <a:prstGeom prst="rect">
            <a:avLst/>
          </a:prstGeom>
        </p:spPr>
      </p:pic>
      <p:pic>
        <p:nvPicPr>
          <p:cNvPr id="18" name="Challenge Area Speed Tests Group 3">
            <a:extLst>
              <a:ext uri="{FF2B5EF4-FFF2-40B4-BE49-F238E27FC236}">
                <a16:creationId xmlns:a16="http://schemas.microsoft.com/office/drawing/2014/main" id="{9B0399F6-E2F2-4C0E-B2B1-5795C9A449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6200" y="1906194"/>
            <a:ext cx="5029200" cy="4253089"/>
          </a:xfrm>
          <a:prstGeom prst="rect">
            <a:avLst/>
          </a:prstGeom>
        </p:spPr>
      </p:pic>
      <p:pic>
        <p:nvPicPr>
          <p:cNvPr id="20" name="Challenge Area Speed Tests Buffered">
            <a:extLst>
              <a:ext uri="{FF2B5EF4-FFF2-40B4-BE49-F238E27FC236}">
                <a16:creationId xmlns:a16="http://schemas.microsoft.com/office/drawing/2014/main" id="{EF1A3932-FE07-4099-975C-448F9EE500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6200" y="1906194"/>
            <a:ext cx="5029200" cy="425308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E69655B-B98F-4D6E-B0AF-79300D5221C0}"/>
              </a:ext>
            </a:extLst>
          </p:cNvPr>
          <p:cNvSpPr/>
          <p:nvPr/>
        </p:nvSpPr>
        <p:spPr>
          <a:xfrm>
            <a:off x="457200" y="1992923"/>
            <a:ext cx="3733800" cy="434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Review confidential data in the USAC portal</a:t>
            </a:r>
          </a:p>
          <a:p>
            <a:pPr marL="2857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Identify area to challenge</a:t>
            </a:r>
          </a:p>
          <a:p>
            <a:pPr marL="2857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Collect speed tests for each provider in the area</a:t>
            </a:r>
          </a:p>
          <a:p>
            <a:pPr marL="746125" lvl="2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Speed tests must use standard parameters and meet specified requirements in order to be to counted</a:t>
            </a:r>
          </a:p>
          <a:p>
            <a:pPr marL="746125" lvl="2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Each counted speed test is considered evidence for a larger, “buffered” area</a:t>
            </a:r>
          </a:p>
          <a:p>
            <a:pPr marL="288925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Submit all collected evidence in tabular (CSV) format via the USAC portal for automated system processing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0303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6EAEB-C649-4C32-B8FD-710DC63AE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Opportunity to Respond to a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91258-4C63-4628-8982-D8CF1295B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/>
              <a:t>Each challenged party will have an opportunity to view certified challenges to its coverage area before the response window opens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Challenged parties may, but are </a:t>
            </a:r>
            <a:r>
              <a:rPr lang="en-US" sz="2400" u="sng" dirty="0"/>
              <a:t>not required</a:t>
            </a:r>
            <a:r>
              <a:rPr lang="en-US" sz="2400" dirty="0"/>
              <a:t> to, respond to a challenge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Challenged parties may submit their own technical evidence during the response window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Response window will be open for 30 days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FFF92-DD8A-4E91-9985-267DC9B11C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17655-E551-4A71-92B5-EF993AF109F5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60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6EAEB-C649-4C32-B8FD-710DC63AE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Adjudicating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91258-4C63-4628-8982-D8CF1295B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Commission will use a preponderance of evidence standard to adjudicate disputes over coverage</a:t>
            </a:r>
          </a:p>
          <a:p>
            <a:pPr lvl="1"/>
            <a:r>
              <a:rPr lang="en-US" dirty="0"/>
              <a:t>A challenger must demonstrate that it is more likely than not that the challenged area does not have qualified LTE coverage</a:t>
            </a:r>
          </a:p>
          <a:p>
            <a:pPr lvl="0"/>
            <a:r>
              <a:rPr lang="en-US" dirty="0"/>
              <a:t>Challengers bear the burden of proof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FFF92-DD8A-4E91-9985-267DC9B11C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17655-E551-4A71-92B5-EF993AF109F5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70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D4883-BD55-439F-89A1-1ECD58255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USAC Portal Access Request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7152F-C3A1-478C-B1C8-A4C52233B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265238"/>
            <a:ext cx="4114801" cy="3763962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000" dirty="0"/>
              <a:t>Mobile service providers and government entities may request access to the USAC Challenge Portal at any point during the Challenge Process</a:t>
            </a:r>
          </a:p>
          <a:p>
            <a:pPr>
              <a:spcAft>
                <a:spcPts val="1800"/>
              </a:spcAft>
            </a:pPr>
            <a:r>
              <a:rPr lang="en-US" sz="2000" dirty="0"/>
              <a:t>Other parties seeking to participate must first submit and be granted a waiver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4C4DE-CA23-47E2-8BD7-3A3FA8004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17655-E551-4A71-92B5-EF993AF109F5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7DE1AE-4B71-7745-BE4B-F8612AA7D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265238"/>
            <a:ext cx="4393211" cy="38273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39394D-4D57-134F-B2F1-BE2DD98AF35D}"/>
              </a:ext>
            </a:extLst>
          </p:cNvPr>
          <p:cNvSpPr/>
          <p:nvPr/>
        </p:nvSpPr>
        <p:spPr>
          <a:xfrm>
            <a:off x="457200" y="5421868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USAC Portal Access Request Form: </a:t>
            </a:r>
            <a:r>
              <a:rPr lang="en-US" dirty="0">
                <a:hlinkClick r:id="rId4"/>
              </a:rPr>
              <a:t>www.fcc.gov/MF2-Challenge-Portal/form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2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D4883-BD55-439F-89A1-1ECD58255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7152F-C3A1-478C-B1C8-A4C52233B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Important documents and resources, such as the initial eligible areas map and access request form, are available via the MF-II web page: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>
                <a:hlinkClick r:id="rId3"/>
              </a:rPr>
              <a:t>www.fcc.gov/mobility-fund-phase-2</a:t>
            </a:r>
            <a:endParaRPr lang="en-US" sz="24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Specific information on how to use the USAC Challenge Portal to file challenges is available via the USAC High-Cost page: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>
                <a:hlinkClick r:id="rId4"/>
              </a:rPr>
              <a:t>www.usac.org/hc/MFII-challenge-process.aspx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4C4DE-CA23-47E2-8BD7-3A3FA8004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17655-E551-4A71-92B5-EF993AF109F5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980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8"/>
            <a:ext cx="8229600" cy="4221162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3600" dirty="0"/>
              <a:t>We will take a 10 minute break and then return to answer questions.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2400" dirty="0"/>
              <a:t>Please email any questions to:</a:t>
            </a:r>
          </a:p>
          <a:p>
            <a:pPr marL="0" indent="0" algn="ctr">
              <a:buNone/>
            </a:pPr>
            <a:r>
              <a:rPr lang="en-US" sz="2400" dirty="0">
                <a:hlinkClick r:id="rId4"/>
              </a:rPr>
              <a:t>mf2challengeprocess@fcc.gov</a:t>
            </a: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For further information on Mobility Fund II:</a:t>
            </a:r>
          </a:p>
          <a:p>
            <a:pPr marL="0" indent="0" algn="ctr">
              <a:buNone/>
            </a:pPr>
            <a:r>
              <a:rPr lang="en-US" sz="2400" dirty="0">
                <a:hlinkClick r:id="rId5"/>
              </a:rPr>
              <a:t>https://www.fcc.gov/mobility-fund-phase-2</a:t>
            </a:r>
            <a:r>
              <a:rPr lang="en-US" sz="2400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E78FC6-1C82-49EF-B56D-159077ABBEC8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5920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6EAEB-C649-4C32-B8FD-710DC63AE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91258-4C63-4628-8982-D8CF1295B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5238"/>
            <a:ext cx="8229600" cy="498316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/>
              <a:t>Mobility Fund Phase II Overview</a:t>
            </a:r>
          </a:p>
          <a:p>
            <a:r>
              <a:rPr lang="en-US" sz="2400" dirty="0"/>
              <a:t>Mobility Fund Phase II Challenge Process High-level</a:t>
            </a:r>
          </a:p>
          <a:p>
            <a:pPr lvl="1"/>
            <a:r>
              <a:rPr lang="en-US" sz="1800" dirty="0"/>
              <a:t>Initial Eligible Areas Map</a:t>
            </a:r>
          </a:p>
          <a:p>
            <a:pPr lvl="1"/>
            <a:r>
              <a:rPr lang="en-US" sz="1800" dirty="0"/>
              <a:t>Challenge Process Step-by-Step</a:t>
            </a:r>
          </a:p>
          <a:p>
            <a:r>
              <a:rPr lang="en-US" sz="2400" dirty="0"/>
              <a:t>Mobility Fund Phase II Challenge Process Details</a:t>
            </a:r>
          </a:p>
          <a:p>
            <a:pPr lvl="1"/>
            <a:r>
              <a:rPr lang="en-US" sz="1800" dirty="0"/>
              <a:t>Window to File Challenges</a:t>
            </a:r>
          </a:p>
          <a:p>
            <a:pPr lvl="1"/>
            <a:r>
              <a:rPr lang="en-US" sz="1800" dirty="0"/>
              <a:t>Window to File Responses</a:t>
            </a:r>
          </a:p>
          <a:p>
            <a:pPr lvl="1">
              <a:spcAft>
                <a:spcPts val="1200"/>
              </a:spcAft>
            </a:pPr>
            <a:r>
              <a:rPr lang="en-US" sz="1800" dirty="0"/>
              <a:t>Adjudication of Challenges</a:t>
            </a:r>
          </a:p>
          <a:p>
            <a:r>
              <a:rPr lang="en-US" sz="2400" dirty="0"/>
              <a:t>Other Important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FFF92-DD8A-4E91-9985-267DC9B11C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17655-E551-4A71-92B5-EF993AF109F5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515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274E6-5DB7-41ED-8ADC-21E201535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MF-II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A861C-44C8-4D66-8420-EA85B7D74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Universal service funding to be used to advance 4G LTE service</a:t>
            </a:r>
          </a:p>
          <a:p>
            <a:r>
              <a:rPr lang="en-US" sz="2400" dirty="0"/>
              <a:t>Areas eligible for MF-II support will be where there is no qualifying unsubsidized service</a:t>
            </a:r>
          </a:p>
          <a:p>
            <a:pPr lvl="1"/>
            <a:r>
              <a:rPr lang="en-US" sz="1800" dirty="0"/>
              <a:t>Challenge Process helps determine those areas</a:t>
            </a:r>
          </a:p>
          <a:p>
            <a:r>
              <a:rPr lang="en-US" sz="2400" dirty="0"/>
              <a:t>$4.53B over ten years</a:t>
            </a:r>
          </a:p>
          <a:p>
            <a:r>
              <a:rPr lang="en-US" sz="2400" dirty="0"/>
              <a:t>Support awarded through a reverse auction</a:t>
            </a:r>
          </a:p>
          <a:p>
            <a:pPr lvl="1"/>
            <a:r>
              <a:rPr lang="en-US" sz="1800" dirty="0"/>
              <a:t>Bidders submit bids for support to provide service in eligible areas</a:t>
            </a:r>
          </a:p>
          <a:p>
            <a:pPr lvl="1"/>
            <a:r>
              <a:rPr lang="en-US" sz="1800" dirty="0"/>
              <a:t>An auction is an efficient mechanism for determining how much of the fixed budget should be awarded to specific providers in specific areas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8E141-70E1-4658-A6DD-2F51085C2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17655-E551-4A71-92B5-EF993AF109F5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81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D4986-AA4C-470D-8157-BE8AA31C6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Eligible for MF-II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59CDB-5FE7-4A82-A760-CA72BB25E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Areas </a:t>
            </a:r>
            <a:r>
              <a:rPr lang="en-US" sz="2400" u="sng" dirty="0"/>
              <a:t>without</a:t>
            </a:r>
            <a:r>
              <a:rPr lang="en-US" sz="2400" dirty="0"/>
              <a:t> unsubsidized, qualified 4G LTE service are eligible for MF-II support</a:t>
            </a:r>
          </a:p>
          <a:p>
            <a:pPr lvl="1"/>
            <a:r>
              <a:rPr lang="en-US" sz="1800" dirty="0"/>
              <a:t>“Qualified” 4G LTE service is mobile broadband with download speeds of at least 5Mbps at the cell edge with 80 percent cell edge probability and a 30 percent cell loading factor</a:t>
            </a:r>
          </a:p>
          <a:p>
            <a:pPr lvl="1"/>
            <a:r>
              <a:rPr lang="en-US" sz="1800" dirty="0"/>
              <a:t>Determinations of whether a provider that deploys qualified 4G LTE in an area is subsidized or unsubsidized will be based only on whether it receives high-cost support for that area</a:t>
            </a:r>
          </a:p>
          <a:p>
            <a:r>
              <a:rPr lang="en-US" sz="2400" dirty="0"/>
              <a:t>In other words, eligible areas are those areas:</a:t>
            </a:r>
          </a:p>
          <a:p>
            <a:pPr lvl="1"/>
            <a:r>
              <a:rPr lang="en-US" sz="1800" dirty="0"/>
              <a:t>Where no provider offers qualified 4G LTE service at all; </a:t>
            </a:r>
            <a:r>
              <a:rPr lang="en-US" sz="1800" u="sng" dirty="0"/>
              <a:t>or</a:t>
            </a:r>
          </a:p>
          <a:p>
            <a:pPr lvl="1"/>
            <a:r>
              <a:rPr lang="en-US" sz="1800" dirty="0"/>
              <a:t>Where one or more providers in the area offer qualified 4G LTE service but each provider offering service is subsidized for that area.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1ED4F-EB24-43EC-A8C7-4A56F3E67B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17655-E551-4A71-92B5-EF993AF109F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77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6EAEB-C649-4C32-B8FD-710DC63AE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Generating Initial Eligible Areas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91258-4C63-4628-8982-D8CF1295B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Providers filed for a new, one-time collection of qualified 4G LTE service coverage data</a:t>
            </a:r>
          </a:p>
          <a:p>
            <a:pPr lvl="1"/>
            <a:r>
              <a:rPr lang="en-US" sz="1800" dirty="0"/>
              <a:t>Entities that previously reported mobile LTE coverage on Form 477 </a:t>
            </a:r>
            <a:r>
              <a:rPr lang="en-US" sz="1800" u="sng" dirty="0"/>
              <a:t>and have</a:t>
            </a:r>
            <a:r>
              <a:rPr lang="en-US" sz="1800" dirty="0"/>
              <a:t> qualified mobile 4G LTE coverage were required to file</a:t>
            </a:r>
          </a:p>
          <a:p>
            <a:pPr lvl="1"/>
            <a:r>
              <a:rPr lang="en-US" sz="1800" dirty="0"/>
              <a:t>Coverage data was submitted by providers in January 2018</a:t>
            </a:r>
          </a:p>
          <a:p>
            <a:r>
              <a:rPr lang="en-US" sz="2400" dirty="0"/>
              <a:t>Coverage data was combined with USAC subsidy data to establish initial eligible areas</a:t>
            </a:r>
          </a:p>
          <a:p>
            <a:pPr lvl="1"/>
            <a:r>
              <a:rPr lang="en-US" sz="1800" dirty="0"/>
              <a:t>Any area where a carrier receives frozen high-cost support or received MF-I support is considered to be subsidized</a:t>
            </a:r>
          </a:p>
          <a:p>
            <a:pPr lvl="1"/>
            <a:r>
              <a:rPr lang="en-US" sz="1800" dirty="0"/>
              <a:t>Map of initial eligible areas published on the Commission’s MF-II web page on Feb. 27, 2018 at:</a:t>
            </a:r>
          </a:p>
          <a:p>
            <a:pPr lvl="1"/>
            <a:endParaRPr lang="en-US" sz="1800" dirty="0"/>
          </a:p>
          <a:p>
            <a:pPr marL="7938" lvl="2" indent="0" algn="ctr">
              <a:buNone/>
            </a:pPr>
            <a:r>
              <a:rPr lang="en-US" sz="1800" dirty="0">
                <a:hlinkClick r:id="rId3"/>
              </a:rPr>
              <a:t>www.fcc.gov/maps/mobility-fund-ii-initial-eligible-areas-map/</a:t>
            </a:r>
            <a:endParaRPr lang="en-US" sz="18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FFF92-DD8A-4E91-9985-267DC9B11C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17655-E551-4A71-92B5-EF993AF109F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50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6EAEB-C649-4C32-B8FD-710DC63AE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Initial Eligible Areas 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FFF92-DD8A-4E91-9985-267DC9B11C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17655-E551-4A71-92B5-EF993AF109F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4BE269-9110-D842-AF69-ED49C03F1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95400"/>
            <a:ext cx="8686800" cy="472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8A244F-B7C9-3847-8F0A-48B56C2F0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295400"/>
            <a:ext cx="8686800" cy="47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9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6EAEB-C649-4C32-B8FD-710DC63AE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Why a Challenge Process?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91258-4C63-4628-8982-D8CF1295B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sz="2400" dirty="0"/>
              <a:t>The new, one-time collection of 4G LTE coverage maps established a baseline of where providers predict there is qualified 4G LTE service</a:t>
            </a:r>
          </a:p>
          <a:p>
            <a:pPr lvl="1">
              <a:spcAft>
                <a:spcPts val="1200"/>
              </a:spcAft>
            </a:pPr>
            <a:r>
              <a:rPr lang="en-US" sz="1600" dirty="0"/>
              <a:t>Coverage maps are based upon providers’ propagation models, and may or may not necessarily reflect the actual, on-the-ground consumer experience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Challenge Process facilitates interested parties to review confidential coverage maps used to determine the initial map of eligible areas</a:t>
            </a:r>
          </a:p>
          <a:p>
            <a:pPr>
              <a:spcAft>
                <a:spcPts val="0"/>
              </a:spcAft>
            </a:pPr>
            <a:r>
              <a:rPr lang="en-US" sz="2400" dirty="0"/>
              <a:t>Allowing parties to dispute maps with actual speed test measurements will improve underlying data</a:t>
            </a:r>
          </a:p>
          <a:p>
            <a:pPr lvl="1">
              <a:spcAft>
                <a:spcPts val="1200"/>
              </a:spcAft>
            </a:pPr>
            <a:r>
              <a:rPr lang="en-US" sz="1600" dirty="0"/>
              <a:t>Accurate coverage data ensures that high-cost support in the MF-II auction goes to areas that truly lack unsubsidized, qualified 4G LTE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FFF92-DD8A-4E91-9985-267DC9B11C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17655-E551-4A71-92B5-EF993AF109F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44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274E6-5DB7-41ED-8ADC-21E201535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Process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A861C-44C8-4D66-8420-EA85B7D74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Jan. 4, 2018</a:t>
            </a:r>
            <a:r>
              <a:rPr lang="en-US" sz="2000" dirty="0"/>
              <a:t>: providers submitted one-time collection of 4G LTE coverage data</a:t>
            </a:r>
          </a:p>
          <a:p>
            <a:r>
              <a:rPr lang="en-US" sz="2000" b="1" dirty="0"/>
              <a:t>Feb. 27, 2018</a:t>
            </a:r>
            <a:r>
              <a:rPr lang="en-US" sz="2000" dirty="0"/>
              <a:t>: initial map of eligible areas released publicly</a:t>
            </a:r>
          </a:p>
          <a:p>
            <a:r>
              <a:rPr lang="en-US" sz="2000" b="1" dirty="0"/>
              <a:t>Mar. 29, 2018 – Aug. 27, 2018</a:t>
            </a:r>
            <a:r>
              <a:rPr lang="en-US" sz="2000" dirty="0"/>
              <a:t>: window to file challenges (“challenge window”)</a:t>
            </a:r>
          </a:p>
          <a:p>
            <a:r>
              <a:rPr lang="en-US" sz="2000" b="1" dirty="0"/>
              <a:t>Sep. 2018</a:t>
            </a:r>
            <a:r>
              <a:rPr lang="en-US" sz="2000" dirty="0"/>
              <a:t>: opportunity for challenged parties to view challenge data</a:t>
            </a:r>
          </a:p>
          <a:p>
            <a:r>
              <a:rPr lang="en-US" sz="2000" b="1" dirty="0"/>
              <a:t>Oct. 2018 – Nov. 2018</a:t>
            </a:r>
            <a:r>
              <a:rPr lang="en-US" sz="2000" dirty="0"/>
              <a:t>: window to file responses (“response window”)</a:t>
            </a:r>
          </a:p>
          <a:p>
            <a:r>
              <a:rPr lang="en-US" sz="2000" b="1" dirty="0"/>
              <a:t>Adjudication</a:t>
            </a:r>
            <a:r>
              <a:rPr lang="en-US" sz="2000" dirty="0"/>
              <a:t>: after the response window closes, staff will adjudicate challenges and determine the final map of eligible areas</a:t>
            </a:r>
          </a:p>
          <a:p>
            <a:r>
              <a:rPr lang="en-US" sz="2000" b="1" dirty="0"/>
              <a:t>Final map </a:t>
            </a:r>
            <a:r>
              <a:rPr lang="en-US" sz="2000" dirty="0"/>
              <a:t>of areas eligible in MF-II auction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8E141-70E1-4658-A6DD-2F51085C2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17655-E551-4A71-92B5-EF993AF109F5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41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98432-E48C-4E6C-8E9E-84B18608D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Information on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627E9-034B-4FAD-8043-AA25C31CD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r>
              <a:rPr lang="en-US" sz="2400" dirty="0"/>
              <a:t>Who can challenge?</a:t>
            </a:r>
          </a:p>
          <a:p>
            <a:pPr lvl="1"/>
            <a:r>
              <a:rPr lang="en-US" sz="1800" dirty="0"/>
              <a:t>Mobile service providers</a:t>
            </a:r>
          </a:p>
          <a:p>
            <a:pPr lvl="1"/>
            <a:r>
              <a:rPr lang="en-US" sz="1800" dirty="0"/>
              <a:t>State, local, and tribal government entities</a:t>
            </a:r>
          </a:p>
          <a:p>
            <a:pPr lvl="1">
              <a:spcAft>
                <a:spcPts val="800"/>
              </a:spcAft>
            </a:pPr>
            <a:r>
              <a:rPr lang="en-US" sz="1800" dirty="0"/>
              <a:t>Other parties seeking to challenge must submit and be granted a waiver</a:t>
            </a:r>
          </a:p>
          <a:p>
            <a:r>
              <a:rPr lang="en-US" sz="2400" dirty="0"/>
              <a:t>May challenge areas presumptively </a:t>
            </a:r>
            <a:r>
              <a:rPr lang="en-US" sz="2400" u="sng" dirty="0"/>
              <a:t>ineligible</a:t>
            </a:r>
            <a:r>
              <a:rPr lang="en-US" sz="2400" dirty="0"/>
              <a:t> for MF-II support</a:t>
            </a:r>
          </a:p>
          <a:p>
            <a:pPr lvl="1">
              <a:spcAft>
                <a:spcPts val="800"/>
              </a:spcAft>
            </a:pPr>
            <a:r>
              <a:rPr lang="en-US" sz="1800" dirty="0"/>
              <a:t>Eligible areas are not challengeable</a:t>
            </a:r>
          </a:p>
          <a:p>
            <a:pPr>
              <a:spcAft>
                <a:spcPts val="800"/>
              </a:spcAft>
            </a:pPr>
            <a:r>
              <a:rPr lang="en-US" sz="2400" dirty="0"/>
              <a:t>Challengers must submit speed tests showing lack of coverage to initiate a challenge</a:t>
            </a:r>
            <a:endParaRPr lang="en-US" dirty="0"/>
          </a:p>
          <a:p>
            <a:pPr>
              <a:spcAft>
                <a:spcPts val="800"/>
              </a:spcAft>
            </a:pPr>
            <a:r>
              <a:rPr lang="en-US" sz="2400" dirty="0"/>
              <a:t>Challenged parties </a:t>
            </a:r>
            <a:r>
              <a:rPr lang="en-US" sz="2400" u="sng" dirty="0"/>
              <a:t>may</a:t>
            </a:r>
            <a:r>
              <a:rPr lang="en-US" sz="2400" dirty="0"/>
              <a:t> respond</a:t>
            </a:r>
          </a:p>
          <a:p>
            <a:pPr>
              <a:spcAft>
                <a:spcPts val="800"/>
              </a:spcAft>
            </a:pPr>
            <a:r>
              <a:rPr lang="en-US" sz="2400" dirty="0"/>
              <a:t>Challenges will be adjudicated at the end of the process using a preponderance of the evidence standard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9094A-3254-464B-8330-1D772D57CC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17655-E551-4A71-92B5-EF993AF109F5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149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tandard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 Powerpoint Template</Template>
  <TotalTime>0</TotalTime>
  <Words>1311</Words>
  <Application>Microsoft Office PowerPoint</Application>
  <PresentationFormat>On-screen Show (4:3)</PresentationFormat>
  <Paragraphs>165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ＭＳ Ｐゴシック</vt:lpstr>
      <vt:lpstr>Arial</vt:lpstr>
      <vt:lpstr>Calibri</vt:lpstr>
      <vt:lpstr>Wingdings</vt:lpstr>
      <vt:lpstr>Standard Powerpoint Template</vt:lpstr>
      <vt:lpstr>Mobility Fund II</vt:lpstr>
      <vt:lpstr>Today’s Topics</vt:lpstr>
      <vt:lpstr>MF-II Overview</vt:lpstr>
      <vt:lpstr>Areas Eligible for MF-II Support</vt:lpstr>
      <vt:lpstr>Generating Initial Eligible Areas Map</vt:lpstr>
      <vt:lpstr>Initial Eligible Areas Map</vt:lpstr>
      <vt:lpstr>Why a Challenge Process?</vt:lpstr>
      <vt:lpstr>Challenge Process Timeline</vt:lpstr>
      <vt:lpstr>General Information on Challenges</vt:lpstr>
      <vt:lpstr>Deciding to Participate</vt:lpstr>
      <vt:lpstr>Challenge Process Step-by-Step</vt:lpstr>
      <vt:lpstr>Window to File Challenges</vt:lpstr>
      <vt:lpstr>Challenger Speed Tests</vt:lpstr>
      <vt:lpstr>Details on Challenging an Area</vt:lpstr>
      <vt:lpstr>Opportunity to Respond to a Challenge</vt:lpstr>
      <vt:lpstr>Adjudicating Challenges</vt:lpstr>
      <vt:lpstr>USAC Portal Access Request Form</vt:lpstr>
      <vt:lpstr>Additional Resources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2018-05-03T18:46:06Z</dcterms:created>
  <dcterms:modified xsi:type="dcterms:W3CDTF">2018-05-03T18:46:38Z</dcterms:modified>
  <cp:category/>
</cp:coreProperties>
</file>