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bookmarkIdSeed="2">
  <p:sldMasterIdLst>
    <p:sldMasterId id="2147483648" r:id="rId1"/>
  </p:sldMasterIdLst>
  <p:notesMasterIdLst>
    <p:notesMasterId r:id="rId53"/>
  </p:notesMasterIdLst>
  <p:sldIdLst>
    <p:sldId id="264" r:id="rId2"/>
    <p:sldId id="258" r:id="rId3"/>
    <p:sldId id="320" r:id="rId4"/>
    <p:sldId id="304" r:id="rId5"/>
    <p:sldId id="318" r:id="rId6"/>
    <p:sldId id="321" r:id="rId7"/>
    <p:sldId id="322" r:id="rId8"/>
    <p:sldId id="323" r:id="rId9"/>
    <p:sldId id="324" r:id="rId10"/>
    <p:sldId id="303" r:id="rId11"/>
    <p:sldId id="325" r:id="rId12"/>
    <p:sldId id="326" r:id="rId13"/>
    <p:sldId id="329" r:id="rId14"/>
    <p:sldId id="327" r:id="rId15"/>
    <p:sldId id="328" r:id="rId16"/>
    <p:sldId id="330" r:id="rId17"/>
    <p:sldId id="332" r:id="rId18"/>
    <p:sldId id="333" r:id="rId19"/>
    <p:sldId id="334" r:id="rId20"/>
    <p:sldId id="335" r:id="rId21"/>
    <p:sldId id="336" r:id="rId22"/>
    <p:sldId id="337" r:id="rId23"/>
    <p:sldId id="338" r:id="rId24"/>
    <p:sldId id="339" r:id="rId25"/>
    <p:sldId id="340" r:id="rId26"/>
    <p:sldId id="343" r:id="rId27"/>
    <p:sldId id="344" r:id="rId28"/>
    <p:sldId id="345" r:id="rId29"/>
    <p:sldId id="346" r:id="rId30"/>
    <p:sldId id="347" r:id="rId31"/>
    <p:sldId id="348" r:id="rId32"/>
    <p:sldId id="349" r:id="rId33"/>
    <p:sldId id="350" r:id="rId34"/>
    <p:sldId id="351" r:id="rId35"/>
    <p:sldId id="352" r:id="rId36"/>
    <p:sldId id="353" r:id="rId37"/>
    <p:sldId id="354" r:id="rId38"/>
    <p:sldId id="355" r:id="rId39"/>
    <p:sldId id="356" r:id="rId40"/>
    <p:sldId id="357" r:id="rId41"/>
    <p:sldId id="358" r:id="rId42"/>
    <p:sldId id="359" r:id="rId43"/>
    <p:sldId id="360" r:id="rId44"/>
    <p:sldId id="361" r:id="rId45"/>
    <p:sldId id="363" r:id="rId46"/>
    <p:sldId id="364" r:id="rId47"/>
    <p:sldId id="365" r:id="rId48"/>
    <p:sldId id="366" r:id="rId49"/>
    <p:sldId id="367" r:id="rId50"/>
    <p:sldId id="368" r:id="rId51"/>
    <p:sldId id="369" r:id="rId52"/>
  </p:sldIdLst>
  <p:sldSz cx="9144000" cy="6858000" type="screen4x3"/>
  <p:notesSz cx="7315200" cy="96012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082">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DF4"/>
    <a:srgbClr val="4F81BD"/>
    <a:srgbClr val="D0D8E8"/>
    <a:srgbClr val="00009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47" autoAdjust="0"/>
    <p:restoredTop sz="97778" autoAdjust="0"/>
  </p:normalViewPr>
  <p:slideViewPr>
    <p:cSldViewPr snapToGrid="0" snapToObjects="1">
      <p:cViewPr varScale="1">
        <p:scale>
          <a:sx n="65" d="100"/>
          <a:sy n="65" d="100"/>
        </p:scale>
        <p:origin x="84" y="198"/>
      </p:cViewPr>
      <p:guideLst>
        <p:guide orient="horz" pos="108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56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4703" tIns="47352" rIns="94703" bIns="47352" numCol="1" anchor="t" anchorCtr="0" compatLnSpc="1">
            <a:prstTxWarp prst="textNoShape">
              <a:avLst/>
            </a:prstTxWarp>
          </a:bodyPr>
          <a:lstStyle>
            <a:lvl1pPr defTabSz="473075">
              <a:defRPr sz="1200">
                <a:latin typeface="Arial" charset="0"/>
                <a:ea typeface="+mn-ea"/>
              </a:defRPr>
            </a:lvl1pPr>
          </a:lstStyle>
          <a:p>
            <a:pPr>
              <a:defRPr/>
            </a:pPr>
            <a:endParaRPr lang="en-US" dirty="0"/>
          </a:p>
        </p:txBody>
      </p:sp>
      <p:sp>
        <p:nvSpPr>
          <p:cNvPr id="21507" name="Rectangle 3"/>
          <p:cNvSpPr>
            <a:spLocks noGrp="1" noChangeArrowheads="1"/>
          </p:cNvSpPr>
          <p:nvPr>
            <p:ph type="dt" idx="1"/>
          </p:nvPr>
        </p:nvSpPr>
        <p:spPr bwMode="auto">
          <a:xfrm>
            <a:off x="4143375" y="0"/>
            <a:ext cx="3170238" cy="479425"/>
          </a:xfrm>
          <a:prstGeom prst="rect">
            <a:avLst/>
          </a:prstGeom>
          <a:noFill/>
          <a:ln w="9525">
            <a:noFill/>
            <a:miter lim="800000"/>
            <a:headEnd/>
            <a:tailEnd/>
          </a:ln>
        </p:spPr>
        <p:txBody>
          <a:bodyPr vert="horz" wrap="square" lIns="94703" tIns="47352" rIns="94703" bIns="47352" numCol="1" anchor="t" anchorCtr="0" compatLnSpc="1">
            <a:prstTxWarp prst="textNoShape">
              <a:avLst/>
            </a:prstTxWarp>
          </a:bodyPr>
          <a:lstStyle>
            <a:lvl1pPr algn="r" defTabSz="473075">
              <a:defRPr sz="1200">
                <a:latin typeface="Arial" pitchFamily="34" charset="0"/>
                <a:ea typeface="ＭＳ Ｐゴシック" charset="-128"/>
              </a:defRPr>
            </a:lvl1pPr>
          </a:lstStyle>
          <a:p>
            <a:pPr>
              <a:defRPr/>
            </a:pPr>
            <a:fld id="{23A01D63-E203-4FF4-9B2E-E2F1869AEEB6}" type="datetimeFigureOut">
              <a:rPr lang="en-US"/>
              <a:pPr>
                <a:defRPr/>
              </a:pPr>
              <a:t>9/28/2018</a:t>
            </a:fld>
            <a:endParaRPr lang="en-US" dirty="0"/>
          </a:p>
        </p:txBody>
      </p:sp>
      <p:sp>
        <p:nvSpPr>
          <p:cNvPr id="11268"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1509" name="Rectangle 5"/>
          <p:cNvSpPr>
            <a:spLocks noGrp="1" noChangeArrowheads="1"/>
          </p:cNvSpPr>
          <p:nvPr>
            <p:ph type="body" sz="quarter" idx="3"/>
          </p:nvPr>
        </p:nvSpPr>
        <p:spPr bwMode="auto">
          <a:xfrm>
            <a:off x="731838" y="4559300"/>
            <a:ext cx="5851525" cy="4321175"/>
          </a:xfrm>
          <a:prstGeom prst="rect">
            <a:avLst/>
          </a:prstGeom>
          <a:noFill/>
          <a:ln w="9525">
            <a:noFill/>
            <a:miter lim="800000"/>
            <a:headEnd/>
            <a:tailEnd/>
          </a:ln>
        </p:spPr>
        <p:txBody>
          <a:bodyPr vert="horz" wrap="square" lIns="94703" tIns="47352" rIns="94703" bIns="4735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510"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p:spPr>
        <p:txBody>
          <a:bodyPr vert="horz" wrap="square" lIns="94703" tIns="47352" rIns="94703" bIns="47352" numCol="1" anchor="b" anchorCtr="0" compatLnSpc="1">
            <a:prstTxWarp prst="textNoShape">
              <a:avLst/>
            </a:prstTxWarp>
          </a:bodyPr>
          <a:lstStyle>
            <a:lvl1pPr defTabSz="473075">
              <a:defRPr sz="1200">
                <a:latin typeface="Arial" charset="0"/>
                <a:ea typeface="+mn-ea"/>
              </a:defRPr>
            </a:lvl1pPr>
          </a:lstStyle>
          <a:p>
            <a:pPr>
              <a:defRPr/>
            </a:pPr>
            <a:endParaRPr lang="en-US" dirty="0"/>
          </a:p>
        </p:txBody>
      </p:sp>
      <p:sp>
        <p:nvSpPr>
          <p:cNvPr id="21511"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p:spPr>
        <p:txBody>
          <a:bodyPr vert="horz" wrap="square" lIns="94703" tIns="47352" rIns="94703" bIns="47352" numCol="1" anchor="b" anchorCtr="0" compatLnSpc="1">
            <a:prstTxWarp prst="textNoShape">
              <a:avLst/>
            </a:prstTxWarp>
          </a:bodyPr>
          <a:lstStyle>
            <a:lvl1pPr algn="r" defTabSz="473075">
              <a:defRPr sz="1200">
                <a:latin typeface="Arial" pitchFamily="34" charset="0"/>
                <a:ea typeface="ＭＳ Ｐゴシック" charset="-128"/>
              </a:defRPr>
            </a:lvl1pPr>
          </a:lstStyle>
          <a:p>
            <a:pPr>
              <a:defRPr/>
            </a:pPr>
            <a:fld id="{60171797-BFF1-4A9B-B558-E10D01A67A1A}" type="slidenum">
              <a:rPr lang="en-US"/>
              <a:pPr>
                <a:defRPr/>
              </a:pPr>
              <a:t>‹#›</a:t>
            </a:fld>
            <a:endParaRPr lang="en-US" dirty="0"/>
          </a:p>
        </p:txBody>
      </p:sp>
    </p:spTree>
    <p:extLst>
      <p:ext uri="{BB962C8B-B14F-4D97-AF65-F5344CB8AC3E}">
        <p14:creationId xmlns:p14="http://schemas.microsoft.com/office/powerpoint/2010/main" val="19465839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20775F46-6EDC-4E15-9CF5-B1296021CEE0}" type="slidenum">
              <a:rPr lang="en-US" smtClean="0"/>
              <a:pPr eaLnBrk="1" hangingPunct="1"/>
              <a:t>1</a:t>
            </a:fld>
            <a:endParaRPr lang="en-US" dirty="0"/>
          </a:p>
        </p:txBody>
      </p:sp>
    </p:spTree>
    <p:extLst>
      <p:ext uri="{BB962C8B-B14F-4D97-AF65-F5344CB8AC3E}">
        <p14:creationId xmlns:p14="http://schemas.microsoft.com/office/powerpoint/2010/main" val="2856787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9E3C0B31-DCB6-4633-A0F4-64EAAFAA1E10}" type="slidenum">
              <a:rPr lang="en-US" smtClean="0"/>
              <a:pPr eaLnBrk="1" hangingPunct="1"/>
              <a:t>2</a:t>
            </a:fld>
            <a:endParaRPr lang="en-US" dirty="0"/>
          </a:p>
        </p:txBody>
      </p:sp>
    </p:spTree>
    <p:extLst>
      <p:ext uri="{BB962C8B-B14F-4D97-AF65-F5344CB8AC3E}">
        <p14:creationId xmlns:p14="http://schemas.microsoft.com/office/powerpoint/2010/main" val="110525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7AB745AA-9B8C-4E04-81A3-0A463E7B26EC}" type="datetime1">
              <a:rPr lang="en-US"/>
              <a:pPr>
                <a:defRPr/>
              </a:pPr>
              <a:t>9/28/2018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A74E696-F705-4D96-928B-E5C4D4D677CC}" type="slidenum">
              <a:rPr lang="en-US"/>
              <a:pPr>
                <a:defRPr/>
              </a:pPr>
              <a:t>‹#›</a:t>
            </a:fld>
            <a:endParaRPr lang="en-US" dirty="0"/>
          </a:p>
        </p:txBody>
      </p:sp>
    </p:spTree>
    <p:extLst>
      <p:ext uri="{BB962C8B-B14F-4D97-AF65-F5344CB8AC3E}">
        <p14:creationId xmlns:p14="http://schemas.microsoft.com/office/powerpoint/2010/main" val="539015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5F76209-5C84-4F9A-9492-EFD88AD0AEDA}" type="datetime1">
              <a:rPr lang="en-US"/>
              <a:pPr>
                <a:defRPr/>
              </a:pPr>
              <a:t>9/28/2018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007DA15-72A8-45AA-B7F7-577551102F16}" type="slidenum">
              <a:rPr lang="en-US"/>
              <a:pPr>
                <a:defRPr/>
              </a:pPr>
              <a:t>‹#›</a:t>
            </a:fld>
            <a:endParaRPr lang="en-US" dirty="0"/>
          </a:p>
        </p:txBody>
      </p:sp>
    </p:spTree>
    <p:extLst>
      <p:ext uri="{BB962C8B-B14F-4D97-AF65-F5344CB8AC3E}">
        <p14:creationId xmlns:p14="http://schemas.microsoft.com/office/powerpoint/2010/main" val="46016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462EDD3-1977-49CF-85D7-32DE8FCEC26C}" type="datetime1">
              <a:rPr lang="en-US"/>
              <a:pPr>
                <a:defRPr/>
              </a:pPr>
              <a:t>9/28/2018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DAD90CD-A595-4A03-B3B0-6D2458F85B97}" type="slidenum">
              <a:rPr lang="en-US"/>
              <a:pPr>
                <a:defRPr/>
              </a:pPr>
              <a:t>‹#›</a:t>
            </a:fld>
            <a:endParaRPr lang="en-US" dirty="0"/>
          </a:p>
        </p:txBody>
      </p:sp>
    </p:spTree>
    <p:extLst>
      <p:ext uri="{BB962C8B-B14F-4D97-AF65-F5344CB8AC3E}">
        <p14:creationId xmlns:p14="http://schemas.microsoft.com/office/powerpoint/2010/main" val="2789750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478E61E-AF42-4921-9C6A-474ED1D94C0E}" type="datetime1">
              <a:rPr lang="en-US"/>
              <a:pPr>
                <a:defRPr/>
              </a:pPr>
              <a:t>9/28/2018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EC53501-A59C-492B-A4C7-04A4F75D57BB}" type="slidenum">
              <a:rPr lang="en-US"/>
              <a:pPr>
                <a:defRPr/>
              </a:pPr>
              <a:t>‹#›</a:t>
            </a:fld>
            <a:endParaRPr lang="en-US" dirty="0"/>
          </a:p>
        </p:txBody>
      </p:sp>
    </p:spTree>
    <p:extLst>
      <p:ext uri="{BB962C8B-B14F-4D97-AF65-F5344CB8AC3E}">
        <p14:creationId xmlns:p14="http://schemas.microsoft.com/office/powerpoint/2010/main" val="1875088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A0167C00-BD36-49C4-8D15-675F4CEAC481}" type="datetime1">
              <a:rPr lang="en-US"/>
              <a:pPr>
                <a:defRPr/>
              </a:pPr>
              <a:t>9/28/2018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8BBD6F1-B411-4A30-8CE9-38ED6E030FF9}" type="slidenum">
              <a:rPr lang="en-US"/>
              <a:pPr>
                <a:defRPr/>
              </a:pPr>
              <a:t>‹#›</a:t>
            </a:fld>
            <a:endParaRPr lang="en-US" dirty="0"/>
          </a:p>
        </p:txBody>
      </p:sp>
    </p:spTree>
    <p:extLst>
      <p:ext uri="{BB962C8B-B14F-4D97-AF65-F5344CB8AC3E}">
        <p14:creationId xmlns:p14="http://schemas.microsoft.com/office/powerpoint/2010/main" val="3319160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A59A6BAA-08CC-48B5-8AC5-FD6D6BAB7B07}" type="datetime1">
              <a:rPr lang="en-US"/>
              <a:pPr>
                <a:defRPr/>
              </a:pPr>
              <a:t>9/28/2018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85852A5-7399-4EE1-9575-EC2EB422152F}" type="slidenum">
              <a:rPr lang="en-US"/>
              <a:pPr>
                <a:defRPr/>
              </a:pPr>
              <a:t>‹#›</a:t>
            </a:fld>
            <a:endParaRPr lang="en-US" dirty="0"/>
          </a:p>
        </p:txBody>
      </p:sp>
    </p:spTree>
    <p:extLst>
      <p:ext uri="{BB962C8B-B14F-4D97-AF65-F5344CB8AC3E}">
        <p14:creationId xmlns:p14="http://schemas.microsoft.com/office/powerpoint/2010/main" val="2424466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2A65D4F1-E24F-4B20-B5AF-4D5D1BA45F9A}" type="datetime1">
              <a:rPr lang="en-US"/>
              <a:pPr>
                <a:defRPr/>
              </a:pPr>
              <a:t>9/28/2018</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531045BA-22A3-4720-A26C-3FB6B56F3B25}" type="slidenum">
              <a:rPr lang="en-US"/>
              <a:pPr>
                <a:defRPr/>
              </a:pPr>
              <a:t>‹#›</a:t>
            </a:fld>
            <a:endParaRPr lang="en-US" dirty="0"/>
          </a:p>
        </p:txBody>
      </p:sp>
    </p:spTree>
    <p:extLst>
      <p:ext uri="{BB962C8B-B14F-4D97-AF65-F5344CB8AC3E}">
        <p14:creationId xmlns:p14="http://schemas.microsoft.com/office/powerpoint/2010/main" val="3662812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CD2F903-4F7D-4A2F-864A-8E9C169B4384}" type="datetime1">
              <a:rPr lang="en-US"/>
              <a:pPr>
                <a:defRPr/>
              </a:pPr>
              <a:t>9/28/2018</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EAC101C7-0027-49B3-AB16-7BF3B6FA8E0B}" type="slidenum">
              <a:rPr lang="en-US"/>
              <a:pPr>
                <a:defRPr/>
              </a:pPr>
              <a:t>‹#›</a:t>
            </a:fld>
            <a:endParaRPr lang="en-US" dirty="0"/>
          </a:p>
        </p:txBody>
      </p:sp>
    </p:spTree>
    <p:extLst>
      <p:ext uri="{BB962C8B-B14F-4D97-AF65-F5344CB8AC3E}">
        <p14:creationId xmlns:p14="http://schemas.microsoft.com/office/powerpoint/2010/main" val="288482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0446C03-A480-408D-A103-97344BB9EAB4}" type="datetime1">
              <a:rPr lang="en-US"/>
              <a:pPr>
                <a:defRPr/>
              </a:pPr>
              <a:t>9/28/2018</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B4AB33F2-7EE2-4519-8D13-CB9CFFD5F81E}" type="slidenum">
              <a:rPr lang="en-US"/>
              <a:pPr>
                <a:defRPr/>
              </a:pPr>
              <a:t>‹#›</a:t>
            </a:fld>
            <a:endParaRPr lang="en-US" dirty="0"/>
          </a:p>
        </p:txBody>
      </p:sp>
    </p:spTree>
    <p:extLst>
      <p:ext uri="{BB962C8B-B14F-4D97-AF65-F5344CB8AC3E}">
        <p14:creationId xmlns:p14="http://schemas.microsoft.com/office/powerpoint/2010/main" val="1807114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7028BFD-9B95-4DAB-9072-776CE8770272}" type="datetime1">
              <a:rPr lang="en-US"/>
              <a:pPr>
                <a:defRPr/>
              </a:pPr>
              <a:t>9/28/2018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5AC876D-8247-4334-AF22-1F06F8695AED}" type="slidenum">
              <a:rPr lang="en-US"/>
              <a:pPr>
                <a:defRPr/>
              </a:pPr>
              <a:t>‹#›</a:t>
            </a:fld>
            <a:endParaRPr lang="en-US" dirty="0"/>
          </a:p>
        </p:txBody>
      </p:sp>
    </p:spTree>
    <p:extLst>
      <p:ext uri="{BB962C8B-B14F-4D97-AF65-F5344CB8AC3E}">
        <p14:creationId xmlns:p14="http://schemas.microsoft.com/office/powerpoint/2010/main" val="2247556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A1B3168-2D20-4208-A06C-B942ABD0214A}" type="datetime1">
              <a:rPr lang="en-US"/>
              <a:pPr>
                <a:defRPr/>
              </a:pPr>
              <a:t>9/28/2018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65DFE86-5D11-4A53-960B-CC46CA97ADB6}" type="slidenum">
              <a:rPr lang="en-US"/>
              <a:pPr>
                <a:defRPr/>
              </a:pPr>
              <a:t>‹#›</a:t>
            </a:fld>
            <a:endParaRPr lang="en-US" dirty="0"/>
          </a:p>
        </p:txBody>
      </p:sp>
    </p:spTree>
    <p:extLst>
      <p:ext uri="{BB962C8B-B14F-4D97-AF65-F5344CB8AC3E}">
        <p14:creationId xmlns:p14="http://schemas.microsoft.com/office/powerpoint/2010/main" val="184358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ea typeface="ＭＳ Ｐゴシック" charset="-128"/>
              </a:defRPr>
            </a:lvl1pPr>
          </a:lstStyle>
          <a:p>
            <a:pPr>
              <a:defRPr/>
            </a:pPr>
            <a:fld id="{E48D049E-70A5-43CC-9ADB-E28D1CD9224F}" type="datetime1">
              <a:rPr lang="en-US"/>
              <a:pPr>
                <a:defRPr/>
              </a:pPr>
              <a:t>9/28/2018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ea typeface="+mn-ea"/>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ea typeface="ＭＳ Ｐゴシック" charset="-128"/>
              </a:defRPr>
            </a:lvl1pPr>
          </a:lstStyle>
          <a:p>
            <a:pPr>
              <a:defRPr/>
            </a:pPr>
            <a:fld id="{A513A13E-D7EB-457B-A864-35757E8BCB76}" type="slidenum">
              <a:rPr lang="en-US"/>
              <a:pPr>
                <a:defRPr/>
              </a:pPr>
              <a:t>‹#›</a:t>
            </a:fld>
            <a:endParaRPr lang="en-US" dirty="0"/>
          </a:p>
        </p:txBody>
      </p:sp>
      <p:pic>
        <p:nvPicPr>
          <p:cNvPr id="7" name="Picture 7"/>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755846" y="3658"/>
            <a:ext cx="1258272" cy="76993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mj-cs"/>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12.jpeg"/><Relationship Id="rId5" Type="http://schemas.openxmlformats.org/officeDocument/2006/relationships/image" Target="../media/image11.emf"/><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401638" y="3217022"/>
            <a:ext cx="8443912" cy="1143000"/>
          </a:xfrm>
        </p:spPr>
        <p:txBody>
          <a:bodyPr/>
          <a:lstStyle/>
          <a:p>
            <a:r>
              <a:rPr lang="en-US" sz="2800" b="1" dirty="0">
                <a:latin typeface="Arial" panose="020B0604020202020204" pitchFamily="34" charset="0"/>
                <a:ea typeface="ＭＳ Ｐゴシック" pitchFamily="34" charset="-128"/>
                <a:cs typeface="Arial" panose="020B0604020202020204" pitchFamily="34" charset="0"/>
              </a:rPr>
              <a:t>Working Group </a:t>
            </a:r>
            <a:r>
              <a:rPr lang="en-US" sz="2800" b="1" dirty="0" smtClean="0">
                <a:latin typeface="Arial" panose="020B0604020202020204" pitchFamily="34" charset="0"/>
                <a:ea typeface="ＭＳ Ｐゴシック" pitchFamily="34" charset="-128"/>
                <a:cs typeface="Arial" panose="020B0604020202020204" pitchFamily="34" charset="0"/>
              </a:rPr>
              <a:t>3:</a:t>
            </a:r>
            <a:br>
              <a:rPr lang="en-US" sz="2800" b="1" dirty="0" smtClean="0">
                <a:latin typeface="Arial" panose="020B0604020202020204" pitchFamily="34" charset="0"/>
                <a:ea typeface="ＭＳ Ｐゴシック" pitchFamily="34" charset="-128"/>
                <a:cs typeface="Arial" panose="020B0604020202020204" pitchFamily="34" charset="0"/>
              </a:rPr>
            </a:br>
            <a:r>
              <a:rPr lang="en-US" sz="2800" b="1" dirty="0"/>
              <a:t>Network Reliability and Security Risk Reduction</a:t>
            </a:r>
            <a:r>
              <a:rPr lang="en-US" sz="2800" dirty="0"/>
              <a:t> </a:t>
            </a:r>
            <a:r>
              <a:rPr lang="en-US" sz="2800" b="1" dirty="0" smtClean="0">
                <a:latin typeface="Arial" panose="020B0604020202020204" pitchFamily="34" charset="0"/>
                <a:ea typeface="ＭＳ Ｐゴシック" pitchFamily="34" charset="-128"/>
                <a:cs typeface="Arial" panose="020B0604020202020204" pitchFamily="34" charset="0"/>
              </a:rPr>
              <a:t> </a:t>
            </a:r>
            <a:r>
              <a:rPr lang="en-US" sz="2800" b="1" dirty="0">
                <a:latin typeface="Arial" panose="020B0604020202020204" pitchFamily="34" charset="0"/>
                <a:ea typeface="ＭＳ Ｐゴシック" pitchFamily="34" charset="-128"/>
                <a:cs typeface="Arial" panose="020B0604020202020204" pitchFamily="34" charset="0"/>
              </a:rPr>
              <a:t/>
            </a:r>
            <a:br>
              <a:rPr lang="en-US" sz="2800" b="1" dirty="0">
                <a:latin typeface="Arial" panose="020B0604020202020204" pitchFamily="34" charset="0"/>
                <a:ea typeface="ＭＳ Ｐゴシック" pitchFamily="34" charset="-128"/>
                <a:cs typeface="Arial" panose="020B0604020202020204" pitchFamily="34" charset="0"/>
              </a:rPr>
            </a:br>
            <a:r>
              <a:rPr lang="en-US" sz="2800" b="1" dirty="0" smtClean="0">
                <a:latin typeface="Arial" panose="020B0604020202020204" pitchFamily="34" charset="0"/>
                <a:ea typeface="ＭＳ Ｐゴシック" pitchFamily="34" charset="-128"/>
                <a:cs typeface="Arial" panose="020B0604020202020204" pitchFamily="34" charset="0"/>
              </a:rPr>
              <a:t/>
            </a:r>
            <a:br>
              <a:rPr lang="en-US" sz="2800" b="1" dirty="0" smtClean="0">
                <a:latin typeface="Arial" panose="020B0604020202020204" pitchFamily="34" charset="0"/>
                <a:ea typeface="ＭＳ Ｐゴシック" pitchFamily="34" charset="-128"/>
                <a:cs typeface="Arial" panose="020B0604020202020204" pitchFamily="34" charset="0"/>
              </a:rPr>
            </a:br>
            <a:r>
              <a:rPr lang="en-US" sz="2800" b="1" dirty="0"/>
              <a:t>Report on Best Practices and Recommendations to Mitigate Security Risks to Emerging 5G Wireless Networks</a:t>
            </a:r>
            <a:r>
              <a:rPr lang="en-US" sz="2800" b="1" dirty="0">
                <a:latin typeface="Arial" panose="020B0604020202020204" pitchFamily="34" charset="0"/>
                <a:ea typeface="ＭＳ Ｐゴシック" pitchFamily="34" charset="-128"/>
                <a:cs typeface="Arial" panose="020B0604020202020204" pitchFamily="34" charset="0"/>
              </a:rPr>
              <a:t/>
            </a:r>
            <a:br>
              <a:rPr lang="en-US" sz="2800" b="1" dirty="0">
                <a:latin typeface="Arial" panose="020B0604020202020204" pitchFamily="34" charset="0"/>
                <a:ea typeface="ＭＳ Ｐゴシック" pitchFamily="34" charset="-128"/>
                <a:cs typeface="Arial" panose="020B0604020202020204" pitchFamily="34" charset="0"/>
              </a:rPr>
            </a:br>
            <a:endParaRPr lang="en-US" sz="2800" b="1" dirty="0">
              <a:latin typeface="Arial" panose="020B0604020202020204" pitchFamily="34" charset="0"/>
              <a:ea typeface="ＭＳ Ｐゴシック" pitchFamily="34" charset="-128"/>
              <a:cs typeface="Arial" panose="020B0604020202020204" pitchFamily="34" charset="0"/>
            </a:endParaRPr>
          </a:p>
        </p:txBody>
      </p:sp>
      <p:sp>
        <p:nvSpPr>
          <p:cNvPr id="2051" name="TextBox 5"/>
          <p:cNvSpPr txBox="1">
            <a:spLocks noChangeArrowheads="1"/>
          </p:cNvSpPr>
          <p:nvPr/>
        </p:nvSpPr>
        <p:spPr bwMode="auto">
          <a:xfrm>
            <a:off x="673100" y="5070475"/>
            <a:ext cx="792480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sz="2800" dirty="0" smtClean="0">
                <a:latin typeface="Arial" panose="020B0604020202020204" pitchFamily="34" charset="0"/>
                <a:cs typeface="Arial" panose="020B0604020202020204" pitchFamily="34" charset="0"/>
              </a:rPr>
              <a:t>Sept, 2018</a:t>
            </a:r>
            <a:endParaRPr lang="en-US" sz="2800" dirty="0">
              <a:latin typeface="Arial" panose="020B0604020202020204" pitchFamily="34" charset="0"/>
              <a:cs typeface="Arial" panose="020B0604020202020204" pitchFamily="34" charset="0"/>
            </a:endParaRPr>
          </a:p>
        </p:txBody>
      </p:sp>
      <p:pic>
        <p:nvPicPr>
          <p:cNvPr id="205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275" y="204788"/>
            <a:ext cx="3136900" cy="19177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B4AB33F2-7EE2-4519-8D13-CB9CFFD5F81E}" type="slidenum">
              <a:rPr lang="en-US" sz="1800" smtClean="0"/>
              <a:pPr>
                <a:defRPr/>
              </a:pPr>
              <a:t>10</a:t>
            </a:fld>
            <a:endParaRPr lang="en-US" sz="1800" dirty="0"/>
          </a:p>
        </p:txBody>
      </p:sp>
      <p:sp>
        <p:nvSpPr>
          <p:cNvPr id="4" name="Title 1"/>
          <p:cNvSpPr txBox="1">
            <a:spLocks/>
          </p:cNvSpPr>
          <p:nvPr/>
        </p:nvSpPr>
        <p:spPr bwMode="auto">
          <a:xfrm>
            <a:off x="391310" y="191923"/>
            <a:ext cx="8229600" cy="6117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mj-cs"/>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lgn="l" eaLnBrk="1" hangingPunct="1"/>
            <a:r>
              <a:rPr lang="en-US" sz="2400" dirty="0">
                <a:latin typeface="Arial" panose="020B0604020202020204" pitchFamily="34" charset="0"/>
                <a:ea typeface="ＭＳ Ｐゴシック" pitchFamily="34" charset="-128"/>
                <a:cs typeface="Arial" panose="020B0604020202020204" pitchFamily="34" charset="0"/>
              </a:rPr>
              <a:t>Diagram: </a:t>
            </a:r>
            <a:r>
              <a:rPr lang="en-US" sz="2400" dirty="0" smtClean="0">
                <a:latin typeface="Arial" panose="020B0604020202020204" pitchFamily="34" charset="0"/>
                <a:ea typeface="ＭＳ Ｐゴシック" pitchFamily="34" charset="-128"/>
                <a:cs typeface="Arial" panose="020B0604020202020204" pitchFamily="34" charset="0"/>
              </a:rPr>
              <a:t>5G Network Evolution</a:t>
            </a:r>
            <a:endParaRPr lang="en-US" sz="2400" dirty="0">
              <a:latin typeface="Arial" panose="020B0604020202020204" pitchFamily="34" charset="0"/>
              <a:ea typeface="ＭＳ Ｐゴシック" pitchFamily="34" charset="-128"/>
              <a:cs typeface="Arial" panose="020B0604020202020204" pitchFamily="34" charset="0"/>
            </a:endParaRPr>
          </a:p>
        </p:txBody>
      </p:sp>
      <p:sp>
        <p:nvSpPr>
          <p:cNvPr id="3" name="TextBox 2"/>
          <p:cNvSpPr txBox="1"/>
          <p:nvPr/>
        </p:nvSpPr>
        <p:spPr>
          <a:xfrm>
            <a:off x="727971" y="6035850"/>
            <a:ext cx="7682277" cy="646331"/>
          </a:xfrm>
          <a:prstGeom prst="rect">
            <a:avLst/>
          </a:prstGeom>
          <a:noFill/>
        </p:spPr>
        <p:txBody>
          <a:bodyPr wrap="square" rtlCol="0">
            <a:spAutoFit/>
          </a:bodyPr>
          <a:lstStyle/>
          <a:p>
            <a:r>
              <a:rPr lang="en-US" dirty="0" smtClean="0"/>
              <a:t>Many of the existing functions in wireless still exist, but with new names. Only a few new functions have been defined.</a:t>
            </a:r>
            <a:endParaRPr lang="en-US" dirty="0"/>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391310" y="973667"/>
            <a:ext cx="8295490" cy="4614333"/>
          </a:xfrm>
          <a:prstGeom prst="rect">
            <a:avLst/>
          </a:prstGeom>
          <a:noFill/>
          <a:ln>
            <a:noFill/>
          </a:ln>
        </p:spPr>
      </p:pic>
      <p:sp>
        <p:nvSpPr>
          <p:cNvPr id="5" name="Rectangle 4"/>
          <p:cNvSpPr/>
          <p:nvPr/>
        </p:nvSpPr>
        <p:spPr>
          <a:xfrm>
            <a:off x="502920" y="5637912"/>
            <a:ext cx="8183880" cy="276999"/>
          </a:xfrm>
          <a:prstGeom prst="rect">
            <a:avLst/>
          </a:prstGeom>
        </p:spPr>
        <p:txBody>
          <a:bodyPr wrap="square">
            <a:spAutoFit/>
          </a:bodyPr>
          <a:lstStyle/>
          <a:p>
            <a:r>
              <a:rPr lang="en-US" sz="1200" b="1" dirty="0"/>
              <a:t>Figure 3‑5: The 5G architecture when compared to 4G EPC. SOURCE: Oracle Communications.</a:t>
            </a:r>
          </a:p>
        </p:txBody>
      </p:sp>
    </p:spTree>
    <p:extLst>
      <p:ext uri="{BB962C8B-B14F-4D97-AF65-F5344CB8AC3E}">
        <p14:creationId xmlns:p14="http://schemas.microsoft.com/office/powerpoint/2010/main" val="41060358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5G Signaling</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40865828"/>
              </p:ext>
            </p:extLst>
          </p:nvPr>
        </p:nvGraphicFramePr>
        <p:xfrm>
          <a:off x="383902" y="1600200"/>
          <a:ext cx="2000503" cy="2595880"/>
        </p:xfrm>
        <a:graphic>
          <a:graphicData uri="http://schemas.openxmlformats.org/drawingml/2006/table">
            <a:tbl>
              <a:tblPr firstRow="1" bandRow="1">
                <a:tableStyleId>{5C22544A-7EE6-4342-B048-85BDC9FD1C3A}</a:tableStyleId>
              </a:tblPr>
              <a:tblGrid>
                <a:gridCol w="2000503"/>
              </a:tblGrid>
              <a:tr h="370840">
                <a:tc>
                  <a:txBody>
                    <a:bodyPr/>
                    <a:lstStyle/>
                    <a:p>
                      <a:pPr algn="ctr"/>
                      <a:r>
                        <a:rPr lang="en-US" dirty="0" smtClean="0"/>
                        <a:t>5G Signaling</a:t>
                      </a:r>
                    </a:p>
                  </a:txBody>
                  <a:tcPr/>
                </a:tc>
              </a:tr>
              <a:tr h="370840">
                <a:tc>
                  <a:txBody>
                    <a:bodyPr/>
                    <a:lstStyle/>
                    <a:p>
                      <a:pPr algn="ctr"/>
                      <a:r>
                        <a:rPr lang="en-US" dirty="0" smtClean="0"/>
                        <a:t>REST</a:t>
                      </a:r>
                      <a:endParaRPr lang="en-US" dirty="0"/>
                    </a:p>
                  </a:txBody>
                  <a:tcPr/>
                </a:tc>
              </a:tr>
              <a:tr h="370840">
                <a:tc>
                  <a:txBody>
                    <a:bodyPr/>
                    <a:lstStyle/>
                    <a:p>
                      <a:pPr algn="ctr"/>
                      <a:r>
                        <a:rPr lang="en-US" dirty="0" smtClean="0"/>
                        <a:t>JSON</a:t>
                      </a:r>
                      <a:endParaRPr lang="en-US" dirty="0"/>
                    </a:p>
                  </a:txBody>
                  <a:tcPr/>
                </a:tc>
              </a:tr>
              <a:tr h="370840">
                <a:tc>
                  <a:txBody>
                    <a:bodyPr/>
                    <a:lstStyle/>
                    <a:p>
                      <a:pPr algn="ctr"/>
                      <a:r>
                        <a:rPr lang="en-US" dirty="0" smtClean="0"/>
                        <a:t>HTTP/2</a:t>
                      </a:r>
                      <a:endParaRPr lang="en-US" dirty="0"/>
                    </a:p>
                  </a:txBody>
                  <a:tcPr/>
                </a:tc>
              </a:tr>
              <a:tr h="370840">
                <a:tc>
                  <a:txBody>
                    <a:bodyPr/>
                    <a:lstStyle/>
                    <a:p>
                      <a:pPr algn="ctr"/>
                      <a:r>
                        <a:rPr lang="en-US" dirty="0" smtClean="0"/>
                        <a:t>QUIC</a:t>
                      </a:r>
                      <a:endParaRPr lang="en-US" dirty="0"/>
                    </a:p>
                  </a:txBody>
                  <a:tcPr/>
                </a:tc>
              </a:tr>
              <a:tr h="370840">
                <a:tc>
                  <a:txBody>
                    <a:bodyPr/>
                    <a:lstStyle/>
                    <a:p>
                      <a:pPr algn="ctr"/>
                      <a:r>
                        <a:rPr lang="en-US" dirty="0" smtClean="0"/>
                        <a:t>UDP</a:t>
                      </a:r>
                      <a:endParaRPr lang="en-US" dirty="0"/>
                    </a:p>
                  </a:txBody>
                  <a:tcPr/>
                </a:tc>
              </a:tr>
              <a:tr h="370840">
                <a:tc>
                  <a:txBody>
                    <a:bodyPr/>
                    <a:lstStyle/>
                    <a:p>
                      <a:pPr algn="ctr"/>
                      <a:r>
                        <a:rPr lang="en-US" dirty="0" smtClean="0"/>
                        <a:t>IP</a:t>
                      </a:r>
                      <a:endParaRPr lang="en-US" dirty="0"/>
                    </a:p>
                  </a:txBody>
                  <a:tcPr/>
                </a:tc>
              </a:tr>
            </a:tbl>
          </a:graphicData>
        </a:graphic>
      </p:graphicFrame>
      <p:sp>
        <p:nvSpPr>
          <p:cNvPr id="4" name="Slide Number Placeholder 3"/>
          <p:cNvSpPr>
            <a:spLocks noGrp="1"/>
          </p:cNvSpPr>
          <p:nvPr>
            <p:ph type="sldNum" sz="quarter" idx="12"/>
          </p:nvPr>
        </p:nvSpPr>
        <p:spPr/>
        <p:txBody>
          <a:bodyPr/>
          <a:lstStyle/>
          <a:p>
            <a:pPr>
              <a:defRPr/>
            </a:pPr>
            <a:fld id="{6EC53501-A59C-492B-A4C7-04A4F75D57BB}" type="slidenum">
              <a:rPr lang="en-US" smtClean="0"/>
              <a:pPr>
                <a:defRPr/>
              </a:pPr>
              <a:t>11</a:t>
            </a:fld>
            <a:endParaRPr lang="en-US" dirty="0"/>
          </a:p>
        </p:txBody>
      </p:sp>
      <p:sp>
        <p:nvSpPr>
          <p:cNvPr id="8" name="TextBox 7"/>
          <p:cNvSpPr txBox="1"/>
          <p:nvPr/>
        </p:nvSpPr>
        <p:spPr>
          <a:xfrm>
            <a:off x="3563649" y="1891862"/>
            <a:ext cx="4583306" cy="1754327"/>
          </a:xfrm>
          <a:prstGeom prst="rect">
            <a:avLst/>
          </a:prstGeom>
          <a:noFill/>
        </p:spPr>
        <p:txBody>
          <a:bodyPr wrap="none" rtlCol="0">
            <a:spAutoFit/>
          </a:bodyPr>
          <a:lstStyle/>
          <a:p>
            <a:pPr marL="285750" indent="-285750">
              <a:buFont typeface="Arial"/>
              <a:buChar char="•"/>
            </a:pPr>
            <a:r>
              <a:rPr lang="en-US" dirty="0" smtClean="0"/>
              <a:t>Representational State Transfer (REST)</a:t>
            </a:r>
          </a:p>
          <a:p>
            <a:pPr marL="285750" indent="-285750">
              <a:buFont typeface="Arial"/>
              <a:buChar char="•"/>
            </a:pPr>
            <a:r>
              <a:rPr lang="en-US" dirty="0" smtClean="0"/>
              <a:t>JavaScript Object Notation (JSON)</a:t>
            </a:r>
          </a:p>
          <a:p>
            <a:pPr marL="285750" indent="-285750">
              <a:buFont typeface="Arial"/>
              <a:buChar char="•"/>
            </a:pPr>
            <a:r>
              <a:rPr lang="en-US" dirty="0" smtClean="0"/>
              <a:t>Hypertext Transfer Protocol (HTTP/2)</a:t>
            </a:r>
          </a:p>
          <a:p>
            <a:pPr marL="285750" indent="-285750">
              <a:buFont typeface="Arial"/>
              <a:buChar char="•"/>
            </a:pPr>
            <a:r>
              <a:rPr lang="en-US" dirty="0" smtClean="0"/>
              <a:t>Quick UDP Internet Connections (QUIC)</a:t>
            </a:r>
          </a:p>
          <a:p>
            <a:pPr marL="285750" indent="-285750">
              <a:buFont typeface="Arial"/>
              <a:buChar char="•"/>
            </a:pPr>
            <a:r>
              <a:rPr lang="en-US" dirty="0" smtClean="0"/>
              <a:t>User Datagram Protocol (UDP)</a:t>
            </a:r>
          </a:p>
          <a:p>
            <a:pPr marL="285750" indent="-285750">
              <a:buFont typeface="Arial"/>
              <a:buChar char="•"/>
            </a:pPr>
            <a:r>
              <a:rPr lang="en-US" dirty="0" smtClean="0"/>
              <a:t>Internet Protocol (IP)</a:t>
            </a:r>
            <a:endParaRPr lang="en-US" dirty="0"/>
          </a:p>
        </p:txBody>
      </p:sp>
      <p:sp>
        <p:nvSpPr>
          <p:cNvPr id="10" name="Rectangle 9"/>
          <p:cNvSpPr/>
          <p:nvPr/>
        </p:nvSpPr>
        <p:spPr>
          <a:xfrm>
            <a:off x="383901" y="4276395"/>
            <a:ext cx="8311399" cy="261610"/>
          </a:xfrm>
          <a:prstGeom prst="rect">
            <a:avLst/>
          </a:prstGeom>
        </p:spPr>
        <p:txBody>
          <a:bodyPr wrap="square">
            <a:spAutoFit/>
          </a:bodyPr>
          <a:lstStyle/>
          <a:p>
            <a:r>
              <a:rPr lang="en-US" sz="1100" b="1" dirty="0"/>
              <a:t>Table 3‑2: 5G protocol stack. SOURCE: Oracle Communications</a:t>
            </a:r>
          </a:p>
        </p:txBody>
      </p:sp>
    </p:spTree>
    <p:extLst>
      <p:ext uri="{BB962C8B-B14F-4D97-AF65-F5344CB8AC3E}">
        <p14:creationId xmlns:p14="http://schemas.microsoft.com/office/powerpoint/2010/main" val="40220745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Advantages in 5G</a:t>
            </a:r>
            <a:endParaRPr lang="en-US" dirty="0"/>
          </a:p>
        </p:txBody>
      </p:sp>
      <p:sp>
        <p:nvSpPr>
          <p:cNvPr id="3" name="Content Placeholder 2"/>
          <p:cNvSpPr>
            <a:spLocks noGrp="1"/>
          </p:cNvSpPr>
          <p:nvPr>
            <p:ph idx="1"/>
          </p:nvPr>
        </p:nvSpPr>
        <p:spPr/>
        <p:txBody>
          <a:bodyPr/>
          <a:lstStyle/>
          <a:p>
            <a:r>
              <a:rPr lang="en-US" sz="2400" dirty="0"/>
              <a:t>5G uses established IT technologies, replacing the traditional telecom technologies we normally see (such as SS7 and Diameter). </a:t>
            </a:r>
          </a:p>
          <a:p>
            <a:r>
              <a:rPr lang="en-US" sz="2400" dirty="0" smtClean="0"/>
              <a:t>Service Based Architecture (SBA)</a:t>
            </a:r>
          </a:p>
          <a:p>
            <a:r>
              <a:rPr lang="en-US" sz="2400" dirty="0" smtClean="0"/>
              <a:t>Reduced latency and high data rates</a:t>
            </a:r>
          </a:p>
          <a:p>
            <a:r>
              <a:rPr lang="en-US" sz="2400" dirty="0" smtClean="0"/>
              <a:t>Massive IoT</a:t>
            </a:r>
          </a:p>
          <a:p>
            <a:r>
              <a:rPr lang="en-US" sz="2400" dirty="0" smtClean="0"/>
              <a:t>Virtualized, cloud-based networks</a:t>
            </a:r>
          </a:p>
          <a:p>
            <a:r>
              <a:rPr lang="en-US" sz="2400" dirty="0" smtClean="0"/>
              <a:t>Multi-access Edge Computing (MEC)</a:t>
            </a:r>
          </a:p>
          <a:p>
            <a:r>
              <a:rPr lang="en-US" sz="2400" dirty="0" smtClean="0"/>
              <a:t>Network Slicing</a:t>
            </a:r>
          </a:p>
        </p:txBody>
      </p:sp>
      <p:sp>
        <p:nvSpPr>
          <p:cNvPr id="4" name="Slide Number Placeholder 3"/>
          <p:cNvSpPr>
            <a:spLocks noGrp="1"/>
          </p:cNvSpPr>
          <p:nvPr>
            <p:ph type="sldNum" sz="quarter" idx="12"/>
          </p:nvPr>
        </p:nvSpPr>
        <p:spPr/>
        <p:txBody>
          <a:bodyPr/>
          <a:lstStyle/>
          <a:p>
            <a:pPr>
              <a:defRPr/>
            </a:pPr>
            <a:fld id="{6EC53501-A59C-492B-A4C7-04A4F75D57BB}" type="slidenum">
              <a:rPr lang="en-US" smtClean="0"/>
              <a:pPr>
                <a:defRPr/>
              </a:pPr>
              <a:t>12</a:t>
            </a:fld>
            <a:endParaRPr lang="en-US" dirty="0"/>
          </a:p>
        </p:txBody>
      </p:sp>
    </p:spTree>
    <p:extLst>
      <p:ext uri="{BB962C8B-B14F-4D97-AF65-F5344CB8AC3E}">
        <p14:creationId xmlns:p14="http://schemas.microsoft.com/office/powerpoint/2010/main" val="1742666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5G Security Architecture</a:t>
            </a:r>
            <a:endParaRPr lang="en-US" dirty="0"/>
          </a:p>
        </p:txBody>
      </p:sp>
      <p:sp>
        <p:nvSpPr>
          <p:cNvPr id="4" name="Slide Number Placeholder 3"/>
          <p:cNvSpPr>
            <a:spLocks noGrp="1"/>
          </p:cNvSpPr>
          <p:nvPr>
            <p:ph type="sldNum" sz="quarter" idx="12"/>
          </p:nvPr>
        </p:nvSpPr>
        <p:spPr/>
        <p:txBody>
          <a:bodyPr/>
          <a:lstStyle/>
          <a:p>
            <a:pPr>
              <a:defRPr/>
            </a:pPr>
            <a:fld id="{6EC53501-A59C-492B-A4C7-04A4F75D57BB}" type="slidenum">
              <a:rPr lang="en-US" smtClean="0"/>
              <a:pPr>
                <a:defRPr/>
              </a:pPr>
              <a:t>13</a:t>
            </a:fld>
            <a:endParaRPr lang="en-US" dirty="0"/>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389793" y="2426954"/>
            <a:ext cx="8510412" cy="4023946"/>
          </a:xfrm>
          <a:prstGeom prst="rect">
            <a:avLst/>
          </a:prstGeom>
          <a:ln>
            <a:solidFill>
              <a:schemeClr val="tx1"/>
            </a:solidFill>
          </a:ln>
        </p:spPr>
      </p:pic>
      <p:sp>
        <p:nvSpPr>
          <p:cNvPr id="6" name="TextBox 5"/>
          <p:cNvSpPr txBox="1"/>
          <p:nvPr/>
        </p:nvSpPr>
        <p:spPr>
          <a:xfrm>
            <a:off x="414931" y="1417638"/>
            <a:ext cx="3416320" cy="923330"/>
          </a:xfrm>
          <a:prstGeom prst="rect">
            <a:avLst/>
          </a:prstGeom>
          <a:noFill/>
        </p:spPr>
        <p:txBody>
          <a:bodyPr wrap="none" rtlCol="0">
            <a:spAutoFit/>
          </a:bodyPr>
          <a:lstStyle/>
          <a:p>
            <a:pPr marL="285750" indent="-285750">
              <a:buFont typeface="Arial"/>
              <a:buChar char="•"/>
            </a:pPr>
            <a:r>
              <a:rPr lang="en-US" dirty="0" smtClean="0"/>
              <a:t>Network Access Security (I)</a:t>
            </a:r>
          </a:p>
          <a:p>
            <a:pPr marL="285750" indent="-285750">
              <a:buFont typeface="Arial"/>
              <a:buChar char="•"/>
            </a:pPr>
            <a:r>
              <a:rPr lang="en-US" dirty="0" smtClean="0"/>
              <a:t>Network Domain Security (II)</a:t>
            </a:r>
          </a:p>
          <a:p>
            <a:pPr marL="285750" indent="-285750">
              <a:buFont typeface="Arial"/>
              <a:buChar char="•"/>
            </a:pPr>
            <a:r>
              <a:rPr lang="en-US" dirty="0" smtClean="0"/>
              <a:t>User Domain Security (III)</a:t>
            </a:r>
            <a:endParaRPr lang="en-US" dirty="0"/>
          </a:p>
        </p:txBody>
      </p:sp>
      <p:sp>
        <p:nvSpPr>
          <p:cNvPr id="7" name="TextBox 6"/>
          <p:cNvSpPr txBox="1"/>
          <p:nvPr/>
        </p:nvSpPr>
        <p:spPr>
          <a:xfrm>
            <a:off x="4113038" y="1417638"/>
            <a:ext cx="4826962" cy="923330"/>
          </a:xfrm>
          <a:prstGeom prst="rect">
            <a:avLst/>
          </a:prstGeom>
          <a:noFill/>
        </p:spPr>
        <p:txBody>
          <a:bodyPr wrap="none" rtlCol="0">
            <a:spAutoFit/>
          </a:bodyPr>
          <a:lstStyle/>
          <a:p>
            <a:pPr marL="285750" indent="-285750">
              <a:buFont typeface="Arial"/>
              <a:buChar char="•"/>
            </a:pPr>
            <a:r>
              <a:rPr lang="en-US" dirty="0" smtClean="0"/>
              <a:t>Application Domain Security (IV)</a:t>
            </a:r>
          </a:p>
          <a:p>
            <a:pPr marL="285750" indent="-285750">
              <a:buFont typeface="Arial"/>
              <a:buChar char="•"/>
            </a:pPr>
            <a:r>
              <a:rPr lang="en-US" dirty="0" smtClean="0"/>
              <a:t>SBA Domain Security (V)</a:t>
            </a:r>
          </a:p>
          <a:p>
            <a:pPr marL="285750" indent="-285750">
              <a:buFont typeface="Arial"/>
              <a:buChar char="•"/>
            </a:pPr>
            <a:r>
              <a:rPr lang="en-US" dirty="0" smtClean="0"/>
              <a:t>Visibility and Configurability of Security (VI)</a:t>
            </a:r>
            <a:endParaRPr lang="en-US" dirty="0"/>
          </a:p>
        </p:txBody>
      </p:sp>
      <p:sp>
        <p:nvSpPr>
          <p:cNvPr id="8" name="Rectangle 7"/>
          <p:cNvSpPr/>
          <p:nvPr/>
        </p:nvSpPr>
        <p:spPr>
          <a:xfrm>
            <a:off x="2638052" y="6515269"/>
            <a:ext cx="4968853" cy="276999"/>
          </a:xfrm>
          <a:prstGeom prst="rect">
            <a:avLst/>
          </a:prstGeom>
        </p:spPr>
        <p:txBody>
          <a:bodyPr wrap="square">
            <a:spAutoFit/>
          </a:bodyPr>
          <a:lstStyle/>
          <a:p>
            <a:r>
              <a:rPr lang="en-US" sz="1200" b="1" dirty="0"/>
              <a:t>Figure 4‑2: The 3GPP 5G Security Architecture SOURCE: 3GPP</a:t>
            </a:r>
          </a:p>
        </p:txBody>
      </p:sp>
    </p:spTree>
    <p:extLst>
      <p:ext uri="{BB962C8B-B14F-4D97-AF65-F5344CB8AC3E}">
        <p14:creationId xmlns:p14="http://schemas.microsoft.com/office/powerpoint/2010/main" val="16155570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12"/>
            <a:ext cx="8229600" cy="1143000"/>
          </a:xfrm>
        </p:spPr>
        <p:txBody>
          <a:bodyPr/>
          <a:lstStyle/>
          <a:p>
            <a:r>
              <a:rPr lang="en-US" dirty="0" smtClean="0"/>
              <a:t>Key Security Features in 5G</a:t>
            </a:r>
            <a:endParaRPr lang="en-US" dirty="0"/>
          </a:p>
        </p:txBody>
      </p:sp>
      <p:sp>
        <p:nvSpPr>
          <p:cNvPr id="3" name="Content Placeholder 2"/>
          <p:cNvSpPr>
            <a:spLocks noGrp="1"/>
          </p:cNvSpPr>
          <p:nvPr>
            <p:ph idx="1"/>
          </p:nvPr>
        </p:nvSpPr>
        <p:spPr>
          <a:xfrm>
            <a:off x="457200" y="1122350"/>
            <a:ext cx="8229600" cy="4525963"/>
          </a:xfrm>
        </p:spPr>
        <p:txBody>
          <a:bodyPr/>
          <a:lstStyle/>
          <a:p>
            <a:r>
              <a:rPr lang="en-US" sz="2000" dirty="0" smtClean="0"/>
              <a:t>Security Edge Protection Proxy (SEPP)</a:t>
            </a:r>
          </a:p>
          <a:p>
            <a:pPr lvl="1"/>
            <a:r>
              <a:rPr lang="en-US" sz="1600" dirty="0" smtClean="0"/>
              <a:t>Protects the network interconnections</a:t>
            </a:r>
          </a:p>
          <a:p>
            <a:r>
              <a:rPr lang="en-US" sz="2000" dirty="0" smtClean="0"/>
              <a:t>Increased Home Control</a:t>
            </a:r>
          </a:p>
          <a:p>
            <a:pPr lvl="1"/>
            <a:r>
              <a:rPr lang="en-US" sz="1800" dirty="0" smtClean="0"/>
              <a:t>The home </a:t>
            </a:r>
            <a:r>
              <a:rPr lang="en-US" sz="1800" dirty="0"/>
              <a:t>network </a:t>
            </a:r>
            <a:r>
              <a:rPr lang="en-US" sz="1800" dirty="0" smtClean="0"/>
              <a:t>can </a:t>
            </a:r>
            <a:r>
              <a:rPr lang="en-US" sz="1800" dirty="0"/>
              <a:t>verify the device is actually in the serving network </a:t>
            </a:r>
            <a:r>
              <a:rPr lang="en-US" sz="1800" dirty="0" smtClean="0"/>
              <a:t>sending messages</a:t>
            </a:r>
          </a:p>
          <a:p>
            <a:r>
              <a:rPr lang="en-US" sz="2000" dirty="0" smtClean="0"/>
              <a:t>Serving Network Authentication</a:t>
            </a:r>
          </a:p>
          <a:p>
            <a:pPr lvl="1"/>
            <a:r>
              <a:rPr lang="en-US" sz="1800" dirty="0"/>
              <a:t>Binding authentication keys to a serving network prevents network spoofing. </a:t>
            </a:r>
            <a:endParaRPr lang="en-US" sz="1800" dirty="0" smtClean="0"/>
          </a:p>
          <a:p>
            <a:r>
              <a:rPr lang="en-US" sz="2000" dirty="0" smtClean="0"/>
              <a:t>Unified Authentication Framework</a:t>
            </a:r>
          </a:p>
          <a:p>
            <a:pPr lvl="1"/>
            <a:r>
              <a:rPr lang="en-US" sz="1800" dirty="0"/>
              <a:t>The same authentication methods are used for both 3GPP and non-3GPP access </a:t>
            </a:r>
            <a:r>
              <a:rPr lang="en-US" sz="1800" dirty="0" smtClean="0"/>
              <a:t>networks, providing one common method of authentication regardless of access type</a:t>
            </a:r>
          </a:p>
          <a:p>
            <a:r>
              <a:rPr lang="en-US" sz="2000" dirty="0"/>
              <a:t>Security Anchor Function (SEAF) and Authentication Framework</a:t>
            </a:r>
          </a:p>
          <a:p>
            <a:pPr lvl="1"/>
            <a:r>
              <a:rPr lang="en-US" sz="1800" dirty="0"/>
              <a:t>5G introduces the concept of an anchor key, with the new function of the </a:t>
            </a:r>
            <a:r>
              <a:rPr lang="en-US" sz="1800" dirty="0" smtClean="0"/>
              <a:t>SEAF. This </a:t>
            </a:r>
            <a:r>
              <a:rPr lang="en-US" sz="1800" dirty="0"/>
              <a:t>reduces the signaling load on the home network HSS during various mobility services. </a:t>
            </a:r>
            <a:endParaRPr lang="en-US" sz="1800" dirty="0" smtClean="0"/>
          </a:p>
          <a:p>
            <a:r>
              <a:rPr lang="en-US" sz="2200" dirty="0" smtClean="0"/>
              <a:t>Bidding Down Attack Mitigation</a:t>
            </a:r>
          </a:p>
          <a:p>
            <a:pPr lvl="1"/>
            <a:r>
              <a:rPr lang="en-US" sz="1800" dirty="0" smtClean="0"/>
              <a:t>Prevents </a:t>
            </a:r>
            <a:r>
              <a:rPr lang="en-US" sz="1800" dirty="0"/>
              <a:t>an attacker from attempting a bidding down attack </a:t>
            </a:r>
          </a:p>
        </p:txBody>
      </p:sp>
      <p:sp>
        <p:nvSpPr>
          <p:cNvPr id="4" name="Slide Number Placeholder 3"/>
          <p:cNvSpPr>
            <a:spLocks noGrp="1"/>
          </p:cNvSpPr>
          <p:nvPr>
            <p:ph type="sldNum" sz="quarter" idx="12"/>
          </p:nvPr>
        </p:nvSpPr>
        <p:spPr/>
        <p:txBody>
          <a:bodyPr/>
          <a:lstStyle/>
          <a:p>
            <a:pPr>
              <a:defRPr/>
            </a:pPr>
            <a:fld id="{6EC53501-A59C-492B-A4C7-04A4F75D57BB}" type="slidenum">
              <a:rPr lang="en-US" smtClean="0"/>
              <a:pPr>
                <a:defRPr/>
              </a:pPr>
              <a:t>14</a:t>
            </a:fld>
            <a:endParaRPr lang="en-US" dirty="0"/>
          </a:p>
        </p:txBody>
      </p:sp>
    </p:spTree>
    <p:extLst>
      <p:ext uri="{BB962C8B-B14F-4D97-AF65-F5344CB8AC3E}">
        <p14:creationId xmlns:p14="http://schemas.microsoft.com/office/powerpoint/2010/main" val="13796829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5G Subscriber Identities</a:t>
            </a:r>
            <a:endParaRPr lang="en-US" dirty="0"/>
          </a:p>
        </p:txBody>
      </p:sp>
      <p:sp>
        <p:nvSpPr>
          <p:cNvPr id="3" name="Content Placeholder 2"/>
          <p:cNvSpPr>
            <a:spLocks noGrp="1"/>
          </p:cNvSpPr>
          <p:nvPr>
            <p:ph idx="1"/>
          </p:nvPr>
        </p:nvSpPr>
        <p:spPr/>
        <p:txBody>
          <a:bodyPr/>
          <a:lstStyle/>
          <a:p>
            <a:r>
              <a:rPr lang="en-US" sz="2800" dirty="0" smtClean="0"/>
              <a:t>Subscriber Permanent Identifier (SUPI)</a:t>
            </a:r>
          </a:p>
          <a:p>
            <a:pPr lvl="1"/>
            <a:r>
              <a:rPr lang="en-US" sz="2400" dirty="0" smtClean="0"/>
              <a:t>Provisioned in the UDM/UDR, and used within the 5G network</a:t>
            </a:r>
          </a:p>
          <a:p>
            <a:pPr lvl="1"/>
            <a:r>
              <a:rPr lang="en-US" sz="2400" dirty="0" smtClean="0"/>
              <a:t>Comprised of the IMSI, to support interworking with 3G/4G networks</a:t>
            </a:r>
          </a:p>
          <a:p>
            <a:pPr lvl="1"/>
            <a:r>
              <a:rPr lang="en-US" sz="2400" dirty="0" smtClean="0"/>
              <a:t>Not disclosed to other networks until they authenticate</a:t>
            </a:r>
          </a:p>
          <a:p>
            <a:r>
              <a:rPr lang="en-US" sz="2800" dirty="0" smtClean="0"/>
              <a:t>Subscription Concealed Identifier (SUCI)</a:t>
            </a:r>
          </a:p>
          <a:p>
            <a:pPr lvl="1"/>
            <a:r>
              <a:rPr lang="en-US" sz="2400" dirty="0" smtClean="0"/>
              <a:t>This is generated by the device and sent when it is registering with a network</a:t>
            </a:r>
          </a:p>
          <a:p>
            <a:pPr lvl="1"/>
            <a:r>
              <a:rPr lang="en-US" sz="2400" dirty="0" smtClean="0"/>
              <a:t>Comprised of the SUPI, MCC/MNC, and other data</a:t>
            </a:r>
            <a:endParaRPr lang="en-US" sz="2400" dirty="0"/>
          </a:p>
        </p:txBody>
      </p:sp>
      <p:sp>
        <p:nvSpPr>
          <p:cNvPr id="4" name="Slide Number Placeholder 3"/>
          <p:cNvSpPr>
            <a:spLocks noGrp="1"/>
          </p:cNvSpPr>
          <p:nvPr>
            <p:ph type="sldNum" sz="quarter" idx="12"/>
          </p:nvPr>
        </p:nvSpPr>
        <p:spPr/>
        <p:txBody>
          <a:bodyPr/>
          <a:lstStyle/>
          <a:p>
            <a:pPr>
              <a:defRPr/>
            </a:pPr>
            <a:fld id="{6EC53501-A59C-492B-A4C7-04A4F75D57BB}" type="slidenum">
              <a:rPr lang="en-US" smtClean="0"/>
              <a:pPr>
                <a:defRPr/>
              </a:pPr>
              <a:t>15</a:t>
            </a:fld>
            <a:endParaRPr lang="en-US" dirty="0"/>
          </a:p>
        </p:txBody>
      </p:sp>
    </p:spTree>
    <p:extLst>
      <p:ext uri="{BB962C8B-B14F-4D97-AF65-F5344CB8AC3E}">
        <p14:creationId xmlns:p14="http://schemas.microsoft.com/office/powerpoint/2010/main" val="37725251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Internet of things (IoT)</a:t>
            </a:r>
            <a:endParaRPr lang="en-US" dirty="0"/>
          </a:p>
        </p:txBody>
      </p:sp>
      <p:sp>
        <p:nvSpPr>
          <p:cNvPr id="6" name="Text Placeholder 5"/>
          <p:cNvSpPr>
            <a:spLocks noGrp="1"/>
          </p:cNvSpPr>
          <p:nvPr>
            <p:ph type="body" idx="1"/>
          </p:nvPr>
        </p:nvSpPr>
        <p:spPr/>
        <p:txBody>
          <a:bodyPr/>
          <a:lstStyle/>
          <a:p>
            <a:r>
              <a:rPr lang="en-US" dirty="0" smtClean="0"/>
              <a:t>Risks and vulnerabilities introduced by:</a:t>
            </a:r>
            <a:endParaRPr lang="en-US" dirty="0"/>
          </a:p>
        </p:txBody>
      </p:sp>
      <p:sp>
        <p:nvSpPr>
          <p:cNvPr id="4" name="Slide Number Placeholder 3"/>
          <p:cNvSpPr>
            <a:spLocks noGrp="1"/>
          </p:cNvSpPr>
          <p:nvPr>
            <p:ph type="sldNum" sz="quarter" idx="12"/>
          </p:nvPr>
        </p:nvSpPr>
        <p:spPr/>
        <p:txBody>
          <a:bodyPr/>
          <a:lstStyle/>
          <a:p>
            <a:pPr>
              <a:defRPr/>
            </a:pPr>
            <a:fld id="{6EC53501-A59C-492B-A4C7-04A4F75D57BB}" type="slidenum">
              <a:rPr lang="en-US" smtClean="0"/>
              <a:pPr>
                <a:defRPr/>
              </a:pPr>
              <a:t>16</a:t>
            </a:fld>
            <a:endParaRPr lang="en-US" dirty="0"/>
          </a:p>
        </p:txBody>
      </p:sp>
    </p:spTree>
    <p:extLst>
      <p:ext uri="{BB962C8B-B14F-4D97-AF65-F5344CB8AC3E}">
        <p14:creationId xmlns:p14="http://schemas.microsoft.com/office/powerpoint/2010/main" val="20289608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in IoT</a:t>
            </a:r>
            <a:endParaRPr lang="en-US" dirty="0"/>
          </a:p>
        </p:txBody>
      </p:sp>
      <p:sp>
        <p:nvSpPr>
          <p:cNvPr id="3" name="Content Placeholder 2"/>
          <p:cNvSpPr>
            <a:spLocks noGrp="1"/>
          </p:cNvSpPr>
          <p:nvPr>
            <p:ph idx="1"/>
          </p:nvPr>
        </p:nvSpPr>
        <p:spPr>
          <a:xfrm>
            <a:off x="457200" y="1424150"/>
            <a:ext cx="8229600" cy="4525963"/>
          </a:xfrm>
        </p:spPr>
        <p:txBody>
          <a:bodyPr/>
          <a:lstStyle/>
          <a:p>
            <a:r>
              <a:rPr lang="en-US" sz="2400" dirty="0"/>
              <a:t>The security of the IoT is manifested in a broad ecosystem that is comprised of many participants </a:t>
            </a:r>
            <a:r>
              <a:rPr lang="en-US" sz="2400" dirty="0" smtClean="0"/>
              <a:t>including:</a:t>
            </a:r>
          </a:p>
          <a:p>
            <a:pPr lvl="1"/>
            <a:r>
              <a:rPr lang="en-US" sz="2000" dirty="0" smtClean="0"/>
              <a:t>network </a:t>
            </a:r>
            <a:r>
              <a:rPr lang="en-US" sz="2000" dirty="0"/>
              <a:t>operators, </a:t>
            </a:r>
            <a:endParaRPr lang="en-US" sz="2000" dirty="0" smtClean="0"/>
          </a:p>
          <a:p>
            <a:pPr lvl="1"/>
            <a:r>
              <a:rPr lang="en-US" sz="2000" dirty="0" smtClean="0"/>
              <a:t>manufacturers</a:t>
            </a:r>
            <a:r>
              <a:rPr lang="en-US" sz="2000" dirty="0"/>
              <a:t>, </a:t>
            </a:r>
            <a:endParaRPr lang="en-US" sz="2000" dirty="0" smtClean="0"/>
          </a:p>
          <a:p>
            <a:pPr lvl="1"/>
            <a:r>
              <a:rPr lang="en-US" sz="2000" dirty="0" smtClean="0"/>
              <a:t>software </a:t>
            </a:r>
            <a:r>
              <a:rPr lang="en-US" sz="2000" dirty="0"/>
              <a:t>developers, </a:t>
            </a:r>
            <a:endParaRPr lang="en-US" sz="2000" dirty="0" smtClean="0"/>
          </a:p>
          <a:p>
            <a:pPr lvl="1"/>
            <a:r>
              <a:rPr lang="en-US" sz="2000" dirty="0" smtClean="0"/>
              <a:t>and </a:t>
            </a:r>
            <a:r>
              <a:rPr lang="en-US" sz="2000" dirty="0"/>
              <a:t>service providers </a:t>
            </a:r>
            <a:endParaRPr lang="en-US" sz="2000" dirty="0" smtClean="0"/>
          </a:p>
          <a:p>
            <a:r>
              <a:rPr lang="en-US" sz="2400" dirty="0"/>
              <a:t>T</a:t>
            </a:r>
            <a:r>
              <a:rPr lang="en-US" sz="2400" dirty="0" smtClean="0"/>
              <a:t>his </a:t>
            </a:r>
            <a:r>
              <a:rPr lang="en-US" sz="2400" dirty="0"/>
              <a:t>ecosystem will continue to expand to </a:t>
            </a:r>
            <a:r>
              <a:rPr lang="en-US" sz="2400" dirty="0" smtClean="0"/>
              <a:t>include much more, including (but not limited to): </a:t>
            </a:r>
          </a:p>
          <a:p>
            <a:pPr lvl="1"/>
            <a:r>
              <a:rPr lang="en-US" sz="2000" dirty="0" smtClean="0"/>
              <a:t>vehicles</a:t>
            </a:r>
            <a:r>
              <a:rPr lang="en-US" sz="2000" dirty="0"/>
              <a:t>, </a:t>
            </a:r>
            <a:endParaRPr lang="en-US" sz="2000" dirty="0" smtClean="0"/>
          </a:p>
          <a:p>
            <a:pPr lvl="1"/>
            <a:r>
              <a:rPr lang="en-US" sz="2000" dirty="0" smtClean="0"/>
              <a:t>industrial </a:t>
            </a:r>
            <a:r>
              <a:rPr lang="en-US" sz="2000" dirty="0"/>
              <a:t>control systems, </a:t>
            </a:r>
            <a:endParaRPr lang="en-US" sz="2000" dirty="0" smtClean="0"/>
          </a:p>
          <a:p>
            <a:pPr lvl="1"/>
            <a:r>
              <a:rPr lang="en-US" sz="2000" dirty="0" smtClean="0"/>
              <a:t>and </a:t>
            </a:r>
            <a:r>
              <a:rPr lang="en-US" sz="2000" dirty="0"/>
              <a:t>sensors driving intelligent municipalities (smart cities</a:t>
            </a:r>
            <a:r>
              <a:rPr lang="en-US" sz="2000" dirty="0" smtClean="0"/>
              <a:t>)</a:t>
            </a:r>
            <a:endParaRPr lang="en-US" sz="2000" dirty="0"/>
          </a:p>
        </p:txBody>
      </p:sp>
      <p:sp>
        <p:nvSpPr>
          <p:cNvPr id="4" name="Slide Number Placeholder 3"/>
          <p:cNvSpPr>
            <a:spLocks noGrp="1"/>
          </p:cNvSpPr>
          <p:nvPr>
            <p:ph type="sldNum" sz="quarter" idx="12"/>
          </p:nvPr>
        </p:nvSpPr>
        <p:spPr/>
        <p:txBody>
          <a:bodyPr/>
          <a:lstStyle/>
          <a:p>
            <a:pPr>
              <a:defRPr/>
            </a:pPr>
            <a:fld id="{6EC53501-A59C-492B-A4C7-04A4F75D57BB}" type="slidenum">
              <a:rPr lang="en-US" smtClean="0"/>
              <a:pPr>
                <a:defRPr/>
              </a:pPr>
              <a:t>17</a:t>
            </a:fld>
            <a:endParaRPr lang="en-US" dirty="0"/>
          </a:p>
        </p:txBody>
      </p:sp>
    </p:spTree>
    <p:extLst>
      <p:ext uri="{BB962C8B-B14F-4D97-AF65-F5344CB8AC3E}">
        <p14:creationId xmlns:p14="http://schemas.microsoft.com/office/powerpoint/2010/main" val="11315753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Previous IoT Work</a:t>
            </a:r>
            <a:endParaRPr lang="en-US" dirty="0"/>
          </a:p>
        </p:txBody>
      </p:sp>
      <p:sp>
        <p:nvSpPr>
          <p:cNvPr id="3" name="Content Placeholder 2"/>
          <p:cNvSpPr>
            <a:spLocks noGrp="1"/>
          </p:cNvSpPr>
          <p:nvPr>
            <p:ph idx="1"/>
          </p:nvPr>
        </p:nvSpPr>
        <p:spPr/>
        <p:txBody>
          <a:bodyPr/>
          <a:lstStyle/>
          <a:p>
            <a:pPr marL="342900" lvl="2" indent="-342900"/>
            <a:r>
              <a:rPr lang="en-US" dirty="0"/>
              <a:t>CSRIC IV, WG5 Remediation of Server-Based Distributed Denial of Service (</a:t>
            </a:r>
            <a:r>
              <a:rPr lang="en-US" dirty="0" err="1"/>
              <a:t>DDoS</a:t>
            </a:r>
            <a:r>
              <a:rPr lang="en-US" dirty="0"/>
              <a:t>) Attacks</a:t>
            </a:r>
          </a:p>
          <a:p>
            <a:r>
              <a:rPr lang="en-US" sz="2400" dirty="0"/>
              <a:t>CSRIC III, WG7 Botnet Remediation and the Anti-Botnet Code of Conduct </a:t>
            </a:r>
            <a:endParaRPr lang="en-US" sz="2400" dirty="0" smtClean="0"/>
          </a:p>
          <a:p>
            <a:r>
              <a:rPr lang="en-US" sz="2400" dirty="0"/>
              <a:t>CSRIC II, WG8 ISP Network Protection Practices </a:t>
            </a:r>
            <a:endParaRPr lang="en-US" sz="2400" dirty="0" smtClean="0"/>
          </a:p>
          <a:p>
            <a:r>
              <a:rPr lang="en-US" sz="2400" dirty="0"/>
              <a:t>Communications Sector Coordinating Council White Paper</a:t>
            </a:r>
          </a:p>
          <a:p>
            <a:r>
              <a:rPr lang="en-US" sz="2400" dirty="0"/>
              <a:t>Report to the President on Enhancing the Resilience of the Internet and Communications Ecosystem Against Botnets and Other Automated, Distributed Threats </a:t>
            </a:r>
            <a:endParaRPr lang="en-US" sz="2400" dirty="0" smtClean="0"/>
          </a:p>
          <a:p>
            <a:r>
              <a:rPr lang="en-US" sz="2400" dirty="0" smtClean="0"/>
              <a:t>The WG did not repeat this work, but focused instead on interconnectivity enabled by 5G</a:t>
            </a:r>
            <a:endParaRPr lang="en-US" sz="2400" dirty="0"/>
          </a:p>
        </p:txBody>
      </p:sp>
      <p:sp>
        <p:nvSpPr>
          <p:cNvPr id="4" name="Slide Number Placeholder 3"/>
          <p:cNvSpPr>
            <a:spLocks noGrp="1"/>
          </p:cNvSpPr>
          <p:nvPr>
            <p:ph type="sldNum" sz="quarter" idx="12"/>
          </p:nvPr>
        </p:nvSpPr>
        <p:spPr/>
        <p:txBody>
          <a:bodyPr/>
          <a:lstStyle/>
          <a:p>
            <a:pPr>
              <a:defRPr/>
            </a:pPr>
            <a:fld id="{6EC53501-A59C-492B-A4C7-04A4F75D57BB}" type="slidenum">
              <a:rPr lang="en-US" smtClean="0"/>
              <a:pPr>
                <a:defRPr/>
              </a:pPr>
              <a:t>18</a:t>
            </a:fld>
            <a:endParaRPr lang="en-US" dirty="0"/>
          </a:p>
        </p:txBody>
      </p:sp>
    </p:spTree>
    <p:extLst>
      <p:ext uri="{BB962C8B-B14F-4D97-AF65-F5344CB8AC3E}">
        <p14:creationId xmlns:p14="http://schemas.microsoft.com/office/powerpoint/2010/main" val="17377439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5G Use Cases for IoT</a:t>
            </a:r>
            <a:endParaRPr lang="en-US" dirty="0"/>
          </a:p>
        </p:txBody>
      </p:sp>
      <p:sp>
        <p:nvSpPr>
          <p:cNvPr id="3" name="Slide Number Placeholder 2"/>
          <p:cNvSpPr>
            <a:spLocks noGrp="1"/>
          </p:cNvSpPr>
          <p:nvPr>
            <p:ph type="sldNum" sz="quarter" idx="12"/>
          </p:nvPr>
        </p:nvSpPr>
        <p:spPr/>
        <p:txBody>
          <a:bodyPr/>
          <a:lstStyle/>
          <a:p>
            <a:pPr>
              <a:defRPr/>
            </a:pPr>
            <a:fld id="{EAC101C7-0027-49B3-AB16-7BF3B6FA8E0B}" type="slidenum">
              <a:rPr lang="en-US" smtClean="0"/>
              <a:pPr>
                <a:defRPr/>
              </a:pPr>
              <a:t>19</a:t>
            </a:fld>
            <a:endParaRPr lang="en-US" dirty="0"/>
          </a:p>
        </p:txBody>
      </p:sp>
      <p:pic>
        <p:nvPicPr>
          <p:cNvPr id="4" name="Picture 3" descr="C:\Users\dmorin2\AppData\Local\Microsoft\Windows\INetCache\Content.Word\A9Resd55i_1kw9nz7_770.jpg"/>
          <p:cNvPicPr/>
          <p:nvPr/>
        </p:nvPicPr>
        <p:blipFill>
          <a:blip r:embed="rId2">
            <a:extLst>
              <a:ext uri="{28A0092B-C50C-407E-A947-70E740481C1C}">
                <a14:useLocalDpi xmlns:a14="http://schemas.microsoft.com/office/drawing/2010/main" val="0"/>
              </a:ext>
            </a:extLst>
          </a:blip>
          <a:srcRect/>
          <a:stretch>
            <a:fillRect/>
          </a:stretch>
        </p:blipFill>
        <p:spPr bwMode="auto">
          <a:xfrm>
            <a:off x="639940" y="1586908"/>
            <a:ext cx="7809365" cy="4625060"/>
          </a:xfrm>
          <a:prstGeom prst="rect">
            <a:avLst/>
          </a:prstGeom>
          <a:noFill/>
          <a:ln>
            <a:noFill/>
          </a:ln>
        </p:spPr>
      </p:pic>
      <p:sp>
        <p:nvSpPr>
          <p:cNvPr id="5" name="Rectangle 4"/>
          <p:cNvSpPr/>
          <p:nvPr/>
        </p:nvSpPr>
        <p:spPr>
          <a:xfrm>
            <a:off x="502919" y="6297186"/>
            <a:ext cx="8449305" cy="461665"/>
          </a:xfrm>
          <a:prstGeom prst="rect">
            <a:avLst/>
          </a:prstGeom>
        </p:spPr>
        <p:txBody>
          <a:bodyPr wrap="square">
            <a:spAutoFit/>
          </a:bodyPr>
          <a:lstStyle/>
          <a:p>
            <a:r>
              <a:rPr lang="en-US" sz="1200" b="1" dirty="0"/>
              <a:t>Figure 5‑1: 5G use cases grouped by the type of interaction and the range of performance requirements. SOURCE: page 19 of 5G Americas Services &amp; Use Cases. </a:t>
            </a:r>
          </a:p>
        </p:txBody>
      </p:sp>
    </p:spTree>
    <p:extLst>
      <p:ext uri="{BB962C8B-B14F-4D97-AF65-F5344CB8AC3E}">
        <p14:creationId xmlns:p14="http://schemas.microsoft.com/office/powerpoint/2010/main" val="38067217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DD5A3E25-0842-43EE-901B-BA590748A92E}" type="slidenum">
              <a:rPr lang="en-US" sz="1800" smtClean="0">
                <a:solidFill>
                  <a:srgbClr val="898989"/>
                </a:solidFill>
                <a:latin typeface="Arial" panose="020B0604020202020204" pitchFamily="34" charset="0"/>
                <a:cs typeface="Arial" panose="020B0604020202020204" pitchFamily="34" charset="0"/>
              </a:rPr>
              <a:pPr eaLnBrk="1" hangingPunct="1"/>
              <a:t>2</a:t>
            </a:fld>
            <a:endParaRPr lang="en-US" sz="1800" dirty="0">
              <a:solidFill>
                <a:srgbClr val="898989"/>
              </a:solidFill>
              <a:latin typeface="Arial" panose="020B0604020202020204" pitchFamily="34" charset="0"/>
              <a:cs typeface="Arial" panose="020B0604020202020204" pitchFamily="34" charset="0"/>
            </a:endParaRPr>
          </a:p>
        </p:txBody>
      </p:sp>
      <p:sp>
        <p:nvSpPr>
          <p:cNvPr id="3075" name="Title 1"/>
          <p:cNvSpPr>
            <a:spLocks noGrp="1"/>
          </p:cNvSpPr>
          <p:nvPr>
            <p:ph type="title"/>
          </p:nvPr>
        </p:nvSpPr>
        <p:spPr>
          <a:xfrm>
            <a:off x="457200" y="156733"/>
            <a:ext cx="8229600" cy="695746"/>
          </a:xfrm>
        </p:spPr>
        <p:txBody>
          <a:bodyPr/>
          <a:lstStyle/>
          <a:p>
            <a:pPr algn="l" eaLnBrk="1" hangingPunct="1"/>
            <a:r>
              <a:rPr lang="en-US" sz="2400" dirty="0" smtClean="0">
                <a:latin typeface="Arial" panose="020B0604020202020204" pitchFamily="34" charset="0"/>
                <a:ea typeface="ＭＳ Ｐゴシック" pitchFamily="34" charset="-128"/>
                <a:cs typeface="Arial" panose="020B0604020202020204" pitchFamily="34" charset="0"/>
              </a:rPr>
              <a:t>CSRIC VI WG3 </a:t>
            </a:r>
            <a:r>
              <a:rPr lang="en-US" sz="2400" dirty="0">
                <a:latin typeface="Arial" panose="020B0604020202020204" pitchFamily="34" charset="0"/>
                <a:ea typeface="ＭＳ Ｐゴシック" pitchFamily="34" charset="-128"/>
                <a:cs typeface="Arial" panose="020B0604020202020204" pitchFamily="34" charset="0"/>
              </a:rPr>
              <a:t>Description/Timeline</a:t>
            </a:r>
          </a:p>
        </p:txBody>
      </p:sp>
      <p:sp>
        <p:nvSpPr>
          <p:cNvPr id="3076" name="Content Placeholder 2"/>
          <p:cNvSpPr>
            <a:spLocks noGrp="1"/>
          </p:cNvSpPr>
          <p:nvPr>
            <p:ph idx="1"/>
          </p:nvPr>
        </p:nvSpPr>
        <p:spPr>
          <a:xfrm>
            <a:off x="556463" y="995914"/>
            <a:ext cx="8364889" cy="4661483"/>
          </a:xfrm>
        </p:spPr>
        <p:txBody>
          <a:bodyPr/>
          <a:lstStyle/>
          <a:p>
            <a:pPr marL="0" indent="0">
              <a:buNone/>
            </a:pPr>
            <a:r>
              <a:rPr lang="en-US" sz="1600" b="1" i="1" dirty="0"/>
              <a:t>Description</a:t>
            </a:r>
            <a:r>
              <a:rPr lang="en-US" sz="1600" b="1" dirty="0"/>
              <a:t>: </a:t>
            </a:r>
            <a:r>
              <a:rPr lang="en-US" sz="1600" dirty="0"/>
              <a:t>The FCC directs CSRIC to recommend mechanisms to reduce risks to network reliability and security, including:  </a:t>
            </a:r>
            <a:r>
              <a:rPr lang="en-US" sz="1600" b="1" dirty="0"/>
              <a:t>(</a:t>
            </a:r>
            <a:r>
              <a:rPr lang="en-US" sz="1600" b="1" dirty="0" err="1"/>
              <a:t>i</a:t>
            </a:r>
            <a:r>
              <a:rPr lang="en-US" sz="1600" b="1" dirty="0"/>
              <a:t>) best practices to mitigate the network reliability and security risks associated with the Diameter protocol, an industry standard for connecting and authenticating subscribers on mobile networks, </a:t>
            </a:r>
            <a:r>
              <a:rPr lang="en-US" sz="1600" dirty="0"/>
              <a:t>(ii) mechanisms to best design and deploy 5G networks to mitigate risks to network reliability and security posed by the proliferation of Internet of Things devices, vulnerable supply chains, and open-source software platforms used in 5G networks, and (iii) best practices and tools to improve reliability and reduce security risks in IP-based networks and protocols</a:t>
            </a:r>
            <a:r>
              <a:rPr lang="en-US" sz="1600" dirty="0" smtClean="0"/>
              <a:t>.</a:t>
            </a:r>
            <a:endParaRPr lang="en-US" sz="1600" dirty="0"/>
          </a:p>
          <a:p>
            <a:pPr marL="0" indent="0">
              <a:buNone/>
            </a:pPr>
            <a:r>
              <a:rPr lang="en-US" sz="1600" dirty="0"/>
              <a:t>The working group will identify and examine the security risks to wireless protocols (e.g., Diameter) impacting network reliability. Once the security risks have been identified and examined for their impact on network reliability, the working group will propose to CSRIC recommendations, including best practices, to mitigate the identified risks</a:t>
            </a:r>
            <a:r>
              <a:rPr lang="en-US" sz="1600" dirty="0" smtClean="0"/>
              <a:t>.</a:t>
            </a:r>
          </a:p>
          <a:p>
            <a:r>
              <a:rPr lang="en-US" sz="1600" dirty="0" smtClean="0"/>
              <a:t>March 2018 - Report </a:t>
            </a:r>
            <a:r>
              <a:rPr lang="en-US" sz="1600" dirty="0"/>
              <a:t>on Best Practices and Recommendations to Mitigate Security Risks </a:t>
            </a:r>
            <a:r>
              <a:rPr lang="en-US" sz="1600" dirty="0" smtClean="0"/>
              <a:t>to Wireless Protocols.</a:t>
            </a:r>
            <a:endParaRPr lang="en-US" sz="1600" dirty="0"/>
          </a:p>
          <a:p>
            <a:r>
              <a:rPr lang="en-US" sz="1600" b="1" dirty="0" smtClean="0"/>
              <a:t>Sept 2018 - Report </a:t>
            </a:r>
            <a:r>
              <a:rPr lang="en-US" sz="1600" b="1" dirty="0"/>
              <a:t>on Best Practices and Recommendations to Mitigate Security Risks </a:t>
            </a:r>
            <a:r>
              <a:rPr lang="en-US" sz="1600" b="1" dirty="0" smtClean="0"/>
              <a:t>to Emerging </a:t>
            </a:r>
            <a:r>
              <a:rPr lang="en-US" sz="1600" b="1" dirty="0"/>
              <a:t>5G Wireless </a:t>
            </a:r>
            <a:r>
              <a:rPr lang="en-US" sz="1600" b="1" dirty="0" smtClean="0"/>
              <a:t>Networks.</a:t>
            </a:r>
            <a:endParaRPr lang="en-US" sz="1600" b="1" dirty="0"/>
          </a:p>
          <a:p>
            <a:r>
              <a:rPr lang="en-US" sz="1600" dirty="0" smtClean="0"/>
              <a:t>March 2019 - Report </a:t>
            </a:r>
            <a:r>
              <a:rPr lang="en-US" sz="1600" dirty="0"/>
              <a:t>Best Practices and Recommendations to Mitigate Security Risks to </a:t>
            </a:r>
            <a:r>
              <a:rPr lang="en-US" sz="1600" dirty="0" smtClean="0"/>
              <a:t>Current IP</a:t>
            </a:r>
            <a:r>
              <a:rPr lang="en-US" sz="1600" dirty="0"/>
              <a:t>-based </a:t>
            </a:r>
            <a:r>
              <a:rPr lang="en-US" sz="1600" dirty="0" smtClean="0"/>
              <a:t>Protocols.</a:t>
            </a:r>
            <a:endParaRPr lang="en-US" sz="16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5G IoT Use Cases</a:t>
            </a:r>
            <a:endParaRPr lang="en-US" dirty="0"/>
          </a:p>
        </p:txBody>
      </p:sp>
      <p:sp>
        <p:nvSpPr>
          <p:cNvPr id="5" name="Content Placeholder 4"/>
          <p:cNvSpPr>
            <a:spLocks noGrp="1"/>
          </p:cNvSpPr>
          <p:nvPr>
            <p:ph idx="1"/>
          </p:nvPr>
        </p:nvSpPr>
        <p:spPr/>
        <p:txBody>
          <a:bodyPr/>
          <a:lstStyle/>
          <a:p>
            <a:r>
              <a:rPr lang="en-US" sz="2400" dirty="0" smtClean="0"/>
              <a:t>Many of the use </a:t>
            </a:r>
            <a:r>
              <a:rPr lang="en-US" sz="2400" dirty="0"/>
              <a:t>cases associated </a:t>
            </a:r>
            <a:r>
              <a:rPr lang="en-US" sz="2400" dirty="0" smtClean="0"/>
              <a:t>with </a:t>
            </a:r>
            <a:r>
              <a:rPr lang="en-US" sz="2400" dirty="0"/>
              <a:t>Massive Scale Communication in the </a:t>
            </a:r>
            <a:r>
              <a:rPr lang="en-US" sz="2400" dirty="0" smtClean="0"/>
              <a:t>previous figure will </a:t>
            </a:r>
            <a:r>
              <a:rPr lang="en-US" sz="2400" dirty="0"/>
              <a:t>leverage the emerging Low Power Wide Area (LPWA) needs for low cost </a:t>
            </a:r>
            <a:r>
              <a:rPr lang="en-US" sz="2400" dirty="0" smtClean="0"/>
              <a:t>devices</a:t>
            </a:r>
            <a:endParaRPr lang="en-US" sz="2400" dirty="0"/>
          </a:p>
          <a:p>
            <a:pPr lvl="1"/>
            <a:r>
              <a:rPr lang="en-US" sz="2000" dirty="0" smtClean="0"/>
              <a:t>extended coverage</a:t>
            </a:r>
          </a:p>
          <a:p>
            <a:pPr lvl="1"/>
            <a:r>
              <a:rPr lang="en-US" sz="2000" dirty="0" smtClean="0"/>
              <a:t>long </a:t>
            </a:r>
            <a:r>
              <a:rPr lang="en-US" sz="2000" dirty="0"/>
              <a:t>battery </a:t>
            </a:r>
            <a:r>
              <a:rPr lang="en-US" sz="2000" dirty="0" smtClean="0"/>
              <a:t>life </a:t>
            </a:r>
          </a:p>
          <a:p>
            <a:r>
              <a:rPr lang="en-US" sz="2400" dirty="0" smtClean="0"/>
              <a:t>The </a:t>
            </a:r>
            <a:r>
              <a:rPr lang="en-US" sz="2400" dirty="0"/>
              <a:t>use cases are expected to make up a large part of the new types of services that 5G systems will address by connecting the massive number of devices such </a:t>
            </a:r>
            <a:r>
              <a:rPr lang="en-US" sz="2400" dirty="0" smtClean="0"/>
              <a:t>as: </a:t>
            </a:r>
          </a:p>
          <a:p>
            <a:pPr lvl="1"/>
            <a:r>
              <a:rPr lang="en-US" sz="2000" dirty="0" smtClean="0"/>
              <a:t>sensors</a:t>
            </a:r>
            <a:r>
              <a:rPr lang="en-US" sz="2000" dirty="0"/>
              <a:t>, </a:t>
            </a:r>
            <a:endParaRPr lang="en-US" sz="2000" dirty="0" smtClean="0"/>
          </a:p>
          <a:p>
            <a:pPr lvl="1"/>
            <a:r>
              <a:rPr lang="en-US" sz="2000" dirty="0" smtClean="0"/>
              <a:t>actuators</a:t>
            </a:r>
            <a:r>
              <a:rPr lang="en-US" sz="2000" dirty="0"/>
              <a:t>, </a:t>
            </a:r>
            <a:endParaRPr lang="en-US" sz="2000" dirty="0" smtClean="0"/>
          </a:p>
          <a:p>
            <a:pPr lvl="1"/>
            <a:r>
              <a:rPr lang="en-US" sz="2000" dirty="0" smtClean="0"/>
              <a:t>cameras</a:t>
            </a:r>
            <a:r>
              <a:rPr lang="en-US" sz="2000" dirty="0"/>
              <a:t>, </a:t>
            </a:r>
            <a:endParaRPr lang="en-US" sz="2000" dirty="0" smtClean="0"/>
          </a:p>
          <a:p>
            <a:pPr lvl="1"/>
            <a:r>
              <a:rPr lang="en-US" sz="2000" dirty="0" smtClean="0"/>
              <a:t>and </a:t>
            </a:r>
            <a:r>
              <a:rPr lang="en-US" sz="2000" dirty="0" err="1"/>
              <a:t>wearables</a:t>
            </a:r>
            <a:r>
              <a:rPr lang="en-US" sz="2000" dirty="0"/>
              <a:t> </a:t>
            </a:r>
          </a:p>
        </p:txBody>
      </p:sp>
      <p:sp>
        <p:nvSpPr>
          <p:cNvPr id="3" name="Slide Number Placeholder 2"/>
          <p:cNvSpPr>
            <a:spLocks noGrp="1"/>
          </p:cNvSpPr>
          <p:nvPr>
            <p:ph type="sldNum" sz="quarter" idx="12"/>
          </p:nvPr>
        </p:nvSpPr>
        <p:spPr/>
        <p:txBody>
          <a:bodyPr/>
          <a:lstStyle/>
          <a:p>
            <a:pPr>
              <a:defRPr/>
            </a:pPr>
            <a:fld id="{EAC101C7-0027-49B3-AB16-7BF3B6FA8E0B}" type="slidenum">
              <a:rPr lang="en-US" smtClean="0"/>
              <a:pPr>
                <a:defRPr/>
              </a:pPr>
              <a:t>20</a:t>
            </a:fld>
            <a:endParaRPr lang="en-US" dirty="0"/>
          </a:p>
        </p:txBody>
      </p:sp>
    </p:spTree>
    <p:extLst>
      <p:ext uri="{BB962C8B-B14F-4D97-AF65-F5344CB8AC3E}">
        <p14:creationId xmlns:p14="http://schemas.microsoft.com/office/powerpoint/2010/main" val="28221029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Massive IoT</a:t>
            </a:r>
            <a:endParaRPr lang="en-US" dirty="0"/>
          </a:p>
        </p:txBody>
      </p:sp>
      <p:sp>
        <p:nvSpPr>
          <p:cNvPr id="3" name="Slide Number Placeholder 2"/>
          <p:cNvSpPr>
            <a:spLocks noGrp="1"/>
          </p:cNvSpPr>
          <p:nvPr>
            <p:ph type="sldNum" sz="quarter" idx="12"/>
          </p:nvPr>
        </p:nvSpPr>
        <p:spPr/>
        <p:txBody>
          <a:bodyPr/>
          <a:lstStyle/>
          <a:p>
            <a:pPr>
              <a:defRPr/>
            </a:pPr>
            <a:fld id="{EAC101C7-0027-49B3-AB16-7BF3B6FA8E0B}" type="slidenum">
              <a:rPr lang="en-US" smtClean="0"/>
              <a:pPr>
                <a:defRPr/>
              </a:pPr>
              <a:t>21</a:t>
            </a:fld>
            <a:endParaRPr lang="en-US" dirty="0"/>
          </a:p>
        </p:txBody>
      </p:sp>
      <p:pic>
        <p:nvPicPr>
          <p:cNvPr id="4" name="Picture 3" descr="C:\Users\dmorin2\AppData\Local\Microsoft\Windows\INetCache\Content.Word\A9Rn4ur2h_1kw9nzc_770.jpg"/>
          <p:cNvPicPr/>
          <p:nvPr/>
        </p:nvPicPr>
        <p:blipFill>
          <a:blip r:embed="rId2">
            <a:extLst>
              <a:ext uri="{28A0092B-C50C-407E-A947-70E740481C1C}">
                <a14:useLocalDpi xmlns:a14="http://schemas.microsoft.com/office/drawing/2010/main" val="0"/>
              </a:ext>
            </a:extLst>
          </a:blip>
          <a:srcRect/>
          <a:stretch>
            <a:fillRect/>
          </a:stretch>
        </p:blipFill>
        <p:spPr bwMode="auto">
          <a:xfrm>
            <a:off x="506292" y="1530813"/>
            <a:ext cx="8106473" cy="4825537"/>
          </a:xfrm>
          <a:prstGeom prst="rect">
            <a:avLst/>
          </a:prstGeom>
          <a:noFill/>
          <a:ln>
            <a:noFill/>
          </a:ln>
        </p:spPr>
      </p:pic>
      <p:sp>
        <p:nvSpPr>
          <p:cNvPr id="5" name="Rectangle 4"/>
          <p:cNvSpPr/>
          <p:nvPr/>
        </p:nvSpPr>
        <p:spPr>
          <a:xfrm>
            <a:off x="186243" y="6288221"/>
            <a:ext cx="8665426" cy="461665"/>
          </a:xfrm>
          <a:prstGeom prst="rect">
            <a:avLst/>
          </a:prstGeom>
        </p:spPr>
        <p:txBody>
          <a:bodyPr wrap="square">
            <a:spAutoFit/>
          </a:bodyPr>
          <a:lstStyle/>
          <a:p>
            <a:r>
              <a:rPr lang="en-US" sz="1200" b="1" dirty="0"/>
              <a:t>Figure 5‑2: Several use cases in </a:t>
            </a:r>
            <a:r>
              <a:rPr lang="en-US" sz="1200" b="1" dirty="0" err="1"/>
              <a:t>mMTC</a:t>
            </a:r>
            <a:r>
              <a:rPr lang="en-US" sz="1200" b="1" dirty="0"/>
              <a:t> category enabled by 5G technologies. SOURCE: 5G Americas Services &amp; Use Cases, page 22. </a:t>
            </a:r>
          </a:p>
        </p:txBody>
      </p:sp>
    </p:spTree>
    <p:extLst>
      <p:ext uri="{BB962C8B-B14F-4D97-AF65-F5344CB8AC3E}">
        <p14:creationId xmlns:p14="http://schemas.microsoft.com/office/powerpoint/2010/main" val="39551998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IoT Connectivity</a:t>
            </a:r>
            <a:endParaRPr lang="en-US" dirty="0"/>
          </a:p>
        </p:txBody>
      </p:sp>
      <p:sp>
        <p:nvSpPr>
          <p:cNvPr id="3" name="Slide Number Placeholder 2"/>
          <p:cNvSpPr>
            <a:spLocks noGrp="1"/>
          </p:cNvSpPr>
          <p:nvPr>
            <p:ph type="sldNum" sz="quarter" idx="12"/>
          </p:nvPr>
        </p:nvSpPr>
        <p:spPr/>
        <p:txBody>
          <a:bodyPr/>
          <a:lstStyle/>
          <a:p>
            <a:pPr>
              <a:defRPr/>
            </a:pPr>
            <a:fld id="{EAC101C7-0027-49B3-AB16-7BF3B6FA8E0B}" type="slidenum">
              <a:rPr lang="en-US" smtClean="0"/>
              <a:pPr>
                <a:defRPr/>
              </a:pPr>
              <a:t>22</a:t>
            </a:fld>
            <a:endParaRPr lang="en-US" dirty="0"/>
          </a:p>
        </p:txBody>
      </p:sp>
      <p:grpSp>
        <p:nvGrpSpPr>
          <p:cNvPr id="4" name="Group 3">
            <a:extLst/>
          </p:cNvPr>
          <p:cNvGrpSpPr/>
          <p:nvPr/>
        </p:nvGrpSpPr>
        <p:grpSpPr>
          <a:xfrm>
            <a:off x="779551" y="1571854"/>
            <a:ext cx="6764262" cy="3000148"/>
            <a:chOff x="0" y="0"/>
            <a:chExt cx="9350989" cy="3181530"/>
          </a:xfrm>
        </p:grpSpPr>
        <p:cxnSp>
          <p:nvCxnSpPr>
            <p:cNvPr id="5" name="Straight Connector 4">
              <a:extLst/>
            </p:cNvPr>
            <p:cNvCxnSpPr>
              <a:cxnSpLocks/>
            </p:cNvCxnSpPr>
            <p:nvPr/>
          </p:nvCxnSpPr>
          <p:spPr>
            <a:xfrm flipV="1">
              <a:off x="2528043" y="1218728"/>
              <a:ext cx="613180" cy="607978"/>
            </a:xfrm>
            <a:prstGeom prst="line">
              <a:avLst/>
            </a:prstGeom>
            <a:ln w="1905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6" name="Picture 5" descr="Image result for server">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1223" y="944653"/>
              <a:ext cx="354698" cy="548149"/>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6" descr="Image result for enodeb">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1568" y="1683961"/>
              <a:ext cx="337281" cy="441467"/>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7" descr="Image result for server">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8245" y="302517"/>
              <a:ext cx="354698" cy="548149"/>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Box 8">
              <a:extLst/>
            </p:cNvPr>
            <p:cNvSpPr txBox="1"/>
            <p:nvPr/>
          </p:nvSpPr>
          <p:spPr>
            <a:xfrm>
              <a:off x="2278237" y="2120906"/>
              <a:ext cx="618478" cy="261610"/>
            </a:xfrm>
            <a:prstGeom prst="rect">
              <a:avLst/>
            </a:prstGeom>
            <a:noFill/>
          </p:spPr>
          <p:txBody>
            <a:bodyPr wrap="square" rtlCol="0">
              <a:noAutofit/>
            </a:bodyPr>
            <a:lstStyle/>
            <a:p>
              <a:pPr marL="0" marR="0" algn="ctr">
                <a:spcBef>
                  <a:spcPts val="0"/>
                </a:spcBef>
                <a:spcAft>
                  <a:spcPts val="0"/>
                </a:spcAft>
              </a:pPr>
              <a:r>
                <a:rPr lang="en-US" sz="800" kern="1200">
                  <a:solidFill>
                    <a:srgbClr val="000000"/>
                  </a:solidFill>
                  <a:effectLst/>
                  <a:latin typeface="Tele-GroteskNor"/>
                  <a:ea typeface="Times New Roman"/>
                  <a:cs typeface="Arial"/>
                </a:rPr>
                <a:t>RAN</a:t>
              </a:r>
              <a:endParaRPr lang="en-US" sz="1200">
                <a:solidFill>
                  <a:srgbClr val="000000"/>
                </a:solidFill>
                <a:effectLst/>
                <a:latin typeface="Times New Roman"/>
                <a:ea typeface="Times New Roman"/>
              </a:endParaRPr>
            </a:p>
          </p:txBody>
        </p:sp>
        <p:sp>
          <p:nvSpPr>
            <p:cNvPr id="10" name="TextBox 9">
              <a:extLst/>
            </p:cNvPr>
            <p:cNvSpPr txBox="1"/>
            <p:nvPr/>
          </p:nvSpPr>
          <p:spPr>
            <a:xfrm>
              <a:off x="3005367" y="1479119"/>
              <a:ext cx="779979" cy="535850"/>
            </a:xfrm>
            <a:prstGeom prst="rect">
              <a:avLst/>
            </a:prstGeom>
            <a:noFill/>
          </p:spPr>
          <p:txBody>
            <a:bodyPr wrap="square" rtlCol="0">
              <a:noAutofit/>
            </a:bodyPr>
            <a:lstStyle/>
            <a:p>
              <a:pPr marL="0" marR="0" algn="ctr">
                <a:spcBef>
                  <a:spcPts val="0"/>
                </a:spcBef>
                <a:spcAft>
                  <a:spcPts val="0"/>
                </a:spcAft>
              </a:pPr>
              <a:r>
                <a:rPr lang="en-US" sz="800" kern="1200">
                  <a:solidFill>
                    <a:srgbClr val="000000"/>
                  </a:solidFill>
                  <a:effectLst/>
                  <a:latin typeface="Tele-GroteskNor"/>
                  <a:ea typeface="Times New Roman"/>
                  <a:cs typeface="Arial"/>
                </a:rPr>
                <a:t>MME</a:t>
              </a:r>
              <a:endParaRPr lang="en-US" sz="1200">
                <a:solidFill>
                  <a:srgbClr val="000000"/>
                </a:solidFill>
                <a:effectLst/>
                <a:latin typeface="Times New Roman"/>
                <a:ea typeface="Times New Roman"/>
              </a:endParaRPr>
            </a:p>
          </p:txBody>
        </p:sp>
        <p:sp>
          <p:nvSpPr>
            <p:cNvPr id="11" name="TextBox 10">
              <a:extLst/>
            </p:cNvPr>
            <p:cNvSpPr txBox="1"/>
            <p:nvPr/>
          </p:nvSpPr>
          <p:spPr>
            <a:xfrm>
              <a:off x="4021931" y="1060510"/>
              <a:ext cx="828045" cy="530255"/>
            </a:xfrm>
            <a:prstGeom prst="rect">
              <a:avLst/>
            </a:prstGeom>
            <a:noFill/>
          </p:spPr>
          <p:txBody>
            <a:bodyPr wrap="square" rtlCol="0">
              <a:noAutofit/>
            </a:bodyPr>
            <a:lstStyle/>
            <a:p>
              <a:pPr marL="0" marR="0" algn="ctr">
                <a:spcBef>
                  <a:spcPts val="0"/>
                </a:spcBef>
                <a:spcAft>
                  <a:spcPts val="0"/>
                </a:spcAft>
              </a:pPr>
              <a:r>
                <a:rPr lang="en-US" sz="800" kern="1200">
                  <a:solidFill>
                    <a:srgbClr val="000000"/>
                  </a:solidFill>
                  <a:effectLst/>
                  <a:latin typeface="Tele-GroteskNor"/>
                  <a:ea typeface="Times New Roman"/>
                  <a:cs typeface="Arial"/>
                </a:rPr>
                <a:t>SCEF</a:t>
              </a:r>
              <a:endParaRPr lang="en-US" sz="1200">
                <a:solidFill>
                  <a:srgbClr val="000000"/>
                </a:solidFill>
                <a:effectLst/>
                <a:latin typeface="Times New Roman"/>
                <a:ea typeface="Times New Roman"/>
              </a:endParaRPr>
            </a:p>
          </p:txBody>
        </p:sp>
        <p:cxnSp>
          <p:nvCxnSpPr>
            <p:cNvPr id="12" name="Straight Connector 11">
              <a:extLst/>
            </p:cNvPr>
            <p:cNvCxnSpPr>
              <a:cxnSpLocks/>
            </p:cNvCxnSpPr>
            <p:nvPr/>
          </p:nvCxnSpPr>
          <p:spPr>
            <a:xfrm flipV="1">
              <a:off x="3482700" y="576592"/>
              <a:ext cx="625545" cy="642136"/>
            </a:xfrm>
            <a:prstGeom prst="line">
              <a:avLst/>
            </a:prstGeom>
            <a:ln w="19050">
              <a:solidFill>
                <a:srgbClr val="00B050"/>
              </a:solidFill>
            </a:ln>
            <a:effectLst/>
          </p:spPr>
          <p:style>
            <a:lnRef idx="2">
              <a:schemeClr val="accent1"/>
            </a:lnRef>
            <a:fillRef idx="0">
              <a:schemeClr val="accent1"/>
            </a:fillRef>
            <a:effectRef idx="1">
              <a:schemeClr val="accent1"/>
            </a:effectRef>
            <a:fontRef idx="minor">
              <a:schemeClr val="tx1"/>
            </a:fontRef>
          </p:style>
        </p:cxnSp>
        <p:pic>
          <p:nvPicPr>
            <p:cNvPr id="13" name="Picture 12">
              <a:extLst/>
            </p:cNvPr>
            <p:cNvPicPr>
              <a:picLocks noChangeAspect="1"/>
            </p:cNvPicPr>
            <p:nvPr/>
          </p:nvPicPr>
          <p:blipFill>
            <a:blip r:embed="rId4"/>
            <a:stretch>
              <a:fillRect/>
            </a:stretch>
          </p:blipFill>
          <p:spPr>
            <a:xfrm>
              <a:off x="863074" y="1531166"/>
              <a:ext cx="1040031" cy="846360"/>
            </a:xfrm>
            <a:prstGeom prst="rect">
              <a:avLst/>
            </a:prstGeom>
          </p:spPr>
        </p:pic>
        <p:pic>
          <p:nvPicPr>
            <p:cNvPr id="14" name="Picture 13">
              <a:extLst/>
            </p:cNvPr>
            <p:cNvPicPr>
              <a:picLocks noChangeAspect="1"/>
            </p:cNvPicPr>
            <p:nvPr/>
          </p:nvPicPr>
          <p:blipFill>
            <a:blip r:embed="rId5"/>
            <a:stretch>
              <a:fillRect/>
            </a:stretch>
          </p:blipFill>
          <p:spPr>
            <a:xfrm rot="21433989">
              <a:off x="1877662" y="1861213"/>
              <a:ext cx="528334" cy="143488"/>
            </a:xfrm>
            <a:prstGeom prst="rect">
              <a:avLst/>
            </a:prstGeom>
          </p:spPr>
        </p:pic>
        <p:pic>
          <p:nvPicPr>
            <p:cNvPr id="15" name="Picture 14" descr="Image result for server">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7786" y="404803"/>
              <a:ext cx="354698" cy="548149"/>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15" descr="Image result for server">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8245" y="1975430"/>
              <a:ext cx="354698" cy="548149"/>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16" descr="Image result for server">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7786" y="2108442"/>
              <a:ext cx="354698" cy="548149"/>
            </a:xfrm>
            <a:prstGeom prst="rect">
              <a:avLst/>
            </a:prstGeom>
            <a:noFill/>
            <a:extLst>
              <a:ext uri="{909E8E84-426E-40dd-AFC4-6F175D3DCCD1}">
                <a14:hiddenFill xmlns:a14="http://schemas.microsoft.com/office/drawing/2010/main" xmlns="">
                  <a:solidFill>
                    <a:srgbClr val="FFFFFF"/>
                  </a:solidFill>
                </a14:hiddenFill>
              </a:ext>
            </a:extLst>
          </p:spPr>
        </p:pic>
        <p:cxnSp>
          <p:nvCxnSpPr>
            <p:cNvPr id="18" name="Straight Connector 17">
              <a:extLst/>
            </p:cNvPr>
            <p:cNvCxnSpPr>
              <a:cxnSpLocks/>
            </p:cNvCxnSpPr>
            <p:nvPr/>
          </p:nvCxnSpPr>
          <p:spPr>
            <a:xfrm>
              <a:off x="3518751" y="1609925"/>
              <a:ext cx="589494" cy="639580"/>
            </a:xfrm>
            <a:prstGeom prst="line">
              <a:avLst/>
            </a:prstGeom>
            <a:ln w="1905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p:cNvPr>
            <p:cNvCxnSpPr>
              <a:cxnSpLocks/>
            </p:cNvCxnSpPr>
            <p:nvPr/>
          </p:nvCxnSpPr>
          <p:spPr>
            <a:xfrm flipV="1">
              <a:off x="4582484" y="1286745"/>
              <a:ext cx="1730901" cy="1095772"/>
            </a:xfrm>
            <a:prstGeom prst="line">
              <a:avLst/>
            </a:prstGeom>
            <a:ln w="19050">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20" name="TextBox 19">
              <a:extLst/>
            </p:cNvPr>
            <p:cNvSpPr txBox="1"/>
            <p:nvPr/>
          </p:nvSpPr>
          <p:spPr>
            <a:xfrm>
              <a:off x="3933156" y="2735214"/>
              <a:ext cx="1035112" cy="446316"/>
            </a:xfrm>
            <a:prstGeom prst="rect">
              <a:avLst/>
            </a:prstGeom>
            <a:noFill/>
          </p:spPr>
          <p:txBody>
            <a:bodyPr wrap="square" rtlCol="0">
              <a:noAutofit/>
            </a:bodyPr>
            <a:lstStyle/>
            <a:p>
              <a:pPr marL="0" marR="0" algn="ctr">
                <a:spcBef>
                  <a:spcPts val="0"/>
                </a:spcBef>
                <a:spcAft>
                  <a:spcPts val="0"/>
                </a:spcAft>
              </a:pPr>
              <a:r>
                <a:rPr lang="en-US" sz="800" kern="1200">
                  <a:solidFill>
                    <a:srgbClr val="000000"/>
                  </a:solidFill>
                  <a:effectLst/>
                  <a:latin typeface="Tele-GroteskNor"/>
                  <a:ea typeface="Times New Roman"/>
                  <a:cs typeface="Arial"/>
                </a:rPr>
                <a:t>SGW/PGW</a:t>
              </a:r>
              <a:endParaRPr lang="en-US" sz="1200">
                <a:solidFill>
                  <a:srgbClr val="000000"/>
                </a:solidFill>
                <a:effectLst/>
                <a:latin typeface="Times New Roman"/>
                <a:ea typeface="Times New Roman"/>
              </a:endParaRPr>
            </a:p>
          </p:txBody>
        </p:sp>
        <p:cxnSp>
          <p:nvCxnSpPr>
            <p:cNvPr id="21" name="Straight Connector 20">
              <a:extLst/>
            </p:cNvPr>
            <p:cNvCxnSpPr>
              <a:cxnSpLocks/>
            </p:cNvCxnSpPr>
            <p:nvPr/>
          </p:nvCxnSpPr>
          <p:spPr>
            <a:xfrm flipH="1">
              <a:off x="6840607" y="1274023"/>
              <a:ext cx="1309460" cy="0"/>
            </a:xfrm>
            <a:prstGeom prst="line">
              <a:avLst/>
            </a:prstGeom>
            <a:ln w="1905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p:cNvPr>
            <p:cNvCxnSpPr>
              <a:cxnSpLocks/>
            </p:cNvCxnSpPr>
            <p:nvPr/>
          </p:nvCxnSpPr>
          <p:spPr>
            <a:xfrm>
              <a:off x="0" y="156551"/>
              <a:ext cx="659423" cy="0"/>
            </a:xfrm>
            <a:prstGeom prst="line">
              <a:avLst/>
            </a:prstGeom>
            <a:ln w="19050">
              <a:solidFill>
                <a:srgbClr val="00B050"/>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p:cNvPr>
            <p:cNvCxnSpPr>
              <a:cxnSpLocks/>
            </p:cNvCxnSpPr>
            <p:nvPr/>
          </p:nvCxnSpPr>
          <p:spPr>
            <a:xfrm>
              <a:off x="0" y="430625"/>
              <a:ext cx="659423" cy="0"/>
            </a:xfrm>
            <a:prstGeom prst="line">
              <a:avLst/>
            </a:prstGeom>
            <a:ln w="1905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p:cNvPr>
            <p:cNvCxnSpPr>
              <a:cxnSpLocks/>
            </p:cNvCxnSpPr>
            <p:nvPr/>
          </p:nvCxnSpPr>
          <p:spPr>
            <a:xfrm>
              <a:off x="0" y="707536"/>
              <a:ext cx="659423" cy="0"/>
            </a:xfrm>
            <a:prstGeom prst="line">
              <a:avLst/>
            </a:prstGeom>
            <a:ln w="19050">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25" name="TextBox 24">
              <a:extLst/>
            </p:cNvPr>
            <p:cNvSpPr txBox="1"/>
            <p:nvPr/>
          </p:nvSpPr>
          <p:spPr>
            <a:xfrm>
              <a:off x="694253" y="0"/>
              <a:ext cx="1316712" cy="318153"/>
            </a:xfrm>
            <a:prstGeom prst="rect">
              <a:avLst/>
            </a:prstGeom>
            <a:noFill/>
          </p:spPr>
          <p:txBody>
            <a:bodyPr wrap="square" rtlCol="0">
              <a:noAutofit/>
            </a:bodyPr>
            <a:lstStyle/>
            <a:p>
              <a:pPr marL="0" marR="0">
                <a:spcBef>
                  <a:spcPts val="0"/>
                </a:spcBef>
                <a:spcAft>
                  <a:spcPts val="0"/>
                </a:spcAft>
              </a:pPr>
              <a:r>
                <a:rPr lang="en-US" sz="800" kern="1200">
                  <a:solidFill>
                    <a:srgbClr val="000000"/>
                  </a:solidFill>
                  <a:effectLst/>
                  <a:latin typeface="Tele-GroteskNor"/>
                  <a:ea typeface="Times New Roman"/>
                  <a:cs typeface="Arial"/>
                </a:rPr>
                <a:t>Non IP Data</a:t>
              </a:r>
              <a:endParaRPr lang="en-US" sz="1200">
                <a:solidFill>
                  <a:srgbClr val="000000"/>
                </a:solidFill>
                <a:effectLst/>
                <a:latin typeface="Times New Roman"/>
                <a:ea typeface="Times New Roman"/>
              </a:endParaRPr>
            </a:p>
          </p:txBody>
        </p:sp>
        <p:sp>
          <p:nvSpPr>
            <p:cNvPr id="26" name="TextBox 25">
              <a:extLst/>
            </p:cNvPr>
            <p:cNvSpPr txBox="1"/>
            <p:nvPr/>
          </p:nvSpPr>
          <p:spPr>
            <a:xfrm>
              <a:off x="694253" y="267441"/>
              <a:ext cx="1382642" cy="262814"/>
            </a:xfrm>
            <a:prstGeom prst="rect">
              <a:avLst/>
            </a:prstGeom>
            <a:noFill/>
          </p:spPr>
          <p:txBody>
            <a:bodyPr wrap="square" rtlCol="0">
              <a:noAutofit/>
            </a:bodyPr>
            <a:lstStyle/>
            <a:p>
              <a:pPr marL="0" marR="0">
                <a:spcBef>
                  <a:spcPts val="0"/>
                </a:spcBef>
                <a:spcAft>
                  <a:spcPts val="0"/>
                </a:spcAft>
              </a:pPr>
              <a:r>
                <a:rPr lang="en-US" sz="800" kern="1200">
                  <a:solidFill>
                    <a:srgbClr val="000000"/>
                  </a:solidFill>
                  <a:effectLst/>
                  <a:latin typeface="Tele-GroteskNor"/>
                  <a:ea typeface="Times New Roman"/>
                  <a:cs typeface="Arial"/>
                </a:rPr>
                <a:t>IP Data</a:t>
              </a:r>
              <a:endParaRPr lang="en-US" sz="1200">
                <a:solidFill>
                  <a:srgbClr val="000000"/>
                </a:solidFill>
                <a:effectLst/>
                <a:latin typeface="Times New Roman"/>
                <a:ea typeface="Times New Roman"/>
              </a:endParaRPr>
            </a:p>
          </p:txBody>
        </p:sp>
        <p:sp>
          <p:nvSpPr>
            <p:cNvPr id="27" name="TextBox 26">
              <a:extLst/>
            </p:cNvPr>
            <p:cNvSpPr txBox="1"/>
            <p:nvPr/>
          </p:nvSpPr>
          <p:spPr>
            <a:xfrm>
              <a:off x="694253" y="530255"/>
              <a:ext cx="1855810" cy="499584"/>
            </a:xfrm>
            <a:prstGeom prst="rect">
              <a:avLst/>
            </a:prstGeom>
            <a:noFill/>
          </p:spPr>
          <p:txBody>
            <a:bodyPr wrap="square" rtlCol="0">
              <a:noAutofit/>
            </a:bodyPr>
            <a:lstStyle/>
            <a:p>
              <a:pPr marL="0" marR="0">
                <a:spcBef>
                  <a:spcPts val="0"/>
                </a:spcBef>
                <a:spcAft>
                  <a:spcPts val="0"/>
                </a:spcAft>
              </a:pPr>
              <a:r>
                <a:rPr lang="en-US" sz="800" kern="1200">
                  <a:solidFill>
                    <a:srgbClr val="000000"/>
                  </a:solidFill>
                  <a:effectLst/>
                  <a:latin typeface="Tele-GroteskNor"/>
                  <a:ea typeface="Times New Roman"/>
                  <a:cs typeface="Arial"/>
                </a:rPr>
                <a:t>IP and Non IP Data</a:t>
              </a:r>
              <a:endParaRPr lang="en-US" sz="1200">
                <a:solidFill>
                  <a:srgbClr val="000000"/>
                </a:solidFill>
                <a:effectLst/>
                <a:latin typeface="Times New Roman"/>
                <a:ea typeface="Times New Roman"/>
              </a:endParaRPr>
            </a:p>
          </p:txBody>
        </p:sp>
        <p:sp>
          <p:nvSpPr>
            <p:cNvPr id="28" name="TextBox 27">
              <a:extLst/>
            </p:cNvPr>
            <p:cNvSpPr txBox="1"/>
            <p:nvPr/>
          </p:nvSpPr>
          <p:spPr>
            <a:xfrm>
              <a:off x="4391296" y="1826706"/>
              <a:ext cx="184731" cy="369332"/>
            </a:xfrm>
            <a:prstGeom prst="rect">
              <a:avLst/>
            </a:prstGeom>
            <a:noFill/>
          </p:spPr>
          <p:txBody>
            <a:bodyPr wrap="square" rtlCol="0">
              <a:noAutofit/>
            </a:bodyPr>
            <a:lstStyle/>
            <a:p>
              <a:endParaRPr lang="en-US"/>
            </a:p>
          </p:txBody>
        </p:sp>
        <p:cxnSp>
          <p:nvCxnSpPr>
            <p:cNvPr id="29" name="Straight Connector 28">
              <a:extLst/>
            </p:cNvPr>
            <p:cNvCxnSpPr>
              <a:cxnSpLocks/>
            </p:cNvCxnSpPr>
            <p:nvPr/>
          </p:nvCxnSpPr>
          <p:spPr>
            <a:xfrm>
              <a:off x="4582484" y="678878"/>
              <a:ext cx="1788987" cy="539850"/>
            </a:xfrm>
            <a:prstGeom prst="line">
              <a:avLst/>
            </a:prstGeom>
            <a:ln w="19050">
              <a:solidFill>
                <a:srgbClr val="00B050"/>
              </a:solidFill>
            </a:ln>
            <a:effectLst/>
          </p:spPr>
          <p:style>
            <a:lnRef idx="2">
              <a:schemeClr val="accent1"/>
            </a:lnRef>
            <a:fillRef idx="0">
              <a:schemeClr val="accent1"/>
            </a:fillRef>
            <a:effectRef idx="1">
              <a:schemeClr val="accent1"/>
            </a:effectRef>
            <a:fontRef idx="minor">
              <a:schemeClr val="tx1"/>
            </a:fontRef>
          </p:style>
        </p:cxnSp>
        <p:grpSp>
          <p:nvGrpSpPr>
            <p:cNvPr id="30" name="Group 29">
              <a:extLst/>
            </p:cNvPr>
            <p:cNvGrpSpPr/>
            <p:nvPr/>
          </p:nvGrpSpPr>
          <p:grpSpPr>
            <a:xfrm>
              <a:off x="6201990" y="864119"/>
              <a:ext cx="638618" cy="1111311"/>
              <a:chOff x="6201990" y="864119"/>
              <a:chExt cx="638618" cy="1111311"/>
            </a:xfrm>
          </p:grpSpPr>
          <p:pic>
            <p:nvPicPr>
              <p:cNvPr id="34" name="Picture 33" descr="Image result for server">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21771" y="864119"/>
                <a:ext cx="469136" cy="576905"/>
              </a:xfrm>
              <a:prstGeom prst="rect">
                <a:avLst/>
              </a:prstGeom>
              <a:noFill/>
              <a:extLst>
                <a:ext uri="{909E8E84-426E-40dd-AFC4-6F175D3DCCD1}">
                  <a14:hiddenFill xmlns:a14="http://schemas.microsoft.com/office/drawing/2010/main" xmlns="">
                    <a:solidFill>
                      <a:srgbClr val="FFFFFF"/>
                    </a:solidFill>
                  </a14:hiddenFill>
                </a:ext>
              </a:extLst>
            </p:spPr>
          </p:pic>
          <p:sp>
            <p:nvSpPr>
              <p:cNvPr id="35" name="TextBox 34">
                <a:extLst/>
              </p:cNvPr>
              <p:cNvSpPr txBox="1"/>
              <p:nvPr/>
            </p:nvSpPr>
            <p:spPr>
              <a:xfrm>
                <a:off x="6201990" y="1663234"/>
                <a:ext cx="638618" cy="312196"/>
              </a:xfrm>
              <a:prstGeom prst="rect">
                <a:avLst/>
              </a:prstGeom>
              <a:noFill/>
            </p:spPr>
            <p:txBody>
              <a:bodyPr wrap="square" rtlCol="0">
                <a:noAutofit/>
              </a:bodyPr>
              <a:lstStyle/>
              <a:p>
                <a:pPr marL="0" marR="0" algn="ctr">
                  <a:spcBef>
                    <a:spcPts val="0"/>
                  </a:spcBef>
                  <a:spcAft>
                    <a:spcPts val="0"/>
                  </a:spcAft>
                </a:pPr>
                <a:r>
                  <a:rPr lang="en-US" sz="800" kern="1200">
                    <a:solidFill>
                      <a:srgbClr val="000000"/>
                    </a:solidFill>
                    <a:effectLst/>
                    <a:latin typeface="Tele-GroteskNor"/>
                    <a:ea typeface="Times New Roman"/>
                    <a:cs typeface="Arial"/>
                  </a:rPr>
                  <a:t>SCS</a:t>
                </a:r>
                <a:endParaRPr lang="en-US" sz="1200">
                  <a:solidFill>
                    <a:srgbClr val="000000"/>
                  </a:solidFill>
                  <a:effectLst/>
                  <a:latin typeface="Times New Roman"/>
                  <a:ea typeface="Times New Roman"/>
                </a:endParaRPr>
              </a:p>
            </p:txBody>
          </p:sp>
          <p:pic>
            <p:nvPicPr>
              <p:cNvPr id="36" name="Picture 35" descr="Image result for server">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71471" y="985570"/>
                <a:ext cx="469136" cy="576905"/>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31" name="Group 30">
              <a:extLst/>
            </p:cNvPr>
            <p:cNvGrpSpPr/>
            <p:nvPr/>
          </p:nvGrpSpPr>
          <p:grpSpPr>
            <a:xfrm>
              <a:off x="7790351" y="589551"/>
              <a:ext cx="1560638" cy="1292615"/>
              <a:chOff x="7790351" y="589551"/>
              <a:chExt cx="1560638" cy="1292615"/>
            </a:xfrm>
          </p:grpSpPr>
          <p:pic>
            <p:nvPicPr>
              <p:cNvPr id="32" name="Picture 31" descr="Image result for server">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90351" y="589551"/>
                <a:ext cx="1560638" cy="1292615"/>
              </a:xfrm>
              <a:prstGeom prst="rect">
                <a:avLst/>
              </a:prstGeom>
              <a:noFill/>
              <a:extLst>
                <a:ext uri="{909E8E84-426E-40dd-AFC4-6F175D3DCCD1}">
                  <a14:hiddenFill xmlns:a14="http://schemas.microsoft.com/office/drawing/2010/main" xmlns="">
                    <a:solidFill>
                      <a:srgbClr val="FFFFFF"/>
                    </a:solidFill>
                  </a14:hiddenFill>
                </a:ext>
              </a:extLst>
            </p:spPr>
          </p:pic>
          <p:sp>
            <p:nvSpPr>
              <p:cNvPr id="33" name="TextBox 32">
                <a:extLst/>
              </p:cNvPr>
              <p:cNvSpPr txBox="1"/>
              <p:nvPr/>
            </p:nvSpPr>
            <p:spPr>
              <a:xfrm>
                <a:off x="8064562" y="1365386"/>
                <a:ext cx="853836" cy="331430"/>
              </a:xfrm>
              <a:prstGeom prst="rect">
                <a:avLst/>
              </a:prstGeom>
              <a:noFill/>
            </p:spPr>
            <p:txBody>
              <a:bodyPr wrap="square" rtlCol="0">
                <a:noAutofit/>
              </a:bodyPr>
              <a:lstStyle/>
              <a:p>
                <a:pPr marL="0" marR="0" algn="ctr">
                  <a:spcBef>
                    <a:spcPts val="0"/>
                  </a:spcBef>
                  <a:spcAft>
                    <a:spcPts val="0"/>
                  </a:spcAft>
                </a:pPr>
                <a:r>
                  <a:rPr lang="en-US" sz="800" kern="1200">
                    <a:solidFill>
                      <a:srgbClr val="000000"/>
                    </a:solidFill>
                    <a:effectLst/>
                    <a:latin typeface="Tele-GroteskNor"/>
                    <a:ea typeface="Times New Roman"/>
                    <a:cs typeface="Arial"/>
                  </a:rPr>
                  <a:t>AS</a:t>
                </a:r>
                <a:endParaRPr lang="en-US" sz="1200">
                  <a:solidFill>
                    <a:srgbClr val="000000"/>
                  </a:solidFill>
                  <a:effectLst/>
                  <a:latin typeface="Times New Roman"/>
                  <a:ea typeface="Times New Roman"/>
                </a:endParaRPr>
              </a:p>
            </p:txBody>
          </p:sp>
        </p:grpSp>
      </p:grpSp>
      <p:sp>
        <p:nvSpPr>
          <p:cNvPr id="37" name="TextBox 36"/>
          <p:cNvSpPr txBox="1"/>
          <p:nvPr/>
        </p:nvSpPr>
        <p:spPr>
          <a:xfrm>
            <a:off x="298051" y="4803587"/>
            <a:ext cx="8630511" cy="1754327"/>
          </a:xfrm>
          <a:prstGeom prst="rect">
            <a:avLst/>
          </a:prstGeom>
          <a:noFill/>
        </p:spPr>
        <p:txBody>
          <a:bodyPr wrap="square" rtlCol="0">
            <a:spAutoFit/>
          </a:bodyPr>
          <a:lstStyle/>
          <a:p>
            <a:pPr marL="285750" indent="-285750">
              <a:buFont typeface="Arial"/>
              <a:buChar char="•"/>
            </a:pPr>
            <a:r>
              <a:rPr lang="en-US" dirty="0" smtClean="0"/>
              <a:t>Low power devices will primarily use </a:t>
            </a:r>
            <a:r>
              <a:rPr lang="en-US" dirty="0" err="1" smtClean="0"/>
              <a:t>NarrowBand</a:t>
            </a:r>
            <a:r>
              <a:rPr lang="en-US" dirty="0" smtClean="0"/>
              <a:t> IoT (NB-IoT)</a:t>
            </a:r>
          </a:p>
          <a:p>
            <a:pPr marL="285750" indent="-285750">
              <a:buFont typeface="Arial"/>
              <a:buChar char="•"/>
            </a:pPr>
            <a:r>
              <a:rPr lang="en-US" dirty="0" smtClean="0"/>
              <a:t>These devices take a different path in the network then </a:t>
            </a:r>
            <a:r>
              <a:rPr lang="en-US" dirty="0" err="1" smtClean="0"/>
              <a:t>BroadBand</a:t>
            </a:r>
            <a:r>
              <a:rPr lang="en-US" dirty="0" smtClean="0"/>
              <a:t> IoT (BB-IoT)</a:t>
            </a:r>
          </a:p>
          <a:p>
            <a:pPr marL="285750" indent="-285750">
              <a:buFont typeface="Arial"/>
              <a:buChar char="•"/>
            </a:pPr>
            <a:r>
              <a:rPr lang="en-US" dirty="0" smtClean="0"/>
              <a:t>The Service Capabilities Exposure Function (SCEF) serves as a proxy gateway for these devices</a:t>
            </a:r>
          </a:p>
          <a:p>
            <a:pPr marL="742950" lvl="1" indent="-285750">
              <a:buFont typeface="Arial"/>
              <a:buChar char="•"/>
            </a:pPr>
            <a:r>
              <a:rPr lang="en-US" dirty="0" smtClean="0"/>
              <a:t>The SCEF was designed for 4G, and evolves to the Network Exposure Function (NEF) in 5G</a:t>
            </a:r>
            <a:endParaRPr lang="en-US" dirty="0"/>
          </a:p>
        </p:txBody>
      </p:sp>
      <p:sp>
        <p:nvSpPr>
          <p:cNvPr id="38" name="Rectangle 37"/>
          <p:cNvSpPr/>
          <p:nvPr/>
        </p:nvSpPr>
        <p:spPr>
          <a:xfrm>
            <a:off x="1403876" y="4433502"/>
            <a:ext cx="5728909" cy="276999"/>
          </a:xfrm>
          <a:prstGeom prst="rect">
            <a:avLst/>
          </a:prstGeom>
        </p:spPr>
        <p:txBody>
          <a:bodyPr wrap="square">
            <a:spAutoFit/>
          </a:bodyPr>
          <a:lstStyle/>
          <a:p>
            <a:r>
              <a:rPr lang="en-US" sz="1200" b="1" dirty="0"/>
              <a:t>Figure 5‑5: Role of the SCEF and SCS in 4G networks. SOURCE: T-Mobile</a:t>
            </a:r>
          </a:p>
        </p:txBody>
      </p:sp>
    </p:spTree>
    <p:extLst>
      <p:ext uri="{BB962C8B-B14F-4D97-AF65-F5344CB8AC3E}">
        <p14:creationId xmlns:p14="http://schemas.microsoft.com/office/powerpoint/2010/main" val="12284552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NFV AND SDN</a:t>
            </a:r>
            <a:endParaRPr lang="en-US" dirty="0"/>
          </a:p>
        </p:txBody>
      </p:sp>
      <p:sp>
        <p:nvSpPr>
          <p:cNvPr id="3" name="Text Placeholder 2"/>
          <p:cNvSpPr>
            <a:spLocks noGrp="1"/>
          </p:cNvSpPr>
          <p:nvPr>
            <p:ph type="body" idx="1"/>
          </p:nvPr>
        </p:nvSpPr>
        <p:spPr>
          <a:xfrm>
            <a:off x="722312" y="2906713"/>
            <a:ext cx="8104209" cy="1500187"/>
          </a:xfrm>
        </p:spPr>
        <p:txBody>
          <a:bodyPr/>
          <a:lstStyle/>
          <a:p>
            <a:r>
              <a:rPr lang="en-US" dirty="0" smtClean="0"/>
              <a:t>Network Function Virtualization (NFV) and Software Defined Networks (SDN)</a:t>
            </a:r>
            <a:endParaRPr lang="en-US" dirty="0"/>
          </a:p>
        </p:txBody>
      </p:sp>
      <p:sp>
        <p:nvSpPr>
          <p:cNvPr id="4" name="Slide Number Placeholder 3"/>
          <p:cNvSpPr>
            <a:spLocks noGrp="1"/>
          </p:cNvSpPr>
          <p:nvPr>
            <p:ph type="sldNum" sz="quarter" idx="12"/>
          </p:nvPr>
        </p:nvSpPr>
        <p:spPr/>
        <p:txBody>
          <a:bodyPr/>
          <a:lstStyle/>
          <a:p>
            <a:pPr>
              <a:defRPr/>
            </a:pPr>
            <a:fld id="{D8BBD6F1-B411-4A30-8CE9-38ED6E030FF9}" type="slidenum">
              <a:rPr lang="en-US" smtClean="0"/>
              <a:pPr>
                <a:defRPr/>
              </a:pPr>
              <a:t>23</a:t>
            </a:fld>
            <a:endParaRPr lang="en-US" dirty="0"/>
          </a:p>
        </p:txBody>
      </p:sp>
    </p:spTree>
    <p:extLst>
      <p:ext uri="{BB962C8B-B14F-4D97-AF65-F5344CB8AC3E}">
        <p14:creationId xmlns:p14="http://schemas.microsoft.com/office/powerpoint/2010/main" val="41540859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NFV and SDN Defined</a:t>
            </a:r>
            <a:endParaRPr lang="en-US" dirty="0"/>
          </a:p>
        </p:txBody>
      </p:sp>
      <p:sp>
        <p:nvSpPr>
          <p:cNvPr id="3" name="Content Placeholder 2"/>
          <p:cNvSpPr>
            <a:spLocks noGrp="1"/>
          </p:cNvSpPr>
          <p:nvPr>
            <p:ph idx="1"/>
          </p:nvPr>
        </p:nvSpPr>
        <p:spPr/>
        <p:txBody>
          <a:bodyPr/>
          <a:lstStyle/>
          <a:p>
            <a:r>
              <a:rPr lang="en-US" sz="2400" dirty="0"/>
              <a:t>SDN defines a network architectural approach rather than a specific product and is based on the physical disaggregation of the network control and data forwarding functions. </a:t>
            </a:r>
            <a:endParaRPr lang="en-US" sz="2400" dirty="0" smtClean="0"/>
          </a:p>
          <a:p>
            <a:pPr lvl="1"/>
            <a:r>
              <a:rPr lang="en-US" sz="2000" dirty="0"/>
              <a:t>This </a:t>
            </a:r>
            <a:r>
              <a:rPr lang="en-US" sz="2000" dirty="0" smtClean="0"/>
              <a:t>creates </a:t>
            </a:r>
            <a:r>
              <a:rPr lang="en-US" sz="2000" dirty="0"/>
              <a:t>a network architecture that </a:t>
            </a:r>
            <a:r>
              <a:rPr lang="en-US" sz="2000" dirty="0" smtClean="0"/>
              <a:t>is: </a:t>
            </a:r>
          </a:p>
          <a:p>
            <a:pPr lvl="2"/>
            <a:r>
              <a:rPr lang="en-US" sz="1600" dirty="0" smtClean="0"/>
              <a:t>Dynamic, </a:t>
            </a:r>
            <a:r>
              <a:rPr lang="en-US" sz="1600" dirty="0"/>
              <a:t>manageable, adaptable, and more cost-effective than traditional architectures, </a:t>
            </a:r>
            <a:endParaRPr lang="en-US" sz="1600" dirty="0" smtClean="0"/>
          </a:p>
          <a:p>
            <a:pPr lvl="2"/>
            <a:r>
              <a:rPr lang="en-US" sz="1600" dirty="0" smtClean="0"/>
              <a:t>making </a:t>
            </a:r>
            <a:r>
              <a:rPr lang="en-US" sz="1600" dirty="0"/>
              <a:t>it well-suited for the high-bandwidth, dynamic nature of emerging applications </a:t>
            </a:r>
            <a:endParaRPr lang="en-US" sz="1600" dirty="0" smtClean="0"/>
          </a:p>
          <a:p>
            <a:pPr lvl="2"/>
            <a:r>
              <a:rPr lang="en-US" sz="1600" dirty="0"/>
              <a:t>SDN was driven by the high-bandwidth, low latency requirements of current applications. </a:t>
            </a:r>
            <a:endParaRPr lang="en-US" sz="1600" dirty="0" smtClean="0"/>
          </a:p>
          <a:p>
            <a:r>
              <a:rPr lang="en-US" sz="2400" dirty="0" smtClean="0"/>
              <a:t>NFV eliminates </a:t>
            </a:r>
            <a:r>
              <a:rPr lang="en-US" sz="2400" dirty="0"/>
              <a:t>the need for custom hardware appliances dedicated to each network function </a:t>
            </a:r>
            <a:endParaRPr lang="en-US" sz="2400" dirty="0" smtClean="0"/>
          </a:p>
          <a:p>
            <a:pPr lvl="1"/>
            <a:r>
              <a:rPr lang="en-US" sz="2000" dirty="0"/>
              <a:t>NFV focuses on three main components of virtualization: compute, storage, and networking. </a:t>
            </a:r>
          </a:p>
        </p:txBody>
      </p:sp>
      <p:sp>
        <p:nvSpPr>
          <p:cNvPr id="4" name="Slide Number Placeholder 3"/>
          <p:cNvSpPr>
            <a:spLocks noGrp="1"/>
          </p:cNvSpPr>
          <p:nvPr>
            <p:ph type="sldNum" sz="quarter" idx="12"/>
          </p:nvPr>
        </p:nvSpPr>
        <p:spPr/>
        <p:txBody>
          <a:bodyPr/>
          <a:lstStyle/>
          <a:p>
            <a:pPr>
              <a:defRPr/>
            </a:pPr>
            <a:fld id="{6EC53501-A59C-492B-A4C7-04A4F75D57BB}" type="slidenum">
              <a:rPr lang="en-US" smtClean="0"/>
              <a:pPr>
                <a:defRPr/>
              </a:pPr>
              <a:t>24</a:t>
            </a:fld>
            <a:endParaRPr lang="en-US" dirty="0"/>
          </a:p>
        </p:txBody>
      </p:sp>
    </p:spTree>
    <p:extLst>
      <p:ext uri="{BB962C8B-B14F-4D97-AF65-F5344CB8AC3E}">
        <p14:creationId xmlns:p14="http://schemas.microsoft.com/office/powerpoint/2010/main" val="8003711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NFV vs. SDN</a:t>
            </a:r>
            <a:endParaRPr lang="en-US" dirty="0"/>
          </a:p>
        </p:txBody>
      </p:sp>
      <p:sp>
        <p:nvSpPr>
          <p:cNvPr id="3" name="Slide Number Placeholder 2"/>
          <p:cNvSpPr>
            <a:spLocks noGrp="1"/>
          </p:cNvSpPr>
          <p:nvPr>
            <p:ph type="sldNum" sz="quarter" idx="12"/>
          </p:nvPr>
        </p:nvSpPr>
        <p:spPr/>
        <p:txBody>
          <a:bodyPr/>
          <a:lstStyle/>
          <a:p>
            <a:pPr>
              <a:defRPr/>
            </a:pPr>
            <a:fld id="{EAC101C7-0027-49B3-AB16-7BF3B6FA8E0B}" type="slidenum">
              <a:rPr lang="en-US" smtClean="0"/>
              <a:pPr>
                <a:defRPr/>
              </a:pPr>
              <a:t>25</a:t>
            </a:fld>
            <a:endParaRPr lang="en-US"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214604" y="1710177"/>
            <a:ext cx="5644601" cy="3690485"/>
          </a:xfrm>
          <a:prstGeom prst="rect">
            <a:avLst/>
          </a:prstGeom>
        </p:spPr>
      </p:pic>
      <p:sp>
        <p:nvSpPr>
          <p:cNvPr id="5" name="Rectangle 4"/>
          <p:cNvSpPr/>
          <p:nvPr/>
        </p:nvSpPr>
        <p:spPr>
          <a:xfrm>
            <a:off x="5507145" y="2325484"/>
            <a:ext cx="3438037" cy="3139321"/>
          </a:xfrm>
          <a:prstGeom prst="rect">
            <a:avLst/>
          </a:prstGeom>
        </p:spPr>
        <p:txBody>
          <a:bodyPr wrap="square">
            <a:spAutoFit/>
          </a:bodyPr>
          <a:lstStyle/>
          <a:p>
            <a:r>
              <a:rPr lang="en-US" dirty="0"/>
              <a:t>The 5G architecture is a native NFV/SDN architecture covering aspects ranging </a:t>
            </a:r>
            <a:r>
              <a:rPr lang="en-US" dirty="0" smtClean="0"/>
              <a:t>from:</a:t>
            </a:r>
          </a:p>
          <a:p>
            <a:pPr marL="285750" indent="-285750">
              <a:buFont typeface="Arial"/>
              <a:buChar char="•"/>
            </a:pPr>
            <a:r>
              <a:rPr lang="en-US" dirty="0" smtClean="0"/>
              <a:t>devices</a:t>
            </a:r>
            <a:r>
              <a:rPr lang="en-US" dirty="0"/>
              <a:t>, </a:t>
            </a:r>
            <a:endParaRPr lang="en-US" dirty="0" smtClean="0"/>
          </a:p>
          <a:p>
            <a:pPr marL="285750" indent="-285750">
              <a:buFont typeface="Arial"/>
              <a:buChar char="•"/>
            </a:pPr>
            <a:r>
              <a:rPr lang="en-US" dirty="0" smtClean="0"/>
              <a:t>mobile </a:t>
            </a:r>
            <a:r>
              <a:rPr lang="en-US" dirty="0"/>
              <a:t>and fixed infrastructure, </a:t>
            </a:r>
            <a:endParaRPr lang="en-US" dirty="0" smtClean="0"/>
          </a:p>
          <a:p>
            <a:pPr marL="285750" indent="-285750">
              <a:buFont typeface="Arial"/>
              <a:buChar char="•"/>
            </a:pPr>
            <a:r>
              <a:rPr lang="en-US" dirty="0" smtClean="0"/>
              <a:t>network </a:t>
            </a:r>
            <a:r>
              <a:rPr lang="en-US" dirty="0"/>
              <a:t>functions, </a:t>
            </a:r>
            <a:endParaRPr lang="en-US" dirty="0" smtClean="0"/>
          </a:p>
          <a:p>
            <a:pPr marL="285750" indent="-285750">
              <a:buFont typeface="Arial"/>
              <a:buChar char="•"/>
            </a:pPr>
            <a:r>
              <a:rPr lang="en-US" dirty="0" smtClean="0"/>
              <a:t>value</a:t>
            </a:r>
            <a:r>
              <a:rPr lang="en-US" dirty="0"/>
              <a:t>-add services, </a:t>
            </a:r>
            <a:endParaRPr lang="en-US" dirty="0" smtClean="0"/>
          </a:p>
          <a:p>
            <a:pPr marL="285750" indent="-285750">
              <a:buFont typeface="Arial"/>
              <a:buChar char="•"/>
            </a:pPr>
            <a:r>
              <a:rPr lang="en-US" dirty="0" smtClean="0"/>
              <a:t>and </a:t>
            </a:r>
            <a:r>
              <a:rPr lang="en-US" dirty="0"/>
              <a:t>the management functions that orchestrate a 5G system </a:t>
            </a:r>
          </a:p>
        </p:txBody>
      </p:sp>
      <p:sp>
        <p:nvSpPr>
          <p:cNvPr id="6" name="Rectangle 5"/>
          <p:cNvSpPr/>
          <p:nvPr/>
        </p:nvSpPr>
        <p:spPr>
          <a:xfrm>
            <a:off x="214604" y="6140906"/>
            <a:ext cx="5468570" cy="430887"/>
          </a:xfrm>
          <a:prstGeom prst="rect">
            <a:avLst/>
          </a:prstGeom>
        </p:spPr>
        <p:txBody>
          <a:bodyPr wrap="square">
            <a:spAutoFit/>
          </a:bodyPr>
          <a:lstStyle/>
          <a:p>
            <a:r>
              <a:rPr lang="en-US" sz="1100" b="1" dirty="0"/>
              <a:t>Figure 6‑1:  NFV vs. SDN. SOURCE: FCC TAC </a:t>
            </a:r>
            <a:r>
              <a:rPr lang="en-US" sz="1100" b="1" dirty="0" err="1"/>
              <a:t>Cybersecurity</a:t>
            </a:r>
            <a:r>
              <a:rPr lang="en-US" sz="1100" b="1" dirty="0"/>
              <a:t> Working Group, White Paper: Considerations for Securing SDN/NFV</a:t>
            </a:r>
          </a:p>
        </p:txBody>
      </p:sp>
    </p:spTree>
    <p:extLst>
      <p:ext uri="{BB962C8B-B14F-4D97-AF65-F5344CB8AC3E}">
        <p14:creationId xmlns:p14="http://schemas.microsoft.com/office/powerpoint/2010/main" val="512342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 of NFV/SDN</a:t>
            </a:r>
            <a:endParaRPr lang="en-US" dirty="0"/>
          </a:p>
        </p:txBody>
      </p:sp>
      <p:sp>
        <p:nvSpPr>
          <p:cNvPr id="3" name="Content Placeholder 2"/>
          <p:cNvSpPr>
            <a:spLocks noGrp="1"/>
          </p:cNvSpPr>
          <p:nvPr>
            <p:ph idx="1"/>
          </p:nvPr>
        </p:nvSpPr>
        <p:spPr/>
        <p:txBody>
          <a:bodyPr/>
          <a:lstStyle/>
          <a:p>
            <a:r>
              <a:rPr lang="en-US" sz="2400" dirty="0"/>
              <a:t>The capability to virtualize network functions and define networks within software brings significant advantages to network operators. </a:t>
            </a:r>
            <a:endParaRPr lang="en-US" sz="2400" dirty="0" smtClean="0"/>
          </a:p>
          <a:p>
            <a:r>
              <a:rPr lang="en-US" sz="2400" dirty="0"/>
              <a:t>5G networks will be built on a virtualized platform taking advantage of NFV, SDN and Containerization along with Open Network Automation Platform (ONAP). </a:t>
            </a:r>
            <a:endParaRPr lang="en-US" sz="2400" dirty="0" smtClean="0"/>
          </a:p>
          <a:p>
            <a:r>
              <a:rPr lang="en-US" sz="2400" dirty="0"/>
              <a:t>Therefore, the security advantages associated with virtualization, and ONAP will apply to 5G. </a:t>
            </a:r>
            <a:endParaRPr lang="en-US" sz="2400" dirty="0" smtClean="0"/>
          </a:p>
          <a:p>
            <a:pPr lvl="1"/>
            <a:r>
              <a:rPr lang="en-US" sz="2000" dirty="0"/>
              <a:t>C</a:t>
            </a:r>
            <a:r>
              <a:rPr lang="en-US" sz="2000" dirty="0" smtClean="0"/>
              <a:t>losed</a:t>
            </a:r>
            <a:r>
              <a:rPr lang="en-US" sz="2000" dirty="0"/>
              <a:t>-loop automation based on ONAP along with virtualization’s inherent elasticity feature will be leveraged as a significant 5G security advantage </a:t>
            </a:r>
            <a:endParaRPr lang="en-US" sz="2000" dirty="0" smtClean="0"/>
          </a:p>
          <a:p>
            <a:pPr lvl="1"/>
            <a:r>
              <a:rPr lang="en-US" sz="2000" dirty="0"/>
              <a:t>Those advantages, however, carry with them risks previously unseen in traditional hardware-defined networks. </a:t>
            </a:r>
            <a:endParaRPr lang="en-US" sz="2000" dirty="0" smtClean="0"/>
          </a:p>
        </p:txBody>
      </p:sp>
      <p:sp>
        <p:nvSpPr>
          <p:cNvPr id="4" name="Slide Number Placeholder 3"/>
          <p:cNvSpPr>
            <a:spLocks noGrp="1"/>
          </p:cNvSpPr>
          <p:nvPr>
            <p:ph type="sldNum" sz="quarter" idx="12"/>
          </p:nvPr>
        </p:nvSpPr>
        <p:spPr/>
        <p:txBody>
          <a:bodyPr/>
          <a:lstStyle/>
          <a:p>
            <a:pPr>
              <a:defRPr/>
            </a:pPr>
            <a:fld id="{6EC53501-A59C-492B-A4C7-04A4F75D57BB}" type="slidenum">
              <a:rPr lang="en-US" smtClean="0"/>
              <a:pPr>
                <a:defRPr/>
              </a:pPr>
              <a:t>26</a:t>
            </a:fld>
            <a:endParaRPr lang="en-US" dirty="0"/>
          </a:p>
        </p:txBody>
      </p:sp>
    </p:spTree>
    <p:extLst>
      <p:ext uri="{BB962C8B-B14F-4D97-AF65-F5344CB8AC3E}">
        <p14:creationId xmlns:p14="http://schemas.microsoft.com/office/powerpoint/2010/main" val="10866369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source software code</a:t>
            </a:r>
            <a:endParaRPr lang="en-US" dirty="0"/>
          </a:p>
        </p:txBody>
      </p:sp>
      <p:sp>
        <p:nvSpPr>
          <p:cNvPr id="3" name="Text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D8BBD6F1-B411-4A30-8CE9-38ED6E030FF9}" type="slidenum">
              <a:rPr lang="en-US" smtClean="0"/>
              <a:pPr>
                <a:defRPr/>
              </a:pPr>
              <a:t>27</a:t>
            </a:fld>
            <a:endParaRPr lang="en-US" dirty="0"/>
          </a:p>
        </p:txBody>
      </p:sp>
    </p:spTree>
    <p:extLst>
      <p:ext uri="{BB962C8B-B14F-4D97-AF65-F5344CB8AC3E}">
        <p14:creationId xmlns:p14="http://schemas.microsoft.com/office/powerpoint/2010/main" val="26500751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Source Software</a:t>
            </a:r>
            <a:endParaRPr lang="en-US" dirty="0"/>
          </a:p>
        </p:txBody>
      </p:sp>
      <p:sp>
        <p:nvSpPr>
          <p:cNvPr id="3" name="Content Placeholder 2"/>
          <p:cNvSpPr>
            <a:spLocks noGrp="1"/>
          </p:cNvSpPr>
          <p:nvPr>
            <p:ph idx="1"/>
          </p:nvPr>
        </p:nvSpPr>
        <p:spPr/>
        <p:txBody>
          <a:bodyPr/>
          <a:lstStyle/>
          <a:p>
            <a:r>
              <a:rPr lang="en-US" sz="2400" dirty="0"/>
              <a:t>Open source software </a:t>
            </a:r>
            <a:r>
              <a:rPr lang="en-US" sz="2400" dirty="0" smtClean="0"/>
              <a:t>includes </a:t>
            </a:r>
            <a:r>
              <a:rPr lang="en-US" sz="2400" dirty="0"/>
              <a:t>operating systems, applications, and programs in which the </a:t>
            </a:r>
            <a:r>
              <a:rPr lang="en-US" sz="2400" b="1" dirty="0"/>
              <a:t>source code is published </a:t>
            </a:r>
            <a:r>
              <a:rPr lang="en-US" sz="2400" dirty="0"/>
              <a:t>and </a:t>
            </a:r>
            <a:r>
              <a:rPr lang="en-US" sz="2400" b="1" dirty="0"/>
              <a:t>made available to the public</a:t>
            </a:r>
            <a:r>
              <a:rPr lang="en-US" sz="2400" dirty="0"/>
              <a:t>, enabling anyone to copy, modify and redistribute that code </a:t>
            </a:r>
            <a:r>
              <a:rPr lang="en-US" sz="2400" b="1" dirty="0"/>
              <a:t>without paying royalties or fees</a:t>
            </a:r>
            <a:r>
              <a:rPr lang="en-US" sz="2400" dirty="0"/>
              <a:t>. </a:t>
            </a:r>
            <a:endParaRPr lang="en-US" sz="2400" dirty="0" smtClean="0"/>
          </a:p>
          <a:p>
            <a:r>
              <a:rPr lang="en-US" sz="2400" dirty="0"/>
              <a:t>Open source “products” typically evolve through community cooperation among individual programmers as well as large companies </a:t>
            </a:r>
            <a:endParaRPr lang="en-US" sz="2400" dirty="0" smtClean="0"/>
          </a:p>
          <a:p>
            <a:endParaRPr lang="en-US" sz="2400" dirty="0"/>
          </a:p>
        </p:txBody>
      </p:sp>
      <p:sp>
        <p:nvSpPr>
          <p:cNvPr id="4" name="Slide Number Placeholder 3"/>
          <p:cNvSpPr>
            <a:spLocks noGrp="1"/>
          </p:cNvSpPr>
          <p:nvPr>
            <p:ph type="sldNum" sz="quarter" idx="12"/>
          </p:nvPr>
        </p:nvSpPr>
        <p:spPr/>
        <p:txBody>
          <a:bodyPr/>
          <a:lstStyle/>
          <a:p>
            <a:pPr>
              <a:defRPr/>
            </a:pPr>
            <a:fld id="{6EC53501-A59C-492B-A4C7-04A4F75D57BB}" type="slidenum">
              <a:rPr lang="en-US" smtClean="0"/>
              <a:pPr>
                <a:defRPr/>
              </a:pPr>
              <a:t>28</a:t>
            </a:fld>
            <a:endParaRPr lang="en-US" dirty="0"/>
          </a:p>
        </p:txBody>
      </p:sp>
    </p:spTree>
    <p:extLst>
      <p:ext uri="{BB962C8B-B14F-4D97-AF65-F5344CB8AC3E}">
        <p14:creationId xmlns:p14="http://schemas.microsoft.com/office/powerpoint/2010/main" val="32515032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Applications </a:t>
            </a:r>
            <a:r>
              <a:rPr lang="en-US" dirty="0"/>
              <a:t>U</a:t>
            </a:r>
            <a:r>
              <a:rPr lang="en-US" dirty="0" smtClean="0"/>
              <a:t>sing Open Source</a:t>
            </a:r>
            <a:endParaRPr lang="en-US" dirty="0"/>
          </a:p>
        </p:txBody>
      </p:sp>
      <p:sp>
        <p:nvSpPr>
          <p:cNvPr id="3" name="Slide Number Placeholder 2"/>
          <p:cNvSpPr>
            <a:spLocks noGrp="1"/>
          </p:cNvSpPr>
          <p:nvPr>
            <p:ph type="sldNum" sz="quarter" idx="12"/>
          </p:nvPr>
        </p:nvSpPr>
        <p:spPr/>
        <p:txBody>
          <a:bodyPr/>
          <a:lstStyle/>
          <a:p>
            <a:pPr>
              <a:defRPr/>
            </a:pPr>
            <a:fld id="{EAC101C7-0027-49B3-AB16-7BF3B6FA8E0B}" type="slidenum">
              <a:rPr lang="en-US" smtClean="0"/>
              <a:pPr>
                <a:defRPr/>
              </a:pPr>
              <a:t>29</a:t>
            </a:fld>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34349652"/>
              </p:ext>
            </p:extLst>
          </p:nvPr>
        </p:nvGraphicFramePr>
        <p:xfrm>
          <a:off x="1543050" y="1582903"/>
          <a:ext cx="6057900" cy="4597400"/>
        </p:xfrm>
        <a:graphic>
          <a:graphicData uri="http://schemas.openxmlformats.org/presentationml/2006/ole">
            <mc:AlternateContent xmlns:mc="http://schemas.openxmlformats.org/markup-compatibility/2006">
              <mc:Choice xmlns:v="urn:schemas-microsoft-com:vml" Requires="v">
                <p:oleObj spid="_x0000_s2060" name="Document" r:id="rId3" imgW="6057900" imgH="4597400" progId="Word.Document.12">
                  <p:embed/>
                </p:oleObj>
              </mc:Choice>
              <mc:Fallback>
                <p:oleObj name="Document" r:id="rId3" imgW="6057900" imgH="4597400" progId="Word.Document.12">
                  <p:embed/>
                  <p:pic>
                    <p:nvPicPr>
                      <p:cNvPr id="0" name=""/>
                      <p:cNvPicPr/>
                      <p:nvPr/>
                    </p:nvPicPr>
                    <p:blipFill>
                      <a:blip r:embed="rId4"/>
                      <a:stretch>
                        <a:fillRect/>
                      </a:stretch>
                    </p:blipFill>
                    <p:spPr>
                      <a:xfrm>
                        <a:off x="1543050" y="1582903"/>
                        <a:ext cx="6057900" cy="4597400"/>
                      </a:xfrm>
                      <a:prstGeom prst="rect">
                        <a:avLst/>
                      </a:prstGeom>
                    </p:spPr>
                  </p:pic>
                </p:oleObj>
              </mc:Fallback>
            </mc:AlternateContent>
          </a:graphicData>
        </a:graphic>
      </p:graphicFrame>
      <p:sp>
        <p:nvSpPr>
          <p:cNvPr id="5" name="Rectangle 4"/>
          <p:cNvSpPr/>
          <p:nvPr/>
        </p:nvSpPr>
        <p:spPr>
          <a:xfrm>
            <a:off x="2250637" y="6027986"/>
            <a:ext cx="4979064" cy="261610"/>
          </a:xfrm>
          <a:prstGeom prst="rect">
            <a:avLst/>
          </a:prstGeom>
        </p:spPr>
        <p:txBody>
          <a:bodyPr wrap="square">
            <a:spAutoFit/>
          </a:bodyPr>
          <a:lstStyle/>
          <a:p>
            <a:r>
              <a:rPr lang="en-US" sz="1100" b="1" dirty="0"/>
              <a:t>Table 7‑1:  Percentage of open source by industry SOURCE: Black Duck</a:t>
            </a:r>
          </a:p>
        </p:txBody>
      </p:sp>
    </p:spTree>
    <p:extLst>
      <p:ext uri="{BB962C8B-B14F-4D97-AF65-F5344CB8AC3E}">
        <p14:creationId xmlns:p14="http://schemas.microsoft.com/office/powerpoint/2010/main" val="9605312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on 5G</a:t>
            </a:r>
            <a:endParaRPr lang="en-US" dirty="0"/>
          </a:p>
        </p:txBody>
      </p:sp>
      <p:sp>
        <p:nvSpPr>
          <p:cNvPr id="3" name="Content Placeholder 2"/>
          <p:cNvSpPr>
            <a:spLocks noGrp="1"/>
          </p:cNvSpPr>
          <p:nvPr>
            <p:ph idx="1"/>
          </p:nvPr>
        </p:nvSpPr>
        <p:spPr>
          <a:xfrm>
            <a:off x="457200" y="1436725"/>
            <a:ext cx="8229600" cy="4525963"/>
          </a:xfrm>
        </p:spPr>
        <p:txBody>
          <a:bodyPr/>
          <a:lstStyle/>
          <a:p>
            <a:r>
              <a:rPr lang="en-US" dirty="0" smtClean="0"/>
              <a:t>This report focuses on risks and vulnerabilities introduced by:</a:t>
            </a:r>
          </a:p>
          <a:p>
            <a:pPr lvl="1"/>
            <a:r>
              <a:rPr lang="en-US" dirty="0" smtClean="0"/>
              <a:t>The Internet of Things (IoT)</a:t>
            </a:r>
          </a:p>
          <a:p>
            <a:pPr lvl="1"/>
            <a:r>
              <a:rPr lang="en-US" dirty="0" smtClean="0"/>
              <a:t>Network Function Virtualization (NFV) / Software Defined Networks (SDN)</a:t>
            </a:r>
          </a:p>
          <a:p>
            <a:pPr lvl="1"/>
            <a:r>
              <a:rPr lang="en-US" dirty="0" smtClean="0"/>
              <a:t>Open source </a:t>
            </a:r>
            <a:r>
              <a:rPr lang="en-US" dirty="0" smtClean="0"/>
              <a:t>software</a:t>
            </a:r>
            <a:endParaRPr lang="en-US" dirty="0" smtClean="0"/>
          </a:p>
          <a:p>
            <a:r>
              <a:rPr lang="en-US" dirty="0" smtClean="0"/>
              <a:t>In accomplishing this task, the WG focused specifically on 5G</a:t>
            </a:r>
            <a:endParaRPr lang="en-US" dirty="0"/>
          </a:p>
        </p:txBody>
      </p:sp>
      <p:sp>
        <p:nvSpPr>
          <p:cNvPr id="4" name="Slide Number Placeholder 3"/>
          <p:cNvSpPr>
            <a:spLocks noGrp="1"/>
          </p:cNvSpPr>
          <p:nvPr>
            <p:ph type="sldNum" sz="quarter" idx="12"/>
          </p:nvPr>
        </p:nvSpPr>
        <p:spPr/>
        <p:txBody>
          <a:bodyPr/>
          <a:lstStyle/>
          <a:p>
            <a:pPr>
              <a:defRPr/>
            </a:pPr>
            <a:fld id="{6EC53501-A59C-492B-A4C7-04A4F75D57BB}" type="slidenum">
              <a:rPr lang="en-US" smtClean="0"/>
              <a:pPr>
                <a:defRPr/>
              </a:pPr>
              <a:t>3</a:t>
            </a:fld>
            <a:endParaRPr lang="en-US" dirty="0"/>
          </a:p>
        </p:txBody>
      </p:sp>
    </p:spTree>
    <p:extLst>
      <p:ext uri="{BB962C8B-B14F-4D97-AF65-F5344CB8AC3E}">
        <p14:creationId xmlns:p14="http://schemas.microsoft.com/office/powerpoint/2010/main" val="29874450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Source Risks</a:t>
            </a:r>
            <a:endParaRPr lang="en-US" dirty="0"/>
          </a:p>
        </p:txBody>
      </p:sp>
      <p:sp>
        <p:nvSpPr>
          <p:cNvPr id="3" name="Content Placeholder 2"/>
          <p:cNvSpPr>
            <a:spLocks noGrp="1"/>
          </p:cNvSpPr>
          <p:nvPr>
            <p:ph idx="1"/>
          </p:nvPr>
        </p:nvSpPr>
        <p:spPr>
          <a:xfrm>
            <a:off x="457200" y="1436725"/>
            <a:ext cx="8229600" cy="4525963"/>
          </a:xfrm>
        </p:spPr>
        <p:txBody>
          <a:bodyPr/>
          <a:lstStyle/>
          <a:p>
            <a:r>
              <a:rPr lang="en-US" sz="2000" dirty="0"/>
              <a:t>Open source software is incorporated into applications in many ways, and often an operator will not know where open source is used. </a:t>
            </a:r>
            <a:endParaRPr lang="en-US" sz="2000" dirty="0" smtClean="0"/>
          </a:p>
          <a:p>
            <a:r>
              <a:rPr lang="en-US" sz="2000" dirty="0"/>
              <a:t>Open source software provides attackers with a target-rich environment because of its wide spread use. </a:t>
            </a:r>
            <a:endParaRPr lang="en-US" sz="2000" dirty="0" smtClean="0"/>
          </a:p>
          <a:p>
            <a:pPr lvl="1"/>
            <a:r>
              <a:rPr lang="en-US" sz="1600" dirty="0" smtClean="0"/>
              <a:t>However, because of its wide spread distribution, there are many more eyes reviewing the code (this is one of the major attractions to open source)</a:t>
            </a:r>
          </a:p>
          <a:p>
            <a:pPr lvl="1"/>
            <a:r>
              <a:rPr lang="en-US" sz="1600" dirty="0" smtClean="0"/>
              <a:t>Any vendor that incorporates open source code in their product can also apply any patches to the open source, and provide to the rest of the open source community</a:t>
            </a:r>
          </a:p>
          <a:p>
            <a:r>
              <a:rPr lang="en-US" sz="2000" dirty="0"/>
              <a:t>This means vendors must ensure they have mechanisms in place to monitor Common Vulnerabilities and Exposures (CVEs) against any open source software components that they may use in their own products. </a:t>
            </a:r>
            <a:endParaRPr lang="en-US" sz="2000" dirty="0" smtClean="0"/>
          </a:p>
          <a:p>
            <a:pPr lvl="1"/>
            <a:r>
              <a:rPr lang="en-US" sz="1600" dirty="0"/>
              <a:t>Vendors must test and perform security assurance assessments on all open source software and bug fixes. </a:t>
            </a:r>
            <a:endParaRPr lang="en-US" sz="1600" dirty="0" smtClean="0"/>
          </a:p>
          <a:p>
            <a:pPr lvl="1"/>
            <a:r>
              <a:rPr lang="en-US" sz="1600" dirty="0"/>
              <a:t>Note that many times while </a:t>
            </a:r>
            <a:r>
              <a:rPr lang="en-US" sz="1600" b="1" dirty="0"/>
              <a:t>there may be a vulnerability </a:t>
            </a:r>
            <a:r>
              <a:rPr lang="en-US" sz="1600" dirty="0"/>
              <a:t>in a specific software component, </a:t>
            </a:r>
            <a:r>
              <a:rPr lang="en-US" sz="1600" b="1" dirty="0"/>
              <a:t>that vulnerability may only exist as a stand-alone component</a:t>
            </a:r>
            <a:r>
              <a:rPr lang="en-US" sz="1600" dirty="0"/>
              <a:t>, and </a:t>
            </a:r>
            <a:r>
              <a:rPr lang="en-US" sz="1600" b="1" dirty="0"/>
              <a:t>may be nullified when incorporated into the vendors’ solution</a:t>
            </a:r>
            <a:r>
              <a:rPr lang="en-US" sz="1600" dirty="0"/>
              <a:t> (through middleware where the open source component is isolated, for example). </a:t>
            </a:r>
          </a:p>
        </p:txBody>
      </p:sp>
      <p:sp>
        <p:nvSpPr>
          <p:cNvPr id="4" name="Slide Number Placeholder 3"/>
          <p:cNvSpPr>
            <a:spLocks noGrp="1"/>
          </p:cNvSpPr>
          <p:nvPr>
            <p:ph type="sldNum" sz="quarter" idx="12"/>
          </p:nvPr>
        </p:nvSpPr>
        <p:spPr/>
        <p:txBody>
          <a:bodyPr/>
          <a:lstStyle/>
          <a:p>
            <a:pPr>
              <a:defRPr/>
            </a:pPr>
            <a:fld id="{6EC53501-A59C-492B-A4C7-04A4F75D57BB}" type="slidenum">
              <a:rPr lang="en-US" smtClean="0"/>
              <a:pPr>
                <a:defRPr/>
              </a:pPr>
              <a:t>30</a:t>
            </a:fld>
            <a:endParaRPr lang="en-US" dirty="0"/>
          </a:p>
        </p:txBody>
      </p:sp>
    </p:spTree>
    <p:extLst>
      <p:ext uri="{BB962C8B-B14F-4D97-AF65-F5344CB8AC3E}">
        <p14:creationId xmlns:p14="http://schemas.microsoft.com/office/powerpoint/2010/main" val="21990126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Mitigating Open Source Risks</a:t>
            </a:r>
            <a:endParaRPr lang="en-US" dirty="0"/>
          </a:p>
        </p:txBody>
      </p:sp>
      <p:sp>
        <p:nvSpPr>
          <p:cNvPr id="3" name="Content Placeholder 2"/>
          <p:cNvSpPr>
            <a:spLocks noGrp="1"/>
          </p:cNvSpPr>
          <p:nvPr>
            <p:ph idx="1"/>
          </p:nvPr>
        </p:nvSpPr>
        <p:spPr>
          <a:xfrm>
            <a:off x="457200" y="1358900"/>
            <a:ext cx="8229600" cy="4525963"/>
          </a:xfrm>
        </p:spPr>
        <p:txBody>
          <a:bodyPr/>
          <a:lstStyle/>
          <a:p>
            <a:r>
              <a:rPr lang="en-US" sz="2000" dirty="0"/>
              <a:t>In order to address the identification and mitigation challenge requires an intentional effort that includes activities such as code inspection, dynamic security scanning and vulnerability testing. </a:t>
            </a:r>
            <a:endParaRPr lang="en-US" sz="2000" dirty="0" smtClean="0"/>
          </a:p>
          <a:p>
            <a:r>
              <a:rPr lang="en-US" sz="2000" dirty="0" smtClean="0"/>
              <a:t>There are also enterprise specific products that offer a complete end-to-end solution for third party components and supply chain management with features such as licensing, security, inventory, and policy enforcement. </a:t>
            </a:r>
            <a:r>
              <a:rPr lang="en-US" sz="2000" dirty="0"/>
              <a:t>Many of these products can be used to automate the release of maintenance patches to address identified CVEs</a:t>
            </a:r>
            <a:r>
              <a:rPr lang="en-US" sz="2000" dirty="0" smtClean="0"/>
              <a:t>.</a:t>
            </a:r>
          </a:p>
          <a:p>
            <a:pPr lvl="1"/>
            <a:r>
              <a:rPr lang="en-US" sz="1600" dirty="0" smtClean="0"/>
              <a:t>Node </a:t>
            </a:r>
            <a:r>
              <a:rPr lang="en-US" sz="1600" dirty="0"/>
              <a:t>Security Project (NSP)</a:t>
            </a:r>
          </a:p>
          <a:p>
            <a:pPr lvl="1"/>
            <a:r>
              <a:rPr lang="en-US" sz="1600" dirty="0" err="1"/>
              <a:t>RetireJS</a:t>
            </a:r>
            <a:endParaRPr lang="en-US" sz="1600" dirty="0"/>
          </a:p>
          <a:p>
            <a:pPr lvl="1"/>
            <a:r>
              <a:rPr lang="en-US" sz="1600" dirty="0" err="1"/>
              <a:t>OSSIndex</a:t>
            </a:r>
            <a:endParaRPr lang="en-US" sz="1600" dirty="0"/>
          </a:p>
          <a:p>
            <a:pPr lvl="1"/>
            <a:r>
              <a:rPr lang="en-US" sz="1600" dirty="0"/>
              <a:t>Dependency-Check </a:t>
            </a:r>
            <a:endParaRPr lang="en-US" sz="1600" dirty="0" smtClean="0"/>
          </a:p>
          <a:p>
            <a:pPr lvl="1"/>
            <a:r>
              <a:rPr lang="en-US" sz="1600" dirty="0"/>
              <a:t>Bundler-Audit </a:t>
            </a:r>
            <a:endParaRPr lang="en-US" sz="1600" dirty="0" smtClean="0"/>
          </a:p>
          <a:p>
            <a:pPr lvl="1"/>
            <a:r>
              <a:rPr lang="en-US" sz="1600" dirty="0" err="1"/>
              <a:t>Hakiri</a:t>
            </a:r>
            <a:r>
              <a:rPr lang="en-US" sz="1600" dirty="0"/>
              <a:t> </a:t>
            </a:r>
            <a:endParaRPr lang="en-US" sz="1600" dirty="0" smtClean="0"/>
          </a:p>
          <a:p>
            <a:pPr lvl="1"/>
            <a:r>
              <a:rPr lang="en-US" sz="1600" dirty="0" err="1"/>
              <a:t>Snyk</a:t>
            </a:r>
            <a:r>
              <a:rPr lang="en-US" sz="1600" dirty="0"/>
              <a:t> </a:t>
            </a:r>
            <a:endParaRPr lang="en-US" sz="1600" dirty="0" smtClean="0"/>
          </a:p>
          <a:p>
            <a:pPr lvl="1"/>
            <a:r>
              <a:rPr lang="en-US" sz="1600" dirty="0" err="1"/>
              <a:t>Gemnasium</a:t>
            </a:r>
            <a:r>
              <a:rPr lang="en-US" sz="1600" dirty="0"/>
              <a:t> </a:t>
            </a:r>
            <a:endParaRPr lang="en-US" sz="1600" dirty="0" smtClean="0"/>
          </a:p>
          <a:p>
            <a:pPr lvl="1"/>
            <a:r>
              <a:rPr lang="en-US" sz="1600" dirty="0"/>
              <a:t>SRC:CLR </a:t>
            </a:r>
          </a:p>
        </p:txBody>
      </p:sp>
      <p:sp>
        <p:nvSpPr>
          <p:cNvPr id="4" name="Slide Number Placeholder 3"/>
          <p:cNvSpPr>
            <a:spLocks noGrp="1"/>
          </p:cNvSpPr>
          <p:nvPr>
            <p:ph type="sldNum" sz="quarter" idx="12"/>
          </p:nvPr>
        </p:nvSpPr>
        <p:spPr/>
        <p:txBody>
          <a:bodyPr/>
          <a:lstStyle/>
          <a:p>
            <a:pPr>
              <a:defRPr/>
            </a:pPr>
            <a:fld id="{6EC53501-A59C-492B-A4C7-04A4F75D57BB}" type="slidenum">
              <a:rPr lang="en-US" smtClean="0"/>
              <a:pPr>
                <a:defRPr/>
              </a:pPr>
              <a:t>31</a:t>
            </a:fld>
            <a:endParaRPr lang="en-US" dirty="0"/>
          </a:p>
        </p:txBody>
      </p:sp>
    </p:spTree>
    <p:extLst>
      <p:ext uri="{BB962C8B-B14F-4D97-AF65-F5344CB8AC3E}">
        <p14:creationId xmlns:p14="http://schemas.microsoft.com/office/powerpoint/2010/main" val="8978984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Supply chain in 5g</a:t>
            </a:r>
            <a:endParaRPr lang="en-US" dirty="0"/>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D8BBD6F1-B411-4A30-8CE9-38ED6E030FF9}" type="slidenum">
              <a:rPr lang="en-US" smtClean="0"/>
              <a:pPr>
                <a:defRPr/>
              </a:pPr>
              <a:t>32</a:t>
            </a:fld>
            <a:endParaRPr lang="en-US" dirty="0"/>
          </a:p>
        </p:txBody>
      </p:sp>
    </p:spTree>
    <p:extLst>
      <p:ext uri="{BB962C8B-B14F-4D97-AF65-F5344CB8AC3E}">
        <p14:creationId xmlns:p14="http://schemas.microsoft.com/office/powerpoint/2010/main" val="22837928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Supply Chain</a:t>
            </a:r>
            <a:endParaRPr lang="en-US" dirty="0"/>
          </a:p>
        </p:txBody>
      </p:sp>
      <p:sp>
        <p:nvSpPr>
          <p:cNvPr id="3" name="Content Placeholder 2"/>
          <p:cNvSpPr>
            <a:spLocks noGrp="1"/>
          </p:cNvSpPr>
          <p:nvPr>
            <p:ph idx="1"/>
          </p:nvPr>
        </p:nvSpPr>
        <p:spPr/>
        <p:txBody>
          <a:bodyPr/>
          <a:lstStyle/>
          <a:p>
            <a:r>
              <a:rPr lang="en-US" sz="2400" dirty="0"/>
              <a:t>There has been much debate over the risks introduced through the supply chain. </a:t>
            </a:r>
            <a:endParaRPr lang="en-US" sz="2400" dirty="0" smtClean="0"/>
          </a:p>
          <a:p>
            <a:r>
              <a:rPr lang="en-US" sz="2400" dirty="0"/>
              <a:t>This is especially true in current geo-political climates where there has been additional scrutiny placed on goods from specific nation states. </a:t>
            </a:r>
            <a:endParaRPr lang="en-US" sz="2400" dirty="0" smtClean="0"/>
          </a:p>
          <a:p>
            <a:r>
              <a:rPr lang="en-US" sz="2400" dirty="0">
                <a:solidFill>
                  <a:srgbClr val="000000"/>
                </a:solidFill>
              </a:rPr>
              <a:t>While much of the debate focuses on Threat, mitigation of risks can be achieved through appropriate application of best practices for supply chain risk management </a:t>
            </a:r>
          </a:p>
          <a:p>
            <a:pPr marL="0" indent="0">
              <a:buNone/>
            </a:pPr>
            <a:r>
              <a:rPr lang="en-US" sz="2400" i="1" dirty="0"/>
              <a:t>“A broad, holistic approach to risk management is required rather than a wholesale condemnation of foreign products and services.</a:t>
            </a:r>
            <a:r>
              <a:rPr lang="en-US" sz="2400" i="1" dirty="0" smtClean="0"/>
              <a:t>” - </a:t>
            </a:r>
            <a:r>
              <a:rPr lang="en-US" sz="2400" b="1" dirty="0" smtClean="0"/>
              <a:t>Internet </a:t>
            </a:r>
            <a:r>
              <a:rPr lang="en-US" sz="2400" b="1" dirty="0"/>
              <a:t>Security Alliance (ISA)</a:t>
            </a:r>
          </a:p>
          <a:p>
            <a:endParaRPr lang="en-US" sz="2400" dirty="0"/>
          </a:p>
        </p:txBody>
      </p:sp>
      <p:sp>
        <p:nvSpPr>
          <p:cNvPr id="4" name="Slide Number Placeholder 3"/>
          <p:cNvSpPr>
            <a:spLocks noGrp="1"/>
          </p:cNvSpPr>
          <p:nvPr>
            <p:ph type="sldNum" sz="quarter" idx="12"/>
          </p:nvPr>
        </p:nvSpPr>
        <p:spPr/>
        <p:txBody>
          <a:bodyPr/>
          <a:lstStyle/>
          <a:p>
            <a:pPr>
              <a:defRPr/>
            </a:pPr>
            <a:fld id="{6EC53501-A59C-492B-A4C7-04A4F75D57BB}" type="slidenum">
              <a:rPr lang="en-US" smtClean="0"/>
              <a:pPr>
                <a:defRPr/>
              </a:pPr>
              <a:t>33</a:t>
            </a:fld>
            <a:endParaRPr lang="en-US" dirty="0"/>
          </a:p>
        </p:txBody>
      </p:sp>
    </p:spTree>
    <p:extLst>
      <p:ext uri="{BB962C8B-B14F-4D97-AF65-F5344CB8AC3E}">
        <p14:creationId xmlns:p14="http://schemas.microsoft.com/office/powerpoint/2010/main" val="1635690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Supply Chain in 5G</a:t>
            </a:r>
            <a:endParaRPr lang="en-US" dirty="0"/>
          </a:p>
        </p:txBody>
      </p:sp>
      <p:sp>
        <p:nvSpPr>
          <p:cNvPr id="3" name="Content Placeholder 2"/>
          <p:cNvSpPr>
            <a:spLocks noGrp="1"/>
          </p:cNvSpPr>
          <p:nvPr>
            <p:ph idx="1"/>
          </p:nvPr>
        </p:nvSpPr>
        <p:spPr/>
        <p:txBody>
          <a:bodyPr/>
          <a:lstStyle/>
          <a:p>
            <a:r>
              <a:rPr lang="en-US" sz="2400" dirty="0" smtClean="0"/>
              <a:t>Supply </a:t>
            </a:r>
            <a:r>
              <a:rPr lang="en-US" sz="2400" dirty="0"/>
              <a:t>chains for wireless telecommunications are complex and the complexity will carry over to 5G </a:t>
            </a:r>
            <a:endParaRPr lang="en-US" sz="2400" dirty="0" smtClean="0"/>
          </a:p>
          <a:p>
            <a:r>
              <a:rPr lang="en-US" sz="2400" dirty="0"/>
              <a:t>An example of wireless supply chain complexity is that of the modern smartphone. </a:t>
            </a:r>
            <a:endParaRPr lang="en-US" sz="2400" dirty="0" smtClean="0"/>
          </a:p>
          <a:p>
            <a:pPr lvl="1"/>
            <a:r>
              <a:rPr lang="en-US" sz="2000" dirty="0" smtClean="0"/>
              <a:t>It </a:t>
            </a:r>
            <a:r>
              <a:rPr lang="en-US" sz="2000" dirty="0"/>
              <a:t>is reported that for the smartphone one can expect that on the order of 700 suppliers from 30 countries may provide </a:t>
            </a:r>
            <a:r>
              <a:rPr lang="en-US" sz="2000" dirty="0" smtClean="0"/>
              <a:t>components.</a:t>
            </a:r>
          </a:p>
          <a:p>
            <a:pPr lvl="1"/>
            <a:r>
              <a:rPr lang="en-US" sz="2000" dirty="0" smtClean="0"/>
              <a:t>While </a:t>
            </a:r>
            <a:r>
              <a:rPr lang="en-US" sz="2000" dirty="0"/>
              <a:t>the device may be designed in the US, component technologies may come from all over the world and assembled in China – </a:t>
            </a:r>
            <a:endParaRPr lang="en-US" sz="2000" dirty="0" smtClean="0"/>
          </a:p>
          <a:p>
            <a:pPr lvl="2"/>
            <a:r>
              <a:rPr lang="en-US" sz="1600" dirty="0" smtClean="0"/>
              <a:t>cameras </a:t>
            </a:r>
            <a:r>
              <a:rPr lang="en-US" sz="1600" dirty="0"/>
              <a:t>from Japan, </a:t>
            </a:r>
            <a:endParaRPr lang="en-US" sz="1600" dirty="0" smtClean="0"/>
          </a:p>
          <a:p>
            <a:pPr lvl="2"/>
            <a:r>
              <a:rPr lang="en-US" sz="1600" dirty="0" smtClean="0"/>
              <a:t>displays </a:t>
            </a:r>
            <a:r>
              <a:rPr lang="en-US" sz="1600" dirty="0"/>
              <a:t>from Korea, </a:t>
            </a:r>
            <a:endParaRPr lang="en-US" sz="1600" dirty="0" smtClean="0"/>
          </a:p>
          <a:p>
            <a:pPr lvl="2"/>
            <a:r>
              <a:rPr lang="en-US" sz="1600" dirty="0" smtClean="0"/>
              <a:t>wireless </a:t>
            </a:r>
            <a:r>
              <a:rPr lang="en-US" sz="1600" dirty="0"/>
              <a:t>chips from the US, </a:t>
            </a:r>
            <a:endParaRPr lang="en-US" sz="1600" dirty="0" smtClean="0"/>
          </a:p>
          <a:p>
            <a:pPr lvl="2"/>
            <a:r>
              <a:rPr lang="en-US" sz="1600" dirty="0" smtClean="0"/>
              <a:t>and </a:t>
            </a:r>
            <a:r>
              <a:rPr lang="en-US" sz="1600" dirty="0"/>
              <a:t>computer processors from Taiwan. </a:t>
            </a:r>
          </a:p>
        </p:txBody>
      </p:sp>
      <p:sp>
        <p:nvSpPr>
          <p:cNvPr id="4" name="Slide Number Placeholder 3"/>
          <p:cNvSpPr>
            <a:spLocks noGrp="1"/>
          </p:cNvSpPr>
          <p:nvPr>
            <p:ph type="sldNum" sz="quarter" idx="12"/>
          </p:nvPr>
        </p:nvSpPr>
        <p:spPr/>
        <p:txBody>
          <a:bodyPr/>
          <a:lstStyle/>
          <a:p>
            <a:pPr>
              <a:defRPr/>
            </a:pPr>
            <a:fld id="{6EC53501-A59C-492B-A4C7-04A4F75D57BB}" type="slidenum">
              <a:rPr lang="en-US" smtClean="0"/>
              <a:pPr>
                <a:defRPr/>
              </a:pPr>
              <a:t>34</a:t>
            </a:fld>
            <a:endParaRPr lang="en-US" dirty="0"/>
          </a:p>
        </p:txBody>
      </p:sp>
    </p:spTree>
    <p:extLst>
      <p:ext uri="{BB962C8B-B14F-4D97-AF65-F5344CB8AC3E}">
        <p14:creationId xmlns:p14="http://schemas.microsoft.com/office/powerpoint/2010/main" val="17857483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Critical Infrastructure</a:t>
            </a:r>
            <a:endParaRPr lang="en-US" dirty="0"/>
          </a:p>
        </p:txBody>
      </p:sp>
      <p:sp>
        <p:nvSpPr>
          <p:cNvPr id="3" name="Content Placeholder 2"/>
          <p:cNvSpPr>
            <a:spLocks noGrp="1"/>
          </p:cNvSpPr>
          <p:nvPr>
            <p:ph idx="1"/>
          </p:nvPr>
        </p:nvSpPr>
        <p:spPr/>
        <p:txBody>
          <a:bodyPr/>
          <a:lstStyle/>
          <a:p>
            <a:r>
              <a:rPr lang="en-US" dirty="0"/>
              <a:t>According to Title 42 US Code, Section 5195c(e), critical infrastructure is defined as the </a:t>
            </a:r>
            <a:endParaRPr lang="en-US" dirty="0" smtClean="0"/>
          </a:p>
          <a:p>
            <a:pPr marL="0" indent="0">
              <a:buNone/>
            </a:pPr>
            <a:r>
              <a:rPr lang="en-US" i="1" dirty="0" smtClean="0"/>
              <a:t>“</a:t>
            </a:r>
            <a:r>
              <a:rPr lang="en-US" b="1" i="1" dirty="0"/>
              <a:t>systems and assets</a:t>
            </a:r>
            <a:r>
              <a:rPr lang="en-US" i="1" dirty="0"/>
              <a:t>, whether physical or virtual, </a:t>
            </a:r>
            <a:r>
              <a:rPr lang="en-US" b="1" i="1" dirty="0"/>
              <a:t>so vital to the United States </a:t>
            </a:r>
            <a:r>
              <a:rPr lang="en-US" i="1" dirty="0"/>
              <a:t>that the incapacity or </a:t>
            </a:r>
            <a:r>
              <a:rPr lang="en-US" b="1" i="1" dirty="0"/>
              <a:t>destruction of such systems and assets would have a debilitating impact on security</a:t>
            </a:r>
            <a:r>
              <a:rPr lang="en-US" i="1" dirty="0"/>
              <a:t>, </a:t>
            </a:r>
            <a:r>
              <a:rPr lang="en-US" b="1" i="1" dirty="0"/>
              <a:t>national economic security, national public health or safety</a:t>
            </a:r>
            <a:r>
              <a:rPr lang="en-US" i="1" dirty="0"/>
              <a:t>, or any combination of those matters”.</a:t>
            </a:r>
            <a:r>
              <a:rPr lang="en-US" dirty="0"/>
              <a:t> </a:t>
            </a:r>
          </a:p>
        </p:txBody>
      </p:sp>
      <p:sp>
        <p:nvSpPr>
          <p:cNvPr id="4" name="Slide Number Placeholder 3"/>
          <p:cNvSpPr>
            <a:spLocks noGrp="1"/>
          </p:cNvSpPr>
          <p:nvPr>
            <p:ph type="sldNum" sz="quarter" idx="12"/>
          </p:nvPr>
        </p:nvSpPr>
        <p:spPr/>
        <p:txBody>
          <a:bodyPr/>
          <a:lstStyle/>
          <a:p>
            <a:pPr>
              <a:defRPr/>
            </a:pPr>
            <a:fld id="{6EC53501-A59C-492B-A4C7-04A4F75D57BB}" type="slidenum">
              <a:rPr lang="en-US" smtClean="0"/>
              <a:pPr>
                <a:defRPr/>
              </a:pPr>
              <a:t>35</a:t>
            </a:fld>
            <a:endParaRPr lang="en-US" dirty="0"/>
          </a:p>
        </p:txBody>
      </p:sp>
    </p:spTree>
    <p:extLst>
      <p:ext uri="{BB962C8B-B14F-4D97-AF65-F5344CB8AC3E}">
        <p14:creationId xmlns:p14="http://schemas.microsoft.com/office/powerpoint/2010/main" val="26683980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5G Supply Chain</a:t>
            </a:r>
            <a:endParaRPr lang="en-US" dirty="0"/>
          </a:p>
        </p:txBody>
      </p:sp>
      <p:sp>
        <p:nvSpPr>
          <p:cNvPr id="6" name="Content Placeholder 5"/>
          <p:cNvSpPr>
            <a:spLocks noGrp="1"/>
          </p:cNvSpPr>
          <p:nvPr>
            <p:ph idx="1"/>
          </p:nvPr>
        </p:nvSpPr>
        <p:spPr/>
        <p:txBody>
          <a:bodyPr/>
          <a:lstStyle/>
          <a:p>
            <a:r>
              <a:rPr lang="en-US" dirty="0"/>
              <a:t>5G is in the early stages of its evolution, as is the corresponding supply chain.  </a:t>
            </a:r>
            <a:endParaRPr lang="en-US" dirty="0" smtClean="0"/>
          </a:p>
          <a:p>
            <a:pPr lvl="1"/>
            <a:r>
              <a:rPr lang="en-US" dirty="0" smtClean="0"/>
              <a:t>A </a:t>
            </a:r>
            <a:r>
              <a:rPr lang="en-US" dirty="0"/>
              <a:t>comprehensive risk assessment may be premature. </a:t>
            </a:r>
            <a:endParaRPr lang="en-US" dirty="0" smtClean="0"/>
          </a:p>
          <a:p>
            <a:pPr lvl="1"/>
            <a:r>
              <a:rPr lang="en-US" dirty="0" smtClean="0"/>
              <a:t>Some of the risks:</a:t>
            </a:r>
          </a:p>
          <a:p>
            <a:pPr lvl="2"/>
            <a:r>
              <a:rPr lang="en-US" dirty="0"/>
              <a:t>Inadequate Information </a:t>
            </a:r>
            <a:r>
              <a:rPr lang="en-US" dirty="0" smtClean="0"/>
              <a:t>Sharing</a:t>
            </a:r>
          </a:p>
          <a:p>
            <a:pPr lvl="2"/>
            <a:r>
              <a:rPr lang="en-US" dirty="0" smtClean="0"/>
              <a:t>SMBs face many challenges</a:t>
            </a:r>
          </a:p>
          <a:p>
            <a:pPr lvl="2"/>
            <a:r>
              <a:rPr lang="en-US" dirty="0" smtClean="0"/>
              <a:t>Lack of visibility to supply chain</a:t>
            </a:r>
            <a:endParaRPr lang="en-US" dirty="0"/>
          </a:p>
          <a:p>
            <a:pPr lvl="2"/>
            <a:endParaRPr lang="en-US" dirty="0"/>
          </a:p>
        </p:txBody>
      </p:sp>
      <p:sp>
        <p:nvSpPr>
          <p:cNvPr id="3" name="Slide Number Placeholder 2"/>
          <p:cNvSpPr>
            <a:spLocks noGrp="1"/>
          </p:cNvSpPr>
          <p:nvPr>
            <p:ph type="sldNum" sz="quarter" idx="12"/>
          </p:nvPr>
        </p:nvSpPr>
        <p:spPr/>
        <p:txBody>
          <a:bodyPr/>
          <a:lstStyle/>
          <a:p>
            <a:pPr>
              <a:defRPr/>
            </a:pPr>
            <a:fld id="{EAC101C7-0027-49B3-AB16-7BF3B6FA8E0B}" type="slidenum">
              <a:rPr lang="en-US" smtClean="0"/>
              <a:pPr>
                <a:defRPr/>
              </a:pPr>
              <a:t>36</a:t>
            </a:fld>
            <a:endParaRPr lang="en-US" dirty="0"/>
          </a:p>
        </p:txBody>
      </p:sp>
    </p:spTree>
    <p:extLst>
      <p:ext uri="{BB962C8B-B14F-4D97-AF65-F5344CB8AC3E}">
        <p14:creationId xmlns:p14="http://schemas.microsoft.com/office/powerpoint/2010/main" val="28608697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Threat Vectors for 5G</a:t>
            </a:r>
            <a:endParaRPr lang="en-US" dirty="0"/>
          </a:p>
        </p:txBody>
      </p:sp>
      <p:sp>
        <p:nvSpPr>
          <p:cNvPr id="3" name="Slide Number Placeholder 2"/>
          <p:cNvSpPr>
            <a:spLocks noGrp="1"/>
          </p:cNvSpPr>
          <p:nvPr>
            <p:ph type="sldNum" sz="quarter" idx="12"/>
          </p:nvPr>
        </p:nvSpPr>
        <p:spPr/>
        <p:txBody>
          <a:bodyPr/>
          <a:lstStyle/>
          <a:p>
            <a:pPr>
              <a:defRPr/>
            </a:pPr>
            <a:fld id="{EAC101C7-0027-49B3-AB16-7BF3B6FA8E0B}" type="slidenum">
              <a:rPr lang="en-US" smtClean="0"/>
              <a:pPr>
                <a:defRPr/>
              </a:pPr>
              <a:t>37</a:t>
            </a:fld>
            <a:endParaRPr lang="en-US" dirty="0"/>
          </a:p>
        </p:txBody>
      </p:sp>
      <p:pic>
        <p:nvPicPr>
          <p:cNvPr id="4" name="Picture 3"/>
          <p:cNvPicPr/>
          <p:nvPr/>
        </p:nvPicPr>
        <p:blipFill>
          <a:blip r:embed="rId2"/>
          <a:stretch>
            <a:fillRect/>
          </a:stretch>
        </p:blipFill>
        <p:spPr>
          <a:xfrm>
            <a:off x="469900" y="1417638"/>
            <a:ext cx="4687253" cy="5259538"/>
          </a:xfrm>
          <a:prstGeom prst="rect">
            <a:avLst/>
          </a:prstGeom>
        </p:spPr>
      </p:pic>
      <p:sp>
        <p:nvSpPr>
          <p:cNvPr id="5" name="Rectangle 4"/>
          <p:cNvSpPr/>
          <p:nvPr/>
        </p:nvSpPr>
        <p:spPr>
          <a:xfrm>
            <a:off x="5321300" y="5925463"/>
            <a:ext cx="3683000" cy="430887"/>
          </a:xfrm>
          <a:prstGeom prst="rect">
            <a:avLst/>
          </a:prstGeom>
        </p:spPr>
        <p:txBody>
          <a:bodyPr wrap="square">
            <a:spAutoFit/>
          </a:bodyPr>
          <a:lstStyle/>
          <a:p>
            <a:r>
              <a:rPr lang="en-US" sz="1100" b="1" dirty="0"/>
              <a:t>Figure 8‑2: “Supply Chain Threat Convergence- A New Reality for Supply Chains”. SOURCE: PwC</a:t>
            </a:r>
          </a:p>
        </p:txBody>
      </p:sp>
      <p:sp>
        <p:nvSpPr>
          <p:cNvPr id="6" name="Rectangle 5"/>
          <p:cNvSpPr/>
          <p:nvPr/>
        </p:nvSpPr>
        <p:spPr>
          <a:xfrm>
            <a:off x="5321300" y="1469072"/>
            <a:ext cx="3683000" cy="1569660"/>
          </a:xfrm>
          <a:prstGeom prst="rect">
            <a:avLst/>
          </a:prstGeom>
        </p:spPr>
        <p:txBody>
          <a:bodyPr wrap="square">
            <a:spAutoFit/>
          </a:bodyPr>
          <a:lstStyle/>
          <a:p>
            <a:r>
              <a:rPr lang="en-US" sz="1600" dirty="0" smtClean="0"/>
              <a:t>“With </a:t>
            </a:r>
            <a:r>
              <a:rPr lang="en-US" sz="1600" dirty="0"/>
              <a:t>this convergence, </a:t>
            </a:r>
            <a:r>
              <a:rPr lang="en-US" sz="1600" b="1" dirty="0"/>
              <a:t>Industry consistently has more ambiguity to the nature of threat in supply chain</a:t>
            </a:r>
            <a:r>
              <a:rPr lang="en-US" sz="1600" dirty="0"/>
              <a:t> due to the complexity and expansiveness of threat actors working to exploit the system</a:t>
            </a:r>
            <a:r>
              <a:rPr lang="en-US" sz="1600" dirty="0" smtClean="0"/>
              <a:t>.”</a:t>
            </a:r>
            <a:endParaRPr lang="en-US" sz="1600" dirty="0"/>
          </a:p>
        </p:txBody>
      </p:sp>
      <p:sp>
        <p:nvSpPr>
          <p:cNvPr id="7" name="Rectangle 6"/>
          <p:cNvSpPr/>
          <p:nvPr/>
        </p:nvSpPr>
        <p:spPr>
          <a:xfrm>
            <a:off x="5321300" y="3403938"/>
            <a:ext cx="3683000" cy="2062103"/>
          </a:xfrm>
          <a:prstGeom prst="rect">
            <a:avLst/>
          </a:prstGeom>
        </p:spPr>
        <p:txBody>
          <a:bodyPr wrap="square">
            <a:spAutoFit/>
          </a:bodyPr>
          <a:lstStyle/>
          <a:p>
            <a:r>
              <a:rPr lang="en-US" sz="1600" dirty="0" smtClean="0"/>
              <a:t>“As </a:t>
            </a:r>
            <a:r>
              <a:rPr lang="en-US" sz="1600" dirty="0"/>
              <a:t>different threat actors are driven by </a:t>
            </a:r>
            <a:r>
              <a:rPr lang="en-US" sz="1600" b="1" dirty="0"/>
              <a:t>different motives </a:t>
            </a:r>
            <a:r>
              <a:rPr lang="en-US" sz="1600" dirty="0"/>
              <a:t>and with </a:t>
            </a:r>
            <a:r>
              <a:rPr lang="en-US" sz="1600" b="1" dirty="0"/>
              <a:t>differing access to resources</a:t>
            </a:r>
            <a:r>
              <a:rPr lang="en-US" sz="1600" dirty="0"/>
              <a:t>, it is imperative to consistently </a:t>
            </a:r>
            <a:r>
              <a:rPr lang="en-US" sz="1600" b="1" dirty="0"/>
              <a:t>apply appropriate SCRM procedures </a:t>
            </a:r>
            <a:r>
              <a:rPr lang="en-US" sz="1600" dirty="0"/>
              <a:t>across the enterprise supply chain with a </a:t>
            </a:r>
            <a:r>
              <a:rPr lang="en-US" sz="1600" b="1" dirty="0"/>
              <a:t>focus on the mitigation of risk </a:t>
            </a:r>
            <a:r>
              <a:rPr lang="en-US" sz="1600" dirty="0"/>
              <a:t>as opposed to specific actors</a:t>
            </a:r>
            <a:r>
              <a:rPr lang="en-US" sz="1600" dirty="0" smtClean="0"/>
              <a:t>.”</a:t>
            </a:r>
            <a:endParaRPr lang="en-US" sz="1600" dirty="0"/>
          </a:p>
        </p:txBody>
      </p:sp>
    </p:spTree>
    <p:extLst>
      <p:ext uri="{BB962C8B-B14F-4D97-AF65-F5344CB8AC3E}">
        <p14:creationId xmlns:p14="http://schemas.microsoft.com/office/powerpoint/2010/main" val="20702284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Supply Chain Risk Management</a:t>
            </a:r>
            <a:endParaRPr lang="en-US" dirty="0"/>
          </a:p>
        </p:txBody>
      </p:sp>
      <p:sp>
        <p:nvSpPr>
          <p:cNvPr id="3" name="Content Placeholder 2"/>
          <p:cNvSpPr>
            <a:spLocks noGrp="1"/>
          </p:cNvSpPr>
          <p:nvPr>
            <p:ph idx="1"/>
          </p:nvPr>
        </p:nvSpPr>
        <p:spPr/>
        <p:txBody>
          <a:bodyPr/>
          <a:lstStyle/>
          <a:p>
            <a:r>
              <a:rPr lang="en-US" sz="2800" dirty="0"/>
              <a:t>The Department of Defense has defined SCRM </a:t>
            </a:r>
            <a:r>
              <a:rPr lang="en-US" sz="2800" dirty="0" smtClean="0"/>
              <a:t>as</a:t>
            </a:r>
            <a:r>
              <a:rPr lang="en-US" sz="2800" dirty="0"/>
              <a:t>:</a:t>
            </a:r>
          </a:p>
          <a:p>
            <a:pPr marL="0" indent="0" algn="ctr">
              <a:buNone/>
            </a:pPr>
            <a:r>
              <a:rPr lang="en-US" sz="2800" i="1" dirty="0"/>
              <a:t>“A systematic process </a:t>
            </a:r>
            <a:r>
              <a:rPr lang="en-US" sz="2800" b="1" i="1" dirty="0"/>
              <a:t>for managing supply chain risk </a:t>
            </a:r>
            <a:r>
              <a:rPr lang="en-US" sz="2800" i="1" dirty="0"/>
              <a:t>by identifying </a:t>
            </a:r>
            <a:r>
              <a:rPr lang="en-US" sz="2800" b="1" i="1" dirty="0"/>
              <a:t>susceptibilities, vulnerabilities and threats </a:t>
            </a:r>
            <a:r>
              <a:rPr lang="en-US" sz="2800" i="1" dirty="0"/>
              <a:t>throughout a “supply chain” and </a:t>
            </a:r>
            <a:r>
              <a:rPr lang="en-US" sz="2800" b="1" i="1" dirty="0"/>
              <a:t>developing mitigation strategies to combat those threats </a:t>
            </a:r>
            <a:r>
              <a:rPr lang="en-US" sz="2800" i="1" dirty="0"/>
              <a:t>whether presented by the supplier, the supplied product and its subcomponents, or the supply chain.”</a:t>
            </a:r>
          </a:p>
          <a:p>
            <a:endParaRPr lang="en-US" sz="2800" dirty="0"/>
          </a:p>
        </p:txBody>
      </p:sp>
      <p:sp>
        <p:nvSpPr>
          <p:cNvPr id="4" name="Slide Number Placeholder 3"/>
          <p:cNvSpPr>
            <a:spLocks noGrp="1"/>
          </p:cNvSpPr>
          <p:nvPr>
            <p:ph type="sldNum" sz="quarter" idx="12"/>
          </p:nvPr>
        </p:nvSpPr>
        <p:spPr/>
        <p:txBody>
          <a:bodyPr/>
          <a:lstStyle/>
          <a:p>
            <a:pPr>
              <a:defRPr/>
            </a:pPr>
            <a:fld id="{6EC53501-A59C-492B-A4C7-04A4F75D57BB}" type="slidenum">
              <a:rPr lang="en-US" smtClean="0"/>
              <a:pPr>
                <a:defRPr/>
              </a:pPr>
              <a:t>38</a:t>
            </a:fld>
            <a:endParaRPr lang="en-US" dirty="0"/>
          </a:p>
        </p:txBody>
      </p:sp>
    </p:spTree>
    <p:extLst>
      <p:ext uri="{BB962C8B-B14F-4D97-AF65-F5344CB8AC3E}">
        <p14:creationId xmlns:p14="http://schemas.microsoft.com/office/powerpoint/2010/main" val="200149275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SCRM Activities</a:t>
            </a:r>
            <a:endParaRPr lang="en-US" dirty="0"/>
          </a:p>
        </p:txBody>
      </p:sp>
      <p:sp>
        <p:nvSpPr>
          <p:cNvPr id="3" name="Slide Number Placeholder 2"/>
          <p:cNvSpPr>
            <a:spLocks noGrp="1"/>
          </p:cNvSpPr>
          <p:nvPr>
            <p:ph type="sldNum" sz="quarter" idx="12"/>
          </p:nvPr>
        </p:nvSpPr>
        <p:spPr/>
        <p:txBody>
          <a:bodyPr/>
          <a:lstStyle/>
          <a:p>
            <a:pPr>
              <a:defRPr/>
            </a:pPr>
            <a:fld id="{EAC101C7-0027-49B3-AB16-7BF3B6FA8E0B}" type="slidenum">
              <a:rPr lang="en-US" smtClean="0"/>
              <a:pPr>
                <a:defRPr/>
              </a:pPr>
              <a:t>39</a:t>
            </a:fld>
            <a:endParaRPr lang="en-US" dirty="0"/>
          </a:p>
        </p:txBody>
      </p:sp>
      <p:pic>
        <p:nvPicPr>
          <p:cNvPr id="4" name="Picture 3"/>
          <p:cNvPicPr/>
          <p:nvPr/>
        </p:nvPicPr>
        <p:blipFill rotWithShape="1">
          <a:blip r:embed="rId2"/>
          <a:srcRect l="11880" t="16739" r="12221" b="11487"/>
          <a:stretch/>
        </p:blipFill>
        <p:spPr bwMode="auto">
          <a:xfrm>
            <a:off x="621449" y="1651000"/>
            <a:ext cx="7962696" cy="47053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xmlns=""/>
            </a:ext>
          </a:extLst>
        </p:spPr>
      </p:pic>
      <p:sp>
        <p:nvSpPr>
          <p:cNvPr id="5" name="Rectangle 4"/>
          <p:cNvSpPr/>
          <p:nvPr/>
        </p:nvSpPr>
        <p:spPr>
          <a:xfrm>
            <a:off x="2374900" y="6468159"/>
            <a:ext cx="4572000" cy="276999"/>
          </a:xfrm>
          <a:prstGeom prst="rect">
            <a:avLst/>
          </a:prstGeom>
        </p:spPr>
        <p:txBody>
          <a:bodyPr>
            <a:spAutoFit/>
          </a:bodyPr>
          <a:lstStyle/>
          <a:p>
            <a:r>
              <a:rPr lang="en-US" sz="1200" b="1" dirty="0"/>
              <a:t>Figure 8‑3: SCRM activities. SOURCE: NIST SP 800-161</a:t>
            </a:r>
          </a:p>
        </p:txBody>
      </p:sp>
    </p:spTree>
    <p:extLst>
      <p:ext uri="{BB962C8B-B14F-4D97-AF65-F5344CB8AC3E}">
        <p14:creationId xmlns:p14="http://schemas.microsoft.com/office/powerpoint/2010/main" val="36263177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03293"/>
            <a:ext cx="8229600" cy="895414"/>
          </a:xfrm>
        </p:spPr>
        <p:txBody>
          <a:bodyPr/>
          <a:lstStyle/>
          <a:p>
            <a:r>
              <a:rPr lang="en-US" dirty="0" smtClean="0"/>
              <a:t>CSRIC VI WG3 Members</a:t>
            </a:r>
            <a:endParaRPr lang="en-US" dirty="0"/>
          </a:p>
        </p:txBody>
      </p:sp>
      <p:sp>
        <p:nvSpPr>
          <p:cNvPr id="2" name="Slide Number Placeholder 1"/>
          <p:cNvSpPr>
            <a:spLocks noGrp="1"/>
          </p:cNvSpPr>
          <p:nvPr>
            <p:ph type="sldNum" sz="quarter" idx="12"/>
          </p:nvPr>
        </p:nvSpPr>
        <p:spPr/>
        <p:txBody>
          <a:bodyPr/>
          <a:lstStyle/>
          <a:p>
            <a:pPr>
              <a:defRPr/>
            </a:pPr>
            <a:fld id="{B4AB33F2-7EE2-4519-8D13-CB9CFFD5F81E}" type="slidenum">
              <a:rPr lang="en-US" smtClean="0"/>
              <a:pPr>
                <a:defRPr/>
              </a:pPr>
              <a:t>4</a:t>
            </a:fld>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4242203914"/>
              </p:ext>
            </p:extLst>
          </p:nvPr>
        </p:nvGraphicFramePr>
        <p:xfrm>
          <a:off x="457200" y="1488743"/>
          <a:ext cx="8229600" cy="4541520"/>
        </p:xfrm>
        <a:graphic>
          <a:graphicData uri="http://schemas.openxmlformats.org/drawingml/2006/table">
            <a:tbl>
              <a:tblPr firstRow="1" bandRow="1">
                <a:tableStyleId>{5C22544A-7EE6-4342-B048-85BDC9FD1C3A}</a:tableStyleId>
              </a:tblPr>
              <a:tblGrid>
                <a:gridCol w="4114800"/>
                <a:gridCol w="4114800"/>
              </a:tblGrid>
              <a:tr h="228600">
                <a:tc>
                  <a:txBody>
                    <a:bodyPr/>
                    <a:lstStyle/>
                    <a:p>
                      <a:pPr marL="228600" marR="0"/>
                      <a:r>
                        <a:rPr lang="en-US" sz="1400" dirty="0">
                          <a:effectLst/>
                          <a:latin typeface="Times New Roman"/>
                          <a:ea typeface="Times New Roman"/>
                        </a:rPr>
                        <a:t>- Chair Travis Russell, Director, Cyber Security </a:t>
                      </a:r>
                      <a:endParaRPr lang="en-US" sz="2000" dirty="0">
                        <a:effectLst/>
                        <a:latin typeface="Times New Roman"/>
                        <a:ea typeface="Times New Roman"/>
                      </a:endParaRPr>
                    </a:p>
                  </a:txBody>
                  <a:tcPr marL="68580" marR="68580" marT="0" marB="0"/>
                </a:tc>
                <a:tc>
                  <a:txBody>
                    <a:bodyPr/>
                    <a:lstStyle/>
                    <a:p>
                      <a:pPr marL="0" marR="0"/>
                      <a:r>
                        <a:rPr lang="en-US" sz="1400">
                          <a:effectLst/>
                          <a:latin typeface="Times New Roman"/>
                          <a:ea typeface="Times New Roman"/>
                        </a:rPr>
                        <a:t>Oracle Communications</a:t>
                      </a:r>
                      <a:endParaRPr lang="en-US" sz="2000">
                        <a:effectLst/>
                        <a:latin typeface="Times New Roman"/>
                        <a:ea typeface="Times New Roman"/>
                      </a:endParaRPr>
                    </a:p>
                  </a:txBody>
                  <a:tcPr marL="68580" marR="68580" marT="0" marB="0"/>
                </a:tc>
              </a:tr>
              <a:tr h="228600">
                <a:tc>
                  <a:txBody>
                    <a:bodyPr/>
                    <a:lstStyle/>
                    <a:p>
                      <a:pPr marL="0" marR="0"/>
                      <a:r>
                        <a:rPr lang="en-US" sz="1400">
                          <a:effectLst/>
                          <a:latin typeface="Times New Roman"/>
                          <a:ea typeface="Times New Roman"/>
                        </a:rPr>
                        <a:t>Shirley Bloomfield, CEO</a:t>
                      </a:r>
                      <a:endParaRPr lang="en-US" sz="2000">
                        <a:effectLst/>
                        <a:latin typeface="Times New Roman"/>
                        <a:ea typeface="Times New Roman"/>
                      </a:endParaRPr>
                    </a:p>
                  </a:txBody>
                  <a:tcPr marL="68580" marR="68580" marT="0" marB="0"/>
                </a:tc>
                <a:tc>
                  <a:txBody>
                    <a:bodyPr/>
                    <a:lstStyle/>
                    <a:p>
                      <a:pPr marL="0" marR="0"/>
                      <a:r>
                        <a:rPr lang="en-US" sz="1400">
                          <a:effectLst/>
                          <a:latin typeface="Times New Roman"/>
                          <a:ea typeface="Times New Roman"/>
                        </a:rPr>
                        <a:t>NTCA–The Rural Broadband Association</a:t>
                      </a:r>
                      <a:endParaRPr lang="en-US" sz="2000">
                        <a:effectLst/>
                        <a:latin typeface="Times New Roman"/>
                        <a:ea typeface="Times New Roman"/>
                      </a:endParaRPr>
                    </a:p>
                  </a:txBody>
                  <a:tcPr marL="68580" marR="68580" marT="0" marB="0"/>
                </a:tc>
              </a:tr>
              <a:tr h="228600">
                <a:tc>
                  <a:txBody>
                    <a:bodyPr/>
                    <a:lstStyle/>
                    <a:p>
                      <a:pPr marL="0" marR="0"/>
                      <a:r>
                        <a:rPr lang="en-US" sz="1400">
                          <a:effectLst/>
                          <a:latin typeface="Times New Roman"/>
                          <a:ea typeface="Times New Roman"/>
                        </a:rPr>
                        <a:t>Don Brittingham, VP, Public Safety Policy</a:t>
                      </a:r>
                      <a:endParaRPr lang="en-US" sz="2000">
                        <a:effectLst/>
                        <a:latin typeface="Times New Roman"/>
                        <a:ea typeface="Times New Roman"/>
                      </a:endParaRPr>
                    </a:p>
                  </a:txBody>
                  <a:tcPr marL="68580" marR="68580" marT="0" marB="0"/>
                </a:tc>
                <a:tc>
                  <a:txBody>
                    <a:bodyPr/>
                    <a:lstStyle/>
                    <a:p>
                      <a:pPr marL="0" marR="0"/>
                      <a:r>
                        <a:rPr lang="en-US" sz="1400">
                          <a:effectLst/>
                          <a:latin typeface="Times New Roman"/>
                          <a:ea typeface="Times New Roman"/>
                        </a:rPr>
                        <a:t>Verizon Communications</a:t>
                      </a:r>
                      <a:endParaRPr lang="en-US" sz="2000">
                        <a:effectLst/>
                        <a:latin typeface="Times New Roman"/>
                        <a:ea typeface="Times New Roman"/>
                      </a:endParaRPr>
                    </a:p>
                  </a:txBody>
                  <a:tcPr marL="68580" marR="68580" marT="0" marB="0"/>
                </a:tc>
              </a:tr>
              <a:tr h="228600">
                <a:tc>
                  <a:txBody>
                    <a:bodyPr/>
                    <a:lstStyle/>
                    <a:p>
                      <a:pPr marL="0" marR="0"/>
                      <a:r>
                        <a:rPr lang="en-US" sz="1400">
                          <a:effectLst/>
                          <a:latin typeface="Times New Roman"/>
                          <a:ea typeface="Times New Roman"/>
                        </a:rPr>
                        <a:t>Charlotte Field, SVP, Application Platform Operations</a:t>
                      </a:r>
                      <a:endParaRPr lang="en-US" sz="2000">
                        <a:effectLst/>
                        <a:latin typeface="Times New Roman"/>
                        <a:ea typeface="Times New Roman"/>
                      </a:endParaRPr>
                    </a:p>
                  </a:txBody>
                  <a:tcPr marL="68580" marR="68580" marT="0" marB="0"/>
                </a:tc>
                <a:tc>
                  <a:txBody>
                    <a:bodyPr/>
                    <a:lstStyle/>
                    <a:p>
                      <a:pPr marL="0" marR="0"/>
                      <a:r>
                        <a:rPr lang="en-US" sz="1400">
                          <a:effectLst/>
                          <a:latin typeface="Times New Roman"/>
                          <a:ea typeface="Times New Roman"/>
                        </a:rPr>
                        <a:t>Charter Communications</a:t>
                      </a:r>
                      <a:endParaRPr lang="en-US" sz="2000">
                        <a:effectLst/>
                        <a:latin typeface="Times New Roman"/>
                        <a:ea typeface="Times New Roman"/>
                      </a:endParaRPr>
                    </a:p>
                  </a:txBody>
                  <a:tcPr marL="68580" marR="68580" marT="0" marB="0"/>
                </a:tc>
              </a:tr>
              <a:tr h="228600">
                <a:tc>
                  <a:txBody>
                    <a:bodyPr/>
                    <a:lstStyle/>
                    <a:p>
                      <a:pPr marL="0" marR="0"/>
                      <a:r>
                        <a:rPr lang="en-US" sz="1400">
                          <a:effectLst/>
                          <a:latin typeface="Times New Roman"/>
                          <a:ea typeface="Times New Roman"/>
                        </a:rPr>
                        <a:t>Bob Gessner, Chairman</a:t>
                      </a:r>
                      <a:endParaRPr lang="en-US" sz="2000">
                        <a:effectLst/>
                        <a:latin typeface="Times New Roman"/>
                        <a:ea typeface="Times New Roman"/>
                      </a:endParaRPr>
                    </a:p>
                  </a:txBody>
                  <a:tcPr marL="68580" marR="68580" marT="0" marB="0"/>
                </a:tc>
                <a:tc>
                  <a:txBody>
                    <a:bodyPr/>
                    <a:lstStyle/>
                    <a:p>
                      <a:pPr marL="0" marR="0"/>
                      <a:r>
                        <a:rPr lang="en-US" sz="1400">
                          <a:effectLst/>
                          <a:latin typeface="Times New Roman"/>
                          <a:ea typeface="Times New Roman"/>
                        </a:rPr>
                        <a:t>American Cable Association</a:t>
                      </a:r>
                      <a:endParaRPr lang="en-US" sz="2000">
                        <a:effectLst/>
                        <a:latin typeface="Times New Roman"/>
                        <a:ea typeface="Times New Roman"/>
                      </a:endParaRPr>
                    </a:p>
                  </a:txBody>
                  <a:tcPr marL="68580" marR="68580" marT="0" marB="0"/>
                </a:tc>
              </a:tr>
              <a:tr h="228600">
                <a:tc>
                  <a:txBody>
                    <a:bodyPr/>
                    <a:lstStyle/>
                    <a:p>
                      <a:pPr marL="0" marR="0"/>
                      <a:r>
                        <a:rPr lang="en-US" sz="1400">
                          <a:effectLst/>
                          <a:latin typeface="Times New Roman"/>
                          <a:ea typeface="Times New Roman"/>
                        </a:rPr>
                        <a:t>Michael Iwanoff, SVP and CISO</a:t>
                      </a:r>
                      <a:endParaRPr lang="en-US" sz="2000">
                        <a:effectLst/>
                        <a:latin typeface="Times New Roman"/>
                        <a:ea typeface="Times New Roman"/>
                      </a:endParaRPr>
                    </a:p>
                  </a:txBody>
                  <a:tcPr marL="68580" marR="68580" marT="0" marB="0"/>
                </a:tc>
                <a:tc>
                  <a:txBody>
                    <a:bodyPr/>
                    <a:lstStyle/>
                    <a:p>
                      <a:pPr marL="0" marR="0"/>
                      <a:r>
                        <a:rPr lang="en-US" sz="1400">
                          <a:effectLst/>
                          <a:latin typeface="Times New Roman"/>
                          <a:ea typeface="Times New Roman"/>
                        </a:rPr>
                        <a:t>iconectiv</a:t>
                      </a:r>
                      <a:endParaRPr lang="en-US" sz="2000">
                        <a:effectLst/>
                        <a:latin typeface="Times New Roman"/>
                        <a:ea typeface="Times New Roman"/>
                      </a:endParaRPr>
                    </a:p>
                  </a:txBody>
                  <a:tcPr marL="68580" marR="68580" marT="0" marB="0"/>
                </a:tc>
              </a:tr>
              <a:tr h="228600">
                <a:tc>
                  <a:txBody>
                    <a:bodyPr/>
                    <a:lstStyle/>
                    <a:p>
                      <a:pPr marL="0" marR="0"/>
                      <a:r>
                        <a:rPr lang="en-US" sz="1400">
                          <a:effectLst/>
                          <a:latin typeface="Times New Roman"/>
                          <a:ea typeface="Times New Roman"/>
                        </a:rPr>
                        <a:t>Mohammad Khaled, Senior Security Specialist</a:t>
                      </a:r>
                      <a:endParaRPr lang="en-US" sz="2000">
                        <a:effectLst/>
                        <a:latin typeface="Times New Roman"/>
                        <a:ea typeface="Times New Roman"/>
                      </a:endParaRPr>
                    </a:p>
                  </a:txBody>
                  <a:tcPr marL="68580" marR="68580" marT="0" marB="0"/>
                </a:tc>
                <a:tc>
                  <a:txBody>
                    <a:bodyPr/>
                    <a:lstStyle/>
                    <a:p>
                      <a:pPr marL="0" marR="0"/>
                      <a:r>
                        <a:rPr lang="en-US" sz="1400">
                          <a:effectLst/>
                          <a:latin typeface="Times New Roman"/>
                          <a:ea typeface="Times New Roman"/>
                        </a:rPr>
                        <a:t>Nokia Bell Labs</a:t>
                      </a:r>
                      <a:endParaRPr lang="en-US" sz="2000">
                        <a:effectLst/>
                        <a:latin typeface="Times New Roman"/>
                        <a:ea typeface="Times New Roman"/>
                      </a:endParaRPr>
                    </a:p>
                  </a:txBody>
                  <a:tcPr marL="68580" marR="68580" marT="0" marB="0"/>
                </a:tc>
              </a:tr>
              <a:tr h="228600">
                <a:tc>
                  <a:txBody>
                    <a:bodyPr/>
                    <a:lstStyle/>
                    <a:p>
                      <a:pPr marL="0" marR="0"/>
                      <a:r>
                        <a:rPr lang="en-US" sz="1400">
                          <a:effectLst/>
                          <a:latin typeface="Times New Roman"/>
                          <a:ea typeface="Times New Roman"/>
                        </a:rPr>
                        <a:t>Jason Livingood, VP, Technology Policy &amp; Standards</a:t>
                      </a:r>
                      <a:endParaRPr lang="en-US" sz="2000">
                        <a:effectLst/>
                        <a:latin typeface="Times New Roman"/>
                        <a:ea typeface="Times New Roman"/>
                      </a:endParaRPr>
                    </a:p>
                  </a:txBody>
                  <a:tcPr marL="68580" marR="68580" marT="0" marB="0"/>
                </a:tc>
                <a:tc>
                  <a:txBody>
                    <a:bodyPr/>
                    <a:lstStyle/>
                    <a:p>
                      <a:pPr marL="0" marR="0"/>
                      <a:r>
                        <a:rPr lang="en-US" sz="1400">
                          <a:effectLst/>
                          <a:latin typeface="Times New Roman"/>
                          <a:ea typeface="Times New Roman"/>
                        </a:rPr>
                        <a:t>Comcast Cable</a:t>
                      </a:r>
                      <a:endParaRPr lang="en-US" sz="2000">
                        <a:effectLst/>
                        <a:latin typeface="Times New Roman"/>
                        <a:ea typeface="Times New Roman"/>
                      </a:endParaRPr>
                    </a:p>
                  </a:txBody>
                  <a:tcPr marL="68580" marR="68580" marT="0" marB="0"/>
                </a:tc>
              </a:tr>
              <a:tr h="228600">
                <a:tc>
                  <a:txBody>
                    <a:bodyPr/>
                    <a:lstStyle/>
                    <a:p>
                      <a:pPr marL="0" marR="0"/>
                      <a:r>
                        <a:rPr lang="en-US" sz="1400">
                          <a:effectLst/>
                          <a:latin typeface="Times New Roman"/>
                          <a:ea typeface="Times New Roman"/>
                        </a:rPr>
                        <a:t>Jennifer Manner, VP Regulatory Affairs</a:t>
                      </a:r>
                      <a:endParaRPr lang="en-US" sz="2000">
                        <a:effectLst/>
                        <a:latin typeface="Times New Roman"/>
                        <a:ea typeface="Times New Roman"/>
                      </a:endParaRPr>
                    </a:p>
                  </a:txBody>
                  <a:tcPr marL="68580" marR="68580" marT="0" marB="0"/>
                </a:tc>
                <a:tc>
                  <a:txBody>
                    <a:bodyPr/>
                    <a:lstStyle/>
                    <a:p>
                      <a:pPr marL="0" marR="0"/>
                      <a:r>
                        <a:rPr lang="en-US" sz="1400">
                          <a:effectLst/>
                          <a:latin typeface="Times New Roman"/>
                          <a:ea typeface="Times New Roman"/>
                        </a:rPr>
                        <a:t>EchoStar</a:t>
                      </a:r>
                      <a:endParaRPr lang="en-US" sz="2000">
                        <a:effectLst/>
                        <a:latin typeface="Times New Roman"/>
                        <a:ea typeface="Times New Roman"/>
                      </a:endParaRPr>
                    </a:p>
                  </a:txBody>
                  <a:tcPr marL="68580" marR="68580" marT="0" marB="0"/>
                </a:tc>
              </a:tr>
              <a:tr h="228600">
                <a:tc>
                  <a:txBody>
                    <a:bodyPr/>
                    <a:lstStyle/>
                    <a:p>
                      <a:pPr marL="0" marR="0"/>
                      <a:r>
                        <a:rPr lang="en-US" sz="1400">
                          <a:effectLst/>
                          <a:latin typeface="Times New Roman"/>
                          <a:ea typeface="Times New Roman"/>
                        </a:rPr>
                        <a:t>Robert Mayer, VP – Industry and State Affairs</a:t>
                      </a:r>
                      <a:endParaRPr lang="en-US" sz="2000">
                        <a:effectLst/>
                        <a:latin typeface="Times New Roman"/>
                        <a:ea typeface="Times New Roman"/>
                      </a:endParaRPr>
                    </a:p>
                  </a:txBody>
                  <a:tcPr marL="68580" marR="68580" marT="0" marB="0"/>
                </a:tc>
                <a:tc>
                  <a:txBody>
                    <a:bodyPr/>
                    <a:lstStyle/>
                    <a:p>
                      <a:pPr marL="0" marR="0"/>
                      <a:r>
                        <a:rPr lang="en-US" sz="1400">
                          <a:effectLst/>
                          <a:latin typeface="Times New Roman"/>
                          <a:ea typeface="Times New Roman"/>
                        </a:rPr>
                        <a:t>USTelecom</a:t>
                      </a:r>
                      <a:endParaRPr lang="en-US" sz="2000">
                        <a:effectLst/>
                        <a:latin typeface="Times New Roman"/>
                        <a:ea typeface="Times New Roman"/>
                      </a:endParaRPr>
                    </a:p>
                  </a:txBody>
                  <a:tcPr marL="68580" marR="68580" marT="0" marB="0"/>
                </a:tc>
              </a:tr>
              <a:tr h="228600">
                <a:tc>
                  <a:txBody>
                    <a:bodyPr/>
                    <a:lstStyle/>
                    <a:p>
                      <a:pPr marL="0" marR="0"/>
                      <a:r>
                        <a:rPr lang="en-US" sz="1400">
                          <a:effectLst/>
                          <a:latin typeface="Times New Roman"/>
                          <a:ea typeface="Times New Roman"/>
                        </a:rPr>
                        <a:t>Susan Miller, President &amp; CEO</a:t>
                      </a:r>
                      <a:endParaRPr lang="en-US" sz="2000">
                        <a:effectLst/>
                        <a:latin typeface="Times New Roman"/>
                        <a:ea typeface="Times New Roman"/>
                      </a:endParaRPr>
                    </a:p>
                  </a:txBody>
                  <a:tcPr marL="68580" marR="68580" marT="0" marB="0"/>
                </a:tc>
                <a:tc>
                  <a:txBody>
                    <a:bodyPr/>
                    <a:lstStyle/>
                    <a:p>
                      <a:pPr marL="0" marR="0"/>
                      <a:r>
                        <a:rPr lang="en-US" sz="1400">
                          <a:effectLst/>
                          <a:latin typeface="Times New Roman"/>
                          <a:ea typeface="Times New Roman"/>
                        </a:rPr>
                        <a:t>Alliance for Telecom Industry Solutions (ATIS)</a:t>
                      </a:r>
                      <a:endParaRPr lang="en-US" sz="2000">
                        <a:effectLst/>
                        <a:latin typeface="Times New Roman"/>
                        <a:ea typeface="Times New Roman"/>
                      </a:endParaRPr>
                    </a:p>
                  </a:txBody>
                  <a:tcPr marL="68580" marR="68580" marT="0" marB="0"/>
                </a:tc>
              </a:tr>
              <a:tr h="228600">
                <a:tc>
                  <a:txBody>
                    <a:bodyPr/>
                    <a:lstStyle/>
                    <a:p>
                      <a:pPr marL="0" marR="0"/>
                      <a:r>
                        <a:rPr lang="en-US" sz="1400">
                          <a:effectLst/>
                          <a:latin typeface="Times New Roman"/>
                          <a:ea typeface="Times New Roman"/>
                        </a:rPr>
                        <a:t>Drew Morin, Director, Federal Cyber Security Technology and Engineering Programs</a:t>
                      </a:r>
                      <a:endParaRPr lang="en-US" sz="2000">
                        <a:effectLst/>
                        <a:latin typeface="Times New Roman"/>
                        <a:ea typeface="Times New Roman"/>
                      </a:endParaRPr>
                    </a:p>
                  </a:txBody>
                  <a:tcPr marL="68580" marR="68580" marT="0" marB="0"/>
                </a:tc>
                <a:tc>
                  <a:txBody>
                    <a:bodyPr/>
                    <a:lstStyle/>
                    <a:p>
                      <a:pPr marL="0" marR="0"/>
                      <a:r>
                        <a:rPr lang="en-US" sz="1400">
                          <a:effectLst/>
                          <a:latin typeface="Times New Roman"/>
                          <a:ea typeface="Times New Roman"/>
                        </a:rPr>
                        <a:t>T-Mobile</a:t>
                      </a:r>
                      <a:endParaRPr lang="en-US" sz="2000">
                        <a:effectLst/>
                        <a:latin typeface="Times New Roman"/>
                        <a:ea typeface="Times New Roman"/>
                      </a:endParaRPr>
                    </a:p>
                  </a:txBody>
                  <a:tcPr marL="68580" marR="68580" marT="0" marB="0"/>
                </a:tc>
              </a:tr>
              <a:tr h="228600">
                <a:tc>
                  <a:txBody>
                    <a:bodyPr/>
                    <a:lstStyle/>
                    <a:p>
                      <a:pPr marL="0" marR="0"/>
                      <a:r>
                        <a:rPr lang="en-US" sz="1400">
                          <a:effectLst/>
                          <a:latin typeface="Times New Roman"/>
                          <a:ea typeface="Times New Roman"/>
                        </a:rPr>
                        <a:t>Sara Mosley, Acting CTO, OCC/NPP*</a:t>
                      </a:r>
                      <a:endParaRPr lang="en-US" sz="2000">
                        <a:effectLst/>
                        <a:latin typeface="Times New Roman"/>
                        <a:ea typeface="Times New Roman"/>
                      </a:endParaRPr>
                    </a:p>
                  </a:txBody>
                  <a:tcPr marL="68580" marR="68580" marT="0" marB="0"/>
                </a:tc>
                <a:tc>
                  <a:txBody>
                    <a:bodyPr/>
                    <a:lstStyle/>
                    <a:p>
                      <a:pPr marL="0" marR="0"/>
                      <a:r>
                        <a:rPr lang="en-US" sz="1400">
                          <a:effectLst/>
                          <a:latin typeface="Times New Roman"/>
                          <a:ea typeface="Times New Roman"/>
                        </a:rPr>
                        <a:t>Department of Homeland Security</a:t>
                      </a:r>
                      <a:endParaRPr lang="en-US" sz="2000">
                        <a:effectLst/>
                        <a:latin typeface="Times New Roman"/>
                        <a:ea typeface="Times New Roman"/>
                      </a:endParaRPr>
                    </a:p>
                  </a:txBody>
                  <a:tcPr marL="68580" marR="68580" marT="0" marB="0"/>
                </a:tc>
              </a:tr>
              <a:tr h="228600">
                <a:tc>
                  <a:txBody>
                    <a:bodyPr/>
                    <a:lstStyle/>
                    <a:p>
                      <a:pPr marL="0" marR="0"/>
                      <a:r>
                        <a:rPr lang="en-US" sz="1400">
                          <a:effectLst/>
                          <a:latin typeface="Times New Roman"/>
                          <a:ea typeface="Times New Roman"/>
                        </a:rPr>
                        <a:t>Greg Schumacher, Technology Development Strategist</a:t>
                      </a:r>
                      <a:endParaRPr lang="en-US" sz="2000">
                        <a:effectLst/>
                        <a:latin typeface="Times New Roman"/>
                        <a:ea typeface="Times New Roman"/>
                      </a:endParaRPr>
                    </a:p>
                  </a:txBody>
                  <a:tcPr marL="68580" marR="68580" marT="0" marB="0"/>
                </a:tc>
                <a:tc>
                  <a:txBody>
                    <a:bodyPr/>
                    <a:lstStyle/>
                    <a:p>
                      <a:pPr marL="0" marR="0"/>
                      <a:r>
                        <a:rPr lang="en-US" sz="1400">
                          <a:effectLst/>
                          <a:latin typeface="Times New Roman"/>
                          <a:ea typeface="Times New Roman"/>
                        </a:rPr>
                        <a:t>Sprint Corporation</a:t>
                      </a:r>
                      <a:endParaRPr lang="en-US" sz="2000">
                        <a:effectLst/>
                        <a:latin typeface="Times New Roman"/>
                        <a:ea typeface="Times New Roman"/>
                      </a:endParaRPr>
                    </a:p>
                  </a:txBody>
                  <a:tcPr marL="68580" marR="68580" marT="0" marB="0"/>
                </a:tc>
              </a:tr>
              <a:tr h="228600">
                <a:tc>
                  <a:txBody>
                    <a:bodyPr/>
                    <a:lstStyle/>
                    <a:p>
                      <a:pPr marL="0" marR="0"/>
                      <a:r>
                        <a:rPr lang="en-US" sz="1400">
                          <a:effectLst/>
                          <a:latin typeface="Times New Roman"/>
                          <a:ea typeface="Times New Roman"/>
                        </a:rPr>
                        <a:t>Lee Thibaudeau, CTO &amp; VP of Engineering</a:t>
                      </a:r>
                      <a:endParaRPr lang="en-US" sz="2000">
                        <a:effectLst/>
                        <a:latin typeface="Times New Roman"/>
                        <a:ea typeface="Times New Roman"/>
                      </a:endParaRPr>
                    </a:p>
                  </a:txBody>
                  <a:tcPr marL="68580" marR="68580" marT="0" marB="0"/>
                </a:tc>
                <a:tc>
                  <a:txBody>
                    <a:bodyPr/>
                    <a:lstStyle/>
                    <a:p>
                      <a:pPr marL="0" marR="0"/>
                      <a:r>
                        <a:rPr lang="en-US" sz="1400">
                          <a:effectLst/>
                          <a:latin typeface="Times New Roman"/>
                          <a:ea typeface="Times New Roman"/>
                        </a:rPr>
                        <a:t>Nsight</a:t>
                      </a:r>
                      <a:endParaRPr lang="en-US" sz="2000">
                        <a:effectLst/>
                        <a:latin typeface="Times New Roman"/>
                        <a:ea typeface="Times New Roman"/>
                      </a:endParaRPr>
                    </a:p>
                  </a:txBody>
                  <a:tcPr marL="68580" marR="68580" marT="0" marB="0"/>
                </a:tc>
              </a:tr>
              <a:tr h="228600">
                <a:tc>
                  <a:txBody>
                    <a:bodyPr/>
                    <a:lstStyle/>
                    <a:p>
                      <a:pPr marL="0" marR="0"/>
                      <a:r>
                        <a:rPr lang="en-US" sz="1400">
                          <a:effectLst/>
                          <a:latin typeface="Times New Roman"/>
                          <a:ea typeface="Times New Roman"/>
                        </a:rPr>
                        <a:t>Tim Walden, SVP of Engineering and Construction</a:t>
                      </a:r>
                      <a:endParaRPr lang="en-US" sz="2000">
                        <a:effectLst/>
                        <a:latin typeface="Times New Roman"/>
                        <a:ea typeface="Times New Roman"/>
                      </a:endParaRPr>
                    </a:p>
                  </a:txBody>
                  <a:tcPr marL="68580" marR="68580" marT="0" marB="0"/>
                </a:tc>
                <a:tc>
                  <a:txBody>
                    <a:bodyPr/>
                    <a:lstStyle/>
                    <a:p>
                      <a:pPr marL="0" marR="0"/>
                      <a:r>
                        <a:rPr lang="en-US" sz="1400" dirty="0" err="1" smtClean="0">
                          <a:effectLst/>
                          <a:latin typeface="Times New Roman"/>
                          <a:ea typeface="Times New Roman"/>
                        </a:rPr>
                        <a:t>CenturyLink</a:t>
                      </a:r>
                      <a:endParaRPr lang="en-US" sz="2000" dirty="0">
                        <a:effectLst/>
                        <a:latin typeface="Times New Roman"/>
                        <a:ea typeface="Times New Roman"/>
                      </a:endParaRPr>
                    </a:p>
                  </a:txBody>
                  <a:tcPr marL="68580" marR="68580" marT="0" marB="0"/>
                </a:tc>
              </a:tr>
              <a:tr h="228600">
                <a:tc>
                  <a:txBody>
                    <a:bodyPr/>
                    <a:lstStyle/>
                    <a:p>
                      <a:pPr marL="0" marR="0"/>
                      <a:r>
                        <a:rPr lang="en-US" sz="1400">
                          <a:effectLst/>
                          <a:latin typeface="Times New Roman"/>
                          <a:ea typeface="Times New Roman"/>
                        </a:rPr>
                        <a:t>Jeremy Larson, Network Manager</a:t>
                      </a:r>
                      <a:endParaRPr lang="en-US" sz="2000">
                        <a:effectLst/>
                        <a:latin typeface="Times New Roman"/>
                        <a:ea typeface="Times New Roman"/>
                      </a:endParaRPr>
                    </a:p>
                  </a:txBody>
                  <a:tcPr marL="68580" marR="68580" marT="0" marB="0"/>
                </a:tc>
                <a:tc>
                  <a:txBody>
                    <a:bodyPr/>
                    <a:lstStyle/>
                    <a:p>
                      <a:pPr marL="0" marR="0"/>
                      <a:r>
                        <a:rPr lang="en-US" sz="1400">
                          <a:effectLst/>
                          <a:latin typeface="Times New Roman"/>
                          <a:ea typeface="Times New Roman"/>
                        </a:rPr>
                        <a:t>USConnect</a:t>
                      </a:r>
                      <a:endParaRPr lang="en-US" sz="2000">
                        <a:effectLst/>
                        <a:latin typeface="Times New Roman"/>
                        <a:ea typeface="Times New Roman"/>
                      </a:endParaRPr>
                    </a:p>
                  </a:txBody>
                  <a:tcPr marL="68580" marR="68580" marT="0" marB="0"/>
                </a:tc>
              </a:tr>
              <a:tr h="228600">
                <a:tc>
                  <a:txBody>
                    <a:bodyPr/>
                    <a:lstStyle/>
                    <a:p>
                      <a:pPr marL="0" marR="0"/>
                      <a:r>
                        <a:rPr lang="en-US" sz="1400">
                          <a:effectLst/>
                          <a:latin typeface="Times New Roman"/>
                          <a:ea typeface="Times New Roman"/>
                        </a:rPr>
                        <a:t>Martin Dolly, Lead Member of Technical Staff</a:t>
                      </a:r>
                      <a:endParaRPr lang="en-US" sz="2000">
                        <a:effectLst/>
                        <a:latin typeface="Times New Roman"/>
                        <a:ea typeface="Times New Roman"/>
                      </a:endParaRPr>
                    </a:p>
                  </a:txBody>
                  <a:tcPr marL="68580" marR="68580" marT="0" marB="0"/>
                </a:tc>
                <a:tc>
                  <a:txBody>
                    <a:bodyPr/>
                    <a:lstStyle/>
                    <a:p>
                      <a:pPr marL="0" marR="0"/>
                      <a:r>
                        <a:rPr lang="en-US" sz="1400">
                          <a:effectLst/>
                          <a:latin typeface="Times New Roman"/>
                          <a:ea typeface="Times New Roman"/>
                        </a:rPr>
                        <a:t>AT&amp;T Services Inc.</a:t>
                      </a:r>
                      <a:endParaRPr lang="en-US" sz="2000">
                        <a:effectLst/>
                        <a:latin typeface="Times New Roman"/>
                        <a:ea typeface="Times New Roman"/>
                      </a:endParaRPr>
                    </a:p>
                  </a:txBody>
                  <a:tcPr marL="68580" marR="68580" marT="0" marB="0"/>
                </a:tc>
              </a:tr>
              <a:tr h="228600">
                <a:tc>
                  <a:txBody>
                    <a:bodyPr/>
                    <a:lstStyle/>
                    <a:p>
                      <a:pPr marL="0" marR="0"/>
                      <a:r>
                        <a:rPr lang="en-US" sz="1400">
                          <a:effectLst/>
                          <a:latin typeface="Times New Roman"/>
                          <a:ea typeface="Times New Roman"/>
                        </a:rPr>
                        <a:t>John A. Marinho, VP Technology &amp; Cybersecurity</a:t>
                      </a:r>
                      <a:endParaRPr lang="en-US" sz="2000">
                        <a:effectLst/>
                        <a:latin typeface="Times New Roman"/>
                        <a:ea typeface="Times New Roman"/>
                      </a:endParaRPr>
                    </a:p>
                  </a:txBody>
                  <a:tcPr marL="68580" marR="68580" marT="0" marB="0"/>
                </a:tc>
                <a:tc>
                  <a:txBody>
                    <a:bodyPr/>
                    <a:lstStyle/>
                    <a:p>
                      <a:pPr marL="0" marR="0"/>
                      <a:r>
                        <a:rPr lang="en-US" sz="1400" dirty="0">
                          <a:effectLst/>
                          <a:latin typeface="Times New Roman"/>
                          <a:ea typeface="Times New Roman"/>
                        </a:rPr>
                        <a:t>CTIA</a:t>
                      </a:r>
                      <a:endParaRPr lang="en-US" sz="2000" dirty="0">
                        <a:effectLst/>
                        <a:latin typeface="Times New Roman"/>
                        <a:ea typeface="Times New Roman"/>
                      </a:endParaRPr>
                    </a:p>
                  </a:txBody>
                  <a:tcPr marL="68580" marR="68580" marT="0" marB="0"/>
                </a:tc>
              </a:tr>
            </a:tbl>
          </a:graphicData>
        </a:graphic>
      </p:graphicFrame>
    </p:spTree>
    <p:extLst>
      <p:ext uri="{BB962C8B-B14F-4D97-AF65-F5344CB8AC3E}">
        <p14:creationId xmlns:p14="http://schemas.microsoft.com/office/powerpoint/2010/main" val="363699180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 to the </a:t>
            </a:r>
            <a:r>
              <a:rPr lang="en-US" dirty="0" err="1" smtClean="0"/>
              <a:t>fcc</a:t>
            </a:r>
            <a:endParaRPr lang="en-US" dirty="0"/>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D8BBD6F1-B411-4A30-8CE9-38ED6E030FF9}" type="slidenum">
              <a:rPr lang="en-US" smtClean="0"/>
              <a:pPr>
                <a:defRPr/>
              </a:pPr>
              <a:t>40</a:t>
            </a:fld>
            <a:endParaRPr lang="en-US" dirty="0"/>
          </a:p>
        </p:txBody>
      </p:sp>
    </p:spTree>
    <p:extLst>
      <p:ext uri="{BB962C8B-B14F-4D97-AF65-F5344CB8AC3E}">
        <p14:creationId xmlns:p14="http://schemas.microsoft.com/office/powerpoint/2010/main" val="240285798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Recommendations</a:t>
            </a:r>
            <a:endParaRPr lang="en-US" dirty="0"/>
          </a:p>
        </p:txBody>
      </p:sp>
      <p:sp>
        <p:nvSpPr>
          <p:cNvPr id="3" name="Content Placeholder 2"/>
          <p:cNvSpPr>
            <a:spLocks noGrp="1"/>
          </p:cNvSpPr>
          <p:nvPr>
            <p:ph idx="1"/>
          </p:nvPr>
        </p:nvSpPr>
        <p:spPr>
          <a:xfrm>
            <a:off x="457200" y="1308100"/>
            <a:ext cx="8229600" cy="4525963"/>
          </a:xfrm>
        </p:spPr>
        <p:txBody>
          <a:bodyPr/>
          <a:lstStyle/>
          <a:p>
            <a:r>
              <a:rPr lang="en-US" sz="2000" dirty="0" smtClean="0"/>
              <a:t>10.1.1	Extension </a:t>
            </a:r>
            <a:r>
              <a:rPr lang="en-US" sz="2000" dirty="0"/>
              <a:t>of CSRIC 5G </a:t>
            </a:r>
            <a:r>
              <a:rPr lang="en-US" sz="2000" dirty="0" smtClean="0"/>
              <a:t>Study</a:t>
            </a:r>
          </a:p>
          <a:p>
            <a:pPr lvl="1"/>
            <a:r>
              <a:rPr lang="en-US" sz="1800" dirty="0"/>
              <a:t>Given the current state of the standards and deployment, the working group therefore feels it would be best to revisit 5G in the next CSRIC.</a:t>
            </a:r>
          </a:p>
          <a:p>
            <a:r>
              <a:rPr lang="en-US" sz="2000" dirty="0" smtClean="0"/>
              <a:t>10.1.2 	Threat </a:t>
            </a:r>
            <a:r>
              <a:rPr lang="en-US" sz="2000" dirty="0"/>
              <a:t>Taxonomy</a:t>
            </a:r>
          </a:p>
          <a:p>
            <a:pPr lvl="1"/>
            <a:r>
              <a:rPr lang="en-US" sz="1800" dirty="0"/>
              <a:t>FCC should work with industry, DHS and NIST through a future CSRIC or other collaborative process to </a:t>
            </a:r>
            <a:r>
              <a:rPr lang="en-US" sz="1800" b="1" dirty="0"/>
              <a:t>develop a communications sector-specific taxonomy for communicating threats and evaluating risks </a:t>
            </a:r>
            <a:r>
              <a:rPr lang="en-US" sz="1800" dirty="0"/>
              <a:t>to the 5G ecosystem </a:t>
            </a:r>
            <a:endParaRPr lang="en-US" sz="2000" dirty="0" smtClean="0"/>
          </a:p>
          <a:p>
            <a:r>
              <a:rPr lang="en-US" sz="2000" dirty="0" smtClean="0"/>
              <a:t>10.1.3	Participate </a:t>
            </a:r>
            <a:r>
              <a:rPr lang="en-US" sz="2000" dirty="0"/>
              <a:t>with DHS in Public/Private Partnership for Threat Assessment</a:t>
            </a:r>
          </a:p>
          <a:p>
            <a:pPr lvl="1"/>
            <a:r>
              <a:rPr lang="en-US" sz="1800" dirty="0"/>
              <a:t>With the evolution towards </a:t>
            </a:r>
            <a:r>
              <a:rPr lang="en-US" sz="1800" b="1" dirty="0"/>
              <a:t>a 5G network architecture that combines communications network technology </a:t>
            </a:r>
            <a:r>
              <a:rPr lang="en-US" sz="1800" dirty="0"/>
              <a:t>with established information technologies (i.e. a ‘converged’ network), the </a:t>
            </a:r>
            <a:r>
              <a:rPr lang="en-US" sz="1800" b="1" dirty="0"/>
              <a:t>need to effectively and quickly understand, assess, and mitigate emerging threats to the ecosystem </a:t>
            </a:r>
            <a:r>
              <a:rPr lang="en-US" sz="1800" dirty="0"/>
              <a:t>will become more critical because of the </a:t>
            </a:r>
            <a:r>
              <a:rPr lang="en-US" sz="1800" b="1" dirty="0"/>
              <a:t>wide variety of systems, applications, and users</a:t>
            </a:r>
            <a:r>
              <a:rPr lang="en-US" sz="1800" dirty="0"/>
              <a:t> that depend upon the network. </a:t>
            </a:r>
          </a:p>
        </p:txBody>
      </p:sp>
      <p:sp>
        <p:nvSpPr>
          <p:cNvPr id="4" name="Slide Number Placeholder 3"/>
          <p:cNvSpPr>
            <a:spLocks noGrp="1"/>
          </p:cNvSpPr>
          <p:nvPr>
            <p:ph type="sldNum" sz="quarter" idx="12"/>
          </p:nvPr>
        </p:nvSpPr>
        <p:spPr/>
        <p:txBody>
          <a:bodyPr/>
          <a:lstStyle/>
          <a:p>
            <a:pPr>
              <a:defRPr/>
            </a:pPr>
            <a:fld id="{6EC53501-A59C-492B-A4C7-04A4F75D57BB}" type="slidenum">
              <a:rPr lang="en-US" smtClean="0"/>
              <a:pPr>
                <a:defRPr/>
              </a:pPr>
              <a:t>41</a:t>
            </a:fld>
            <a:endParaRPr lang="en-US" dirty="0"/>
          </a:p>
        </p:txBody>
      </p:sp>
    </p:spTree>
    <p:extLst>
      <p:ext uri="{BB962C8B-B14F-4D97-AF65-F5344CB8AC3E}">
        <p14:creationId xmlns:p14="http://schemas.microsoft.com/office/powerpoint/2010/main" val="241164957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 for IoT</a:t>
            </a:r>
            <a:endParaRPr lang="en-US" dirty="0"/>
          </a:p>
        </p:txBody>
      </p:sp>
      <p:sp>
        <p:nvSpPr>
          <p:cNvPr id="3" name="Content Placeholder 2"/>
          <p:cNvSpPr>
            <a:spLocks noGrp="1"/>
          </p:cNvSpPr>
          <p:nvPr>
            <p:ph idx="1"/>
          </p:nvPr>
        </p:nvSpPr>
        <p:spPr/>
        <p:txBody>
          <a:bodyPr/>
          <a:lstStyle/>
          <a:p>
            <a:r>
              <a:rPr lang="en-US" sz="2400" dirty="0" smtClean="0"/>
              <a:t>10.2.1	Regulatory </a:t>
            </a:r>
            <a:r>
              <a:rPr lang="en-US" sz="2400" dirty="0"/>
              <a:t>actions</a:t>
            </a:r>
          </a:p>
          <a:p>
            <a:pPr lvl="1"/>
            <a:r>
              <a:rPr lang="en-US" sz="2000" dirty="0"/>
              <a:t>CSRIC recommends that the FCC avoid IoT regulatory </a:t>
            </a:r>
            <a:r>
              <a:rPr lang="en-US" sz="2000" dirty="0" smtClean="0"/>
              <a:t>actions</a:t>
            </a:r>
          </a:p>
          <a:p>
            <a:pPr marL="342900" lvl="2" indent="-342900"/>
            <a:r>
              <a:rPr lang="en-US" dirty="0"/>
              <a:t> </a:t>
            </a:r>
            <a:r>
              <a:rPr lang="en-US" dirty="0" smtClean="0"/>
              <a:t>10.2.2	Public</a:t>
            </a:r>
            <a:r>
              <a:rPr lang="en-US" dirty="0"/>
              <a:t>/Private Partnership</a:t>
            </a:r>
          </a:p>
          <a:p>
            <a:pPr marL="800100" lvl="3" indent="-342900"/>
            <a:r>
              <a:rPr lang="en-US" dirty="0"/>
              <a:t>The CSRIC recommends that the FCC should </a:t>
            </a:r>
            <a:r>
              <a:rPr lang="en-US" b="1" dirty="0"/>
              <a:t>continue to participate with the Departments of Commerce and Homeland Security </a:t>
            </a:r>
            <a:r>
              <a:rPr lang="en-US" dirty="0"/>
              <a:t>as they </a:t>
            </a:r>
            <a:r>
              <a:rPr lang="en-US" b="1" dirty="0"/>
              <a:t>coordinate with industry, civil society, and international partners </a:t>
            </a:r>
            <a:r>
              <a:rPr lang="en-US" dirty="0"/>
              <a:t>to develop and execute the roadmap of </a:t>
            </a:r>
            <a:r>
              <a:rPr lang="en-US" b="1" dirty="0"/>
              <a:t>prioritized actions to increase the resilience of the Internet and communications ecosystem </a:t>
            </a:r>
            <a:r>
              <a:rPr lang="en-US" dirty="0"/>
              <a:t>against distributed threats </a:t>
            </a:r>
            <a:endParaRPr lang="en-US" dirty="0" smtClean="0"/>
          </a:p>
          <a:p>
            <a:pPr marL="342900" lvl="2" indent="-342900"/>
            <a:endParaRPr lang="en-US" sz="2400" dirty="0"/>
          </a:p>
        </p:txBody>
      </p:sp>
      <p:sp>
        <p:nvSpPr>
          <p:cNvPr id="4" name="Slide Number Placeholder 3"/>
          <p:cNvSpPr>
            <a:spLocks noGrp="1"/>
          </p:cNvSpPr>
          <p:nvPr>
            <p:ph type="sldNum" sz="quarter" idx="12"/>
          </p:nvPr>
        </p:nvSpPr>
        <p:spPr/>
        <p:txBody>
          <a:bodyPr/>
          <a:lstStyle/>
          <a:p>
            <a:pPr>
              <a:defRPr/>
            </a:pPr>
            <a:fld id="{6EC53501-A59C-492B-A4C7-04A4F75D57BB}" type="slidenum">
              <a:rPr lang="en-US" smtClean="0"/>
              <a:pPr>
                <a:defRPr/>
              </a:pPr>
              <a:t>42</a:t>
            </a:fld>
            <a:endParaRPr lang="en-US" dirty="0"/>
          </a:p>
        </p:txBody>
      </p:sp>
    </p:spTree>
    <p:extLst>
      <p:ext uri="{BB962C8B-B14F-4D97-AF65-F5344CB8AC3E}">
        <p14:creationId xmlns:p14="http://schemas.microsoft.com/office/powerpoint/2010/main" val="103208423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Recommendations for NFV/SDN</a:t>
            </a:r>
            <a:endParaRPr lang="en-US" sz="4000" dirty="0"/>
          </a:p>
        </p:txBody>
      </p:sp>
      <p:sp>
        <p:nvSpPr>
          <p:cNvPr id="3" name="Content Placeholder 2"/>
          <p:cNvSpPr>
            <a:spLocks noGrp="1"/>
          </p:cNvSpPr>
          <p:nvPr>
            <p:ph idx="1"/>
          </p:nvPr>
        </p:nvSpPr>
        <p:spPr/>
        <p:txBody>
          <a:bodyPr/>
          <a:lstStyle/>
          <a:p>
            <a:r>
              <a:rPr lang="en-US" dirty="0" smtClean="0"/>
              <a:t>10.3.1	Regulatory </a:t>
            </a:r>
            <a:r>
              <a:rPr lang="en-US" dirty="0"/>
              <a:t>Action</a:t>
            </a:r>
          </a:p>
          <a:p>
            <a:pPr lvl="1"/>
            <a:r>
              <a:rPr lang="en-US" dirty="0"/>
              <a:t>Suppliers and operators are developing and deploying networks that encompass NFV/SDN. </a:t>
            </a:r>
            <a:endParaRPr lang="en-US" dirty="0" smtClean="0"/>
          </a:p>
          <a:p>
            <a:pPr lvl="1"/>
            <a:r>
              <a:rPr lang="en-US" dirty="0" smtClean="0"/>
              <a:t>CSRIC </a:t>
            </a:r>
            <a:r>
              <a:rPr lang="en-US" dirty="0"/>
              <a:t>recommends that the FCC avoid NFV/SDN regulatory </a:t>
            </a:r>
            <a:r>
              <a:rPr lang="en-US" dirty="0" smtClean="0"/>
              <a:t>actions. </a:t>
            </a:r>
          </a:p>
          <a:p>
            <a:endParaRPr lang="en-US" dirty="0"/>
          </a:p>
        </p:txBody>
      </p:sp>
      <p:sp>
        <p:nvSpPr>
          <p:cNvPr id="4" name="Slide Number Placeholder 3"/>
          <p:cNvSpPr>
            <a:spLocks noGrp="1"/>
          </p:cNvSpPr>
          <p:nvPr>
            <p:ph type="sldNum" sz="quarter" idx="12"/>
          </p:nvPr>
        </p:nvSpPr>
        <p:spPr/>
        <p:txBody>
          <a:bodyPr/>
          <a:lstStyle/>
          <a:p>
            <a:pPr>
              <a:defRPr/>
            </a:pPr>
            <a:fld id="{6EC53501-A59C-492B-A4C7-04A4F75D57BB}" type="slidenum">
              <a:rPr lang="en-US" smtClean="0"/>
              <a:pPr>
                <a:defRPr/>
              </a:pPr>
              <a:t>43</a:t>
            </a:fld>
            <a:endParaRPr lang="en-US" dirty="0"/>
          </a:p>
        </p:txBody>
      </p:sp>
    </p:spTree>
    <p:extLst>
      <p:ext uri="{BB962C8B-B14F-4D97-AF65-F5344CB8AC3E}">
        <p14:creationId xmlns:p14="http://schemas.microsoft.com/office/powerpoint/2010/main" val="375866144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Recommendations for Open Source</a:t>
            </a:r>
            <a:endParaRPr lang="en-US" sz="4000" dirty="0"/>
          </a:p>
        </p:txBody>
      </p:sp>
      <p:sp>
        <p:nvSpPr>
          <p:cNvPr id="3" name="Content Placeholder 2"/>
          <p:cNvSpPr>
            <a:spLocks noGrp="1"/>
          </p:cNvSpPr>
          <p:nvPr>
            <p:ph idx="1"/>
          </p:nvPr>
        </p:nvSpPr>
        <p:spPr/>
        <p:txBody>
          <a:bodyPr/>
          <a:lstStyle/>
          <a:p>
            <a:r>
              <a:rPr lang="en-US" dirty="0" smtClean="0"/>
              <a:t>10.4.1	Regulatory </a:t>
            </a:r>
            <a:r>
              <a:rPr lang="en-US" dirty="0"/>
              <a:t>Action</a:t>
            </a:r>
          </a:p>
          <a:p>
            <a:pPr lvl="1"/>
            <a:r>
              <a:rPr lang="en-US" dirty="0"/>
              <a:t>CSRIC recommends that the FCC avoid open source regulatory actions since operators, suppliers and standards bodies are collaborating on open source software development for platforms that will support 5G </a:t>
            </a:r>
          </a:p>
        </p:txBody>
      </p:sp>
      <p:sp>
        <p:nvSpPr>
          <p:cNvPr id="4" name="Slide Number Placeholder 3"/>
          <p:cNvSpPr>
            <a:spLocks noGrp="1"/>
          </p:cNvSpPr>
          <p:nvPr>
            <p:ph type="sldNum" sz="quarter" idx="12"/>
          </p:nvPr>
        </p:nvSpPr>
        <p:spPr/>
        <p:txBody>
          <a:bodyPr/>
          <a:lstStyle/>
          <a:p>
            <a:pPr>
              <a:defRPr/>
            </a:pPr>
            <a:fld id="{6EC53501-A59C-492B-A4C7-04A4F75D57BB}" type="slidenum">
              <a:rPr lang="en-US" smtClean="0"/>
              <a:pPr>
                <a:defRPr/>
              </a:pPr>
              <a:t>44</a:t>
            </a:fld>
            <a:endParaRPr lang="en-US" dirty="0"/>
          </a:p>
        </p:txBody>
      </p:sp>
    </p:spTree>
    <p:extLst>
      <p:ext uri="{BB962C8B-B14F-4D97-AF65-F5344CB8AC3E}">
        <p14:creationId xmlns:p14="http://schemas.microsoft.com/office/powerpoint/2010/main" val="287864691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 to industry</a:t>
            </a:r>
            <a:endParaRPr lang="en-US" dirty="0"/>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D8BBD6F1-B411-4A30-8CE9-38ED6E030FF9}" type="slidenum">
              <a:rPr lang="en-US" smtClean="0"/>
              <a:pPr>
                <a:defRPr/>
              </a:pPr>
              <a:t>45</a:t>
            </a:fld>
            <a:endParaRPr lang="en-US" dirty="0"/>
          </a:p>
        </p:txBody>
      </p:sp>
    </p:spTree>
    <p:extLst>
      <p:ext uri="{BB962C8B-B14F-4D97-AF65-F5344CB8AC3E}">
        <p14:creationId xmlns:p14="http://schemas.microsoft.com/office/powerpoint/2010/main" val="117978121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Recommendations</a:t>
            </a:r>
            <a:endParaRPr lang="en-US" dirty="0"/>
          </a:p>
        </p:txBody>
      </p:sp>
      <p:sp>
        <p:nvSpPr>
          <p:cNvPr id="3" name="Content Placeholder 2"/>
          <p:cNvSpPr>
            <a:spLocks noGrp="1"/>
          </p:cNvSpPr>
          <p:nvPr>
            <p:ph idx="1"/>
          </p:nvPr>
        </p:nvSpPr>
        <p:spPr/>
        <p:txBody>
          <a:bodyPr/>
          <a:lstStyle/>
          <a:p>
            <a:r>
              <a:rPr lang="en-US" sz="2400" dirty="0" smtClean="0"/>
              <a:t>11.1.1	Protecting </a:t>
            </a:r>
            <a:r>
              <a:rPr lang="en-US" sz="2400" dirty="0"/>
              <a:t>the 4G Core </a:t>
            </a:r>
          </a:p>
          <a:p>
            <a:pPr lvl="1"/>
            <a:r>
              <a:rPr lang="en-US" sz="2000" dirty="0"/>
              <a:t>As many network operators will be launching 5G radio supported by a 4G EPC, it is imperative that network operators take measures to implement the recommendations of CSRIC VI, WG3 Diameter Best Practices. </a:t>
            </a:r>
          </a:p>
          <a:p>
            <a:r>
              <a:rPr lang="en-US" sz="2400" dirty="0" smtClean="0"/>
              <a:t>11.1.2	REST </a:t>
            </a:r>
            <a:r>
              <a:rPr lang="en-US" sz="2400" dirty="0"/>
              <a:t>API Authorization </a:t>
            </a:r>
          </a:p>
          <a:p>
            <a:pPr lvl="1"/>
            <a:r>
              <a:rPr lang="en-US" sz="2000" dirty="0"/>
              <a:t>It is necessary that network operators configure the authorization of the REST APIs correctly for a successful implementation of the end-to-end core network interconnection security solution specified in 3GPP TS 33.501. </a:t>
            </a:r>
            <a:endParaRPr lang="en-US" sz="2000" dirty="0" smtClean="0"/>
          </a:p>
          <a:p>
            <a:r>
              <a:rPr lang="en-US" sz="2400" dirty="0" smtClean="0"/>
              <a:t>11.1.3	REST </a:t>
            </a:r>
            <a:r>
              <a:rPr lang="en-US" sz="2400" dirty="0"/>
              <a:t>API Authentication</a:t>
            </a:r>
          </a:p>
          <a:p>
            <a:pPr lvl="1"/>
            <a:r>
              <a:rPr lang="en-US" sz="2000" dirty="0"/>
              <a:t>The right credentials need to be in place to confirm the authenticity of requests. </a:t>
            </a:r>
            <a:endParaRPr lang="en-US" sz="2000" dirty="0" smtClean="0"/>
          </a:p>
          <a:p>
            <a:pPr lvl="1"/>
            <a:endParaRPr lang="en-US" sz="2000" dirty="0"/>
          </a:p>
        </p:txBody>
      </p:sp>
      <p:sp>
        <p:nvSpPr>
          <p:cNvPr id="4" name="Slide Number Placeholder 3"/>
          <p:cNvSpPr>
            <a:spLocks noGrp="1"/>
          </p:cNvSpPr>
          <p:nvPr>
            <p:ph type="sldNum" sz="quarter" idx="12"/>
          </p:nvPr>
        </p:nvSpPr>
        <p:spPr/>
        <p:txBody>
          <a:bodyPr/>
          <a:lstStyle/>
          <a:p>
            <a:pPr>
              <a:defRPr/>
            </a:pPr>
            <a:fld id="{6EC53501-A59C-492B-A4C7-04A4F75D57BB}" type="slidenum">
              <a:rPr lang="en-US" smtClean="0"/>
              <a:pPr>
                <a:defRPr/>
              </a:pPr>
              <a:t>46</a:t>
            </a:fld>
            <a:endParaRPr lang="en-US" dirty="0"/>
          </a:p>
        </p:txBody>
      </p:sp>
    </p:spTree>
    <p:extLst>
      <p:ext uri="{BB962C8B-B14F-4D97-AF65-F5344CB8AC3E}">
        <p14:creationId xmlns:p14="http://schemas.microsoft.com/office/powerpoint/2010/main" val="266483913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Recommendations (</a:t>
            </a:r>
            <a:r>
              <a:rPr lang="en-US" dirty="0" err="1" smtClean="0"/>
              <a:t>cont</a:t>
            </a:r>
            <a:r>
              <a:rPr lang="en-US" dirty="0" smtClean="0"/>
              <a:t>)</a:t>
            </a:r>
            <a:endParaRPr lang="en-US" dirty="0"/>
          </a:p>
        </p:txBody>
      </p:sp>
      <p:sp>
        <p:nvSpPr>
          <p:cNvPr id="3" name="Content Placeholder 2"/>
          <p:cNvSpPr>
            <a:spLocks noGrp="1"/>
          </p:cNvSpPr>
          <p:nvPr>
            <p:ph idx="1"/>
          </p:nvPr>
        </p:nvSpPr>
        <p:spPr/>
        <p:txBody>
          <a:bodyPr/>
          <a:lstStyle/>
          <a:p>
            <a:pPr marL="342900" lvl="2" indent="-342900"/>
            <a:r>
              <a:rPr lang="en-US" dirty="0"/>
              <a:t>11.1.4	Protection of the User Data</a:t>
            </a:r>
          </a:p>
          <a:p>
            <a:pPr marL="800100" lvl="3" indent="-342900"/>
            <a:r>
              <a:rPr lang="en-US" dirty="0"/>
              <a:t>CSRIC recommends adoption of ciphering for the confidentiality of user data, and integrity protection of user data between the UE and the </a:t>
            </a:r>
            <a:r>
              <a:rPr lang="en-US" dirty="0" err="1"/>
              <a:t>gNB</a:t>
            </a:r>
            <a:r>
              <a:rPr lang="en-US" dirty="0"/>
              <a:t> </a:t>
            </a:r>
            <a:r>
              <a:rPr lang="en-US" dirty="0" smtClean="0"/>
              <a:t>(optional implementation in 3GPP TS 33.501)</a:t>
            </a:r>
          </a:p>
          <a:p>
            <a:pPr marL="342900" lvl="2" indent="-342900"/>
            <a:r>
              <a:rPr lang="en-US" dirty="0"/>
              <a:t>11.1.5	Protecting RRC and NAS Signaling</a:t>
            </a:r>
          </a:p>
          <a:p>
            <a:pPr marL="800100" lvl="3" indent="-342900"/>
            <a:r>
              <a:rPr lang="en-US" dirty="0"/>
              <a:t>CSRIC recommends protection of the RRC-signaling and NAS </a:t>
            </a:r>
            <a:r>
              <a:rPr lang="en-US" dirty="0" smtClean="0"/>
              <a:t>signaling</a:t>
            </a:r>
            <a:r>
              <a:rPr lang="en-US" dirty="0"/>
              <a:t> </a:t>
            </a:r>
            <a:r>
              <a:rPr lang="en-US" dirty="0" smtClean="0"/>
              <a:t>(optional implementation in 3GPP TS 33.501)</a:t>
            </a:r>
            <a:endParaRPr lang="en-US" dirty="0"/>
          </a:p>
        </p:txBody>
      </p:sp>
      <p:sp>
        <p:nvSpPr>
          <p:cNvPr id="4" name="Slide Number Placeholder 3"/>
          <p:cNvSpPr>
            <a:spLocks noGrp="1"/>
          </p:cNvSpPr>
          <p:nvPr>
            <p:ph type="sldNum" sz="quarter" idx="12"/>
          </p:nvPr>
        </p:nvSpPr>
        <p:spPr/>
        <p:txBody>
          <a:bodyPr/>
          <a:lstStyle/>
          <a:p>
            <a:pPr>
              <a:defRPr/>
            </a:pPr>
            <a:fld id="{6EC53501-A59C-492B-A4C7-04A4F75D57BB}" type="slidenum">
              <a:rPr lang="en-US" smtClean="0"/>
              <a:pPr>
                <a:defRPr/>
              </a:pPr>
              <a:t>47</a:t>
            </a:fld>
            <a:endParaRPr lang="en-US" dirty="0"/>
          </a:p>
        </p:txBody>
      </p:sp>
    </p:spTree>
    <p:extLst>
      <p:ext uri="{BB962C8B-B14F-4D97-AF65-F5344CB8AC3E}">
        <p14:creationId xmlns:p14="http://schemas.microsoft.com/office/powerpoint/2010/main" val="8901560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 for IoT</a:t>
            </a:r>
            <a:endParaRPr lang="en-US" dirty="0"/>
          </a:p>
        </p:txBody>
      </p:sp>
      <p:sp>
        <p:nvSpPr>
          <p:cNvPr id="3" name="Content Placeholder 2"/>
          <p:cNvSpPr>
            <a:spLocks noGrp="1"/>
          </p:cNvSpPr>
          <p:nvPr>
            <p:ph idx="1"/>
          </p:nvPr>
        </p:nvSpPr>
        <p:spPr/>
        <p:txBody>
          <a:bodyPr/>
          <a:lstStyle/>
          <a:p>
            <a:pPr marL="342900" lvl="2" indent="-342900"/>
            <a:r>
              <a:rPr lang="en-US" sz="2000" dirty="0"/>
              <a:t>11.2.1	Industry Collaboration</a:t>
            </a:r>
          </a:p>
          <a:p>
            <a:pPr marL="800100" lvl="3" indent="-342900"/>
            <a:r>
              <a:rPr lang="en-US" sz="1800" dirty="0"/>
              <a:t>CSRIC recommends that </a:t>
            </a:r>
            <a:r>
              <a:rPr lang="en-US" sz="1800" dirty="0" smtClean="0"/>
              <a:t>network providers work </a:t>
            </a:r>
            <a:r>
              <a:rPr lang="en-US" sz="1800" dirty="0"/>
              <a:t>together to develop best practices or other ways to best minimize threats to IoT.</a:t>
            </a:r>
          </a:p>
          <a:p>
            <a:pPr marL="342900" lvl="2" indent="-342900"/>
            <a:r>
              <a:rPr lang="en-US" sz="2000" dirty="0"/>
              <a:t>11.2.2	NB-IoT Management</a:t>
            </a:r>
          </a:p>
          <a:p>
            <a:pPr marL="800100" lvl="3" indent="-342900"/>
            <a:r>
              <a:rPr lang="en-US" sz="1800" dirty="0"/>
              <a:t>CSRIC recommends that industry implement 3GPP controls for management of NB-IoT traffic to prevent overloading the network.</a:t>
            </a:r>
          </a:p>
          <a:p>
            <a:pPr marL="342900" lvl="2" indent="-342900"/>
            <a:r>
              <a:rPr lang="en-US" sz="2000" dirty="0"/>
              <a:t>11.2.3	IoT Best Practices</a:t>
            </a:r>
          </a:p>
          <a:p>
            <a:pPr marL="800100" lvl="3" indent="-342900"/>
            <a:r>
              <a:rPr lang="en-US" sz="1800" dirty="0"/>
              <a:t>CSRIC recommends that industry evaluate for applicability the GSMA CLP.14, API and SOA security best practices to mitigate IoT threats included in this report for voluntary adoption as applicable and if appropriate. </a:t>
            </a:r>
            <a:endParaRPr lang="en-US" sz="1800" dirty="0" smtClean="0"/>
          </a:p>
          <a:p>
            <a:pPr marL="342900" lvl="2" indent="-342900"/>
            <a:r>
              <a:rPr lang="en-US" sz="2000" dirty="0" smtClean="0"/>
              <a:t>11.2.4</a:t>
            </a:r>
            <a:r>
              <a:rPr lang="en-US" sz="2000" dirty="0"/>
              <a:t>	CSRIC IV, WG-5 Remediation of Server-Based </a:t>
            </a:r>
            <a:r>
              <a:rPr lang="en-US" sz="2000" dirty="0" err="1"/>
              <a:t>DDoS</a:t>
            </a:r>
            <a:r>
              <a:rPr lang="en-US" sz="2000" dirty="0"/>
              <a:t> Attacks</a:t>
            </a:r>
          </a:p>
          <a:p>
            <a:pPr marL="800100" lvl="3" indent="-342900"/>
            <a:r>
              <a:rPr lang="en-US" sz="1800" dirty="0"/>
              <a:t>The CSRIC recommends that industry follow the recommendations of CSRIC IV, WG5 for the mitigation of </a:t>
            </a:r>
            <a:r>
              <a:rPr lang="en-US" sz="1800" dirty="0" err="1"/>
              <a:t>DDoS</a:t>
            </a:r>
            <a:r>
              <a:rPr lang="en-US" sz="1800" dirty="0"/>
              <a:t> attacks.</a:t>
            </a:r>
          </a:p>
          <a:p>
            <a:pPr marL="800100" lvl="3" indent="-342900"/>
            <a:endParaRPr lang="en-US" sz="1800" dirty="0"/>
          </a:p>
        </p:txBody>
      </p:sp>
      <p:sp>
        <p:nvSpPr>
          <p:cNvPr id="4" name="Slide Number Placeholder 3"/>
          <p:cNvSpPr>
            <a:spLocks noGrp="1"/>
          </p:cNvSpPr>
          <p:nvPr>
            <p:ph type="sldNum" sz="quarter" idx="12"/>
          </p:nvPr>
        </p:nvSpPr>
        <p:spPr/>
        <p:txBody>
          <a:bodyPr/>
          <a:lstStyle/>
          <a:p>
            <a:pPr>
              <a:defRPr/>
            </a:pPr>
            <a:fld id="{6EC53501-A59C-492B-A4C7-04A4F75D57BB}" type="slidenum">
              <a:rPr lang="en-US" smtClean="0"/>
              <a:pPr>
                <a:defRPr/>
              </a:pPr>
              <a:t>48</a:t>
            </a:fld>
            <a:endParaRPr lang="en-US" dirty="0"/>
          </a:p>
        </p:txBody>
      </p:sp>
    </p:spTree>
    <p:extLst>
      <p:ext uri="{BB962C8B-B14F-4D97-AF65-F5344CB8AC3E}">
        <p14:creationId xmlns:p14="http://schemas.microsoft.com/office/powerpoint/2010/main" val="106733104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 for IoT (</a:t>
            </a:r>
            <a:r>
              <a:rPr lang="en-US" dirty="0" err="1" smtClean="0"/>
              <a:t>cont</a:t>
            </a:r>
            <a:r>
              <a:rPr lang="en-US" dirty="0" smtClean="0"/>
              <a:t>)</a:t>
            </a:r>
            <a:endParaRPr lang="en-US" dirty="0"/>
          </a:p>
        </p:txBody>
      </p:sp>
      <p:sp>
        <p:nvSpPr>
          <p:cNvPr id="3" name="Content Placeholder 2"/>
          <p:cNvSpPr>
            <a:spLocks noGrp="1"/>
          </p:cNvSpPr>
          <p:nvPr>
            <p:ph idx="1"/>
          </p:nvPr>
        </p:nvSpPr>
        <p:spPr/>
        <p:txBody>
          <a:bodyPr/>
          <a:lstStyle/>
          <a:p>
            <a:pPr marL="342900" lvl="2" indent="-342900"/>
            <a:r>
              <a:rPr lang="en-US" dirty="0"/>
              <a:t>11.2.5 </a:t>
            </a:r>
            <a:r>
              <a:rPr lang="en-US" dirty="0" smtClean="0"/>
              <a:t>	CSRIC </a:t>
            </a:r>
            <a:r>
              <a:rPr lang="en-US" dirty="0"/>
              <a:t>III, WG-7 Botnet Remediation and the Anti-Botnet Code of Conduct</a:t>
            </a:r>
          </a:p>
          <a:p>
            <a:pPr marL="800100" lvl="3" indent="-342900"/>
            <a:r>
              <a:rPr lang="en-US" dirty="0"/>
              <a:t>The CSRIC recommends industry follow the recommendations of CSRIC III, WG7 for the mitigation of botnets. </a:t>
            </a:r>
          </a:p>
          <a:p>
            <a:pPr marL="342900" lvl="2" indent="-342900"/>
            <a:r>
              <a:rPr lang="en-US" dirty="0" smtClean="0"/>
              <a:t>11.2.6	CSRIC </a:t>
            </a:r>
            <a:r>
              <a:rPr lang="en-US" dirty="0"/>
              <a:t>II, WG-8 ISP Network Protection Practices </a:t>
            </a:r>
            <a:endParaRPr lang="en-US" dirty="0" smtClean="0"/>
          </a:p>
          <a:p>
            <a:pPr marL="800100" lvl="3" indent="-342900"/>
            <a:r>
              <a:rPr lang="en-US" dirty="0"/>
              <a:t>The CSRIC recommends industry follow the recommendations of CSRIC II, WG8 of best practices for protecting end-users and the network. </a:t>
            </a:r>
          </a:p>
          <a:p>
            <a:pPr marL="342900" lvl="2" indent="-342900"/>
            <a:r>
              <a:rPr lang="en-US" dirty="0" smtClean="0"/>
              <a:t>11.2.7</a:t>
            </a:r>
            <a:r>
              <a:rPr lang="en-US" dirty="0"/>
              <a:t>	</a:t>
            </a:r>
            <a:r>
              <a:rPr lang="en-US" dirty="0" err="1"/>
              <a:t>Comm</a:t>
            </a:r>
            <a:r>
              <a:rPr lang="en-US" dirty="0"/>
              <a:t> Sector Coordinating Council White Paper</a:t>
            </a:r>
          </a:p>
          <a:p>
            <a:pPr marL="800100" lvl="3" indent="-342900"/>
            <a:r>
              <a:rPr lang="en-US" dirty="0"/>
              <a:t>The CSRIC recommends industry collaborate with other service providers, as well as government agencies such as the FCC and DHS, to help neutralize the threats from botnets, as laid out by the CSCC in its white paper created in response to Executive Order 13800</a:t>
            </a:r>
            <a:r>
              <a:rPr lang="en-US" dirty="0" smtClean="0"/>
              <a:t>.</a:t>
            </a:r>
            <a:endParaRPr lang="en-US" dirty="0"/>
          </a:p>
        </p:txBody>
      </p:sp>
      <p:sp>
        <p:nvSpPr>
          <p:cNvPr id="4" name="Slide Number Placeholder 3"/>
          <p:cNvSpPr>
            <a:spLocks noGrp="1"/>
          </p:cNvSpPr>
          <p:nvPr>
            <p:ph type="sldNum" sz="quarter" idx="12"/>
          </p:nvPr>
        </p:nvSpPr>
        <p:spPr/>
        <p:txBody>
          <a:bodyPr/>
          <a:lstStyle/>
          <a:p>
            <a:pPr>
              <a:defRPr/>
            </a:pPr>
            <a:fld id="{6EC53501-A59C-492B-A4C7-04A4F75D57BB}" type="slidenum">
              <a:rPr lang="en-US" smtClean="0"/>
              <a:pPr>
                <a:defRPr/>
              </a:pPr>
              <a:t>49</a:t>
            </a:fld>
            <a:endParaRPr lang="en-US" dirty="0"/>
          </a:p>
        </p:txBody>
      </p:sp>
    </p:spTree>
    <p:extLst>
      <p:ext uri="{BB962C8B-B14F-4D97-AF65-F5344CB8AC3E}">
        <p14:creationId xmlns:p14="http://schemas.microsoft.com/office/powerpoint/2010/main" val="33299021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46508"/>
          </a:xfrm>
        </p:spPr>
        <p:txBody>
          <a:bodyPr/>
          <a:lstStyle/>
          <a:p>
            <a:pPr algn="l"/>
            <a:r>
              <a:rPr lang="en-US" sz="3600" dirty="0" smtClean="0"/>
              <a:t>Source of WG3 Research</a:t>
            </a:r>
            <a:endParaRPr lang="en-US" sz="3600" dirty="0"/>
          </a:p>
        </p:txBody>
      </p:sp>
      <p:sp>
        <p:nvSpPr>
          <p:cNvPr id="3" name="Content Placeholder 2"/>
          <p:cNvSpPr>
            <a:spLocks noGrp="1"/>
          </p:cNvSpPr>
          <p:nvPr>
            <p:ph idx="1"/>
          </p:nvPr>
        </p:nvSpPr>
        <p:spPr>
          <a:xfrm>
            <a:off x="211667" y="1600200"/>
            <a:ext cx="8706555" cy="4525963"/>
          </a:xfrm>
        </p:spPr>
        <p:txBody>
          <a:bodyPr/>
          <a:lstStyle/>
          <a:p>
            <a:pPr marL="0" indent="0">
              <a:buNone/>
            </a:pPr>
            <a:r>
              <a:rPr lang="en-US" sz="2000" dirty="0"/>
              <a:t>The threat assessment content </a:t>
            </a:r>
            <a:r>
              <a:rPr lang="en-US" sz="2000" dirty="0" smtClean="0"/>
              <a:t>was </a:t>
            </a:r>
            <a:r>
              <a:rPr lang="en-US" sz="2000" dirty="0"/>
              <a:t>initially sourced from a series of subject matter expert (SME) presentations to the CSRIC Working Group members and augmented by additional research information provided by working group members. The SMEs that presented to the CSRIC WG3 members included</a:t>
            </a:r>
            <a:r>
              <a:rPr lang="en-US" sz="2000" dirty="0" smtClean="0"/>
              <a:t>:</a:t>
            </a:r>
          </a:p>
          <a:p>
            <a:pPr marL="0" indent="0">
              <a:buNone/>
            </a:pPr>
            <a:endParaRPr lang="en-US" sz="2000" dirty="0" smtClean="0"/>
          </a:p>
          <a:p>
            <a:pPr lvl="0"/>
            <a:r>
              <a:rPr lang="en-US" sz="2000" dirty="0"/>
              <a:t>Eric </a:t>
            </a:r>
            <a:r>
              <a:rPr lang="en-US" sz="2000" dirty="0" err="1"/>
              <a:t>McMurry</a:t>
            </a:r>
            <a:r>
              <a:rPr lang="en-US" sz="2000" dirty="0"/>
              <a:t>, Dir., Software Development, Office of the CTO, Oracle Communications</a:t>
            </a:r>
          </a:p>
          <a:p>
            <a:pPr lvl="0"/>
            <a:r>
              <a:rPr lang="en-US" sz="2000" dirty="0"/>
              <a:t>Roger </a:t>
            </a:r>
            <a:r>
              <a:rPr lang="en-US" sz="2000" dirty="0" err="1"/>
              <a:t>Piqueras</a:t>
            </a:r>
            <a:r>
              <a:rPr lang="en-US" sz="2000" dirty="0"/>
              <a:t> </a:t>
            </a:r>
            <a:r>
              <a:rPr lang="en-US" sz="2000" dirty="0" err="1"/>
              <a:t>Jover</a:t>
            </a:r>
            <a:r>
              <a:rPr lang="en-US" sz="2000" dirty="0"/>
              <a:t>, Wireless Engineer, Senior Security Architect, &amp; Security Research Scientist at Bloomberg L.P.</a:t>
            </a:r>
          </a:p>
          <a:p>
            <a:pPr lvl="0"/>
            <a:r>
              <a:rPr lang="en-US" sz="2000" dirty="0"/>
              <a:t>Peter Schneider, Senior Security Researcher, Nokia Bell Labs</a:t>
            </a:r>
            <a:r>
              <a:rPr lang="en-US" sz="2000" dirty="0" smtClean="0"/>
              <a:t>.</a:t>
            </a:r>
          </a:p>
          <a:p>
            <a:pPr lvl="0"/>
            <a:endParaRPr lang="en-US" sz="2000" dirty="0"/>
          </a:p>
          <a:p>
            <a:pPr marL="0" lvl="0" indent="0">
              <a:buNone/>
            </a:pPr>
            <a:r>
              <a:rPr lang="en-US" sz="2000" dirty="0" smtClean="0"/>
              <a:t>Several of the WG members are also members of 3GPP and actively engaged in defining the 5G standards, bringing first-hand knowledge to </a:t>
            </a:r>
            <a:r>
              <a:rPr lang="en-US" sz="2000" smtClean="0"/>
              <a:t>this work.</a:t>
            </a:r>
            <a:endParaRPr lang="en-US" sz="2000" dirty="0"/>
          </a:p>
          <a:p>
            <a:pPr marL="0" indent="0">
              <a:buNone/>
            </a:pPr>
            <a:endParaRPr lang="en-US" sz="2000" dirty="0"/>
          </a:p>
        </p:txBody>
      </p:sp>
      <p:sp>
        <p:nvSpPr>
          <p:cNvPr id="4" name="Slide Number Placeholder 3"/>
          <p:cNvSpPr>
            <a:spLocks noGrp="1"/>
          </p:cNvSpPr>
          <p:nvPr>
            <p:ph type="sldNum" sz="quarter" idx="12"/>
          </p:nvPr>
        </p:nvSpPr>
        <p:spPr/>
        <p:txBody>
          <a:bodyPr/>
          <a:lstStyle/>
          <a:p>
            <a:pPr>
              <a:defRPr/>
            </a:pPr>
            <a:fld id="{6EC53501-A59C-492B-A4C7-04A4F75D57BB}" type="slidenum">
              <a:rPr lang="en-US" smtClean="0"/>
              <a:pPr>
                <a:defRPr/>
              </a:pPr>
              <a:t>5</a:t>
            </a:fld>
            <a:endParaRPr lang="en-US" dirty="0"/>
          </a:p>
        </p:txBody>
      </p:sp>
    </p:spTree>
    <p:extLst>
      <p:ext uri="{BB962C8B-B14F-4D97-AF65-F5344CB8AC3E}">
        <p14:creationId xmlns:p14="http://schemas.microsoft.com/office/powerpoint/2010/main" val="66475249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 for NFV/SDN</a:t>
            </a:r>
            <a:endParaRPr lang="en-US" dirty="0"/>
          </a:p>
        </p:txBody>
      </p:sp>
      <p:sp>
        <p:nvSpPr>
          <p:cNvPr id="3" name="Content Placeholder 2"/>
          <p:cNvSpPr>
            <a:spLocks noGrp="1"/>
          </p:cNvSpPr>
          <p:nvPr>
            <p:ph idx="1"/>
          </p:nvPr>
        </p:nvSpPr>
        <p:spPr/>
        <p:txBody>
          <a:bodyPr/>
          <a:lstStyle/>
          <a:p>
            <a:pPr marL="342900" lvl="2" indent="-342900"/>
            <a:r>
              <a:rPr lang="en-US" dirty="0"/>
              <a:t>11.3.1	Monitor, Monitor and Then Analyze</a:t>
            </a:r>
          </a:p>
          <a:p>
            <a:pPr marL="800100" lvl="3" indent="-342900"/>
            <a:r>
              <a:rPr lang="en-US" dirty="0"/>
              <a:t>CSRIC recommends monitoring and analytics be implemented. Strong analytics with machine learning and AI may be necessary to detect anomalies between network functions. </a:t>
            </a:r>
          </a:p>
          <a:p>
            <a:pPr marL="342900" lvl="2" indent="-342900"/>
            <a:r>
              <a:rPr lang="en-US" dirty="0" smtClean="0"/>
              <a:t>11.3.2	</a:t>
            </a:r>
            <a:r>
              <a:rPr lang="en-US" dirty="0"/>
              <a:t>Adopt Industry Driven Standards </a:t>
            </a:r>
            <a:endParaRPr lang="en-US" dirty="0" smtClean="0"/>
          </a:p>
          <a:p>
            <a:pPr marL="800100" lvl="3" indent="-342900"/>
            <a:r>
              <a:rPr lang="en-US" dirty="0"/>
              <a:t>CSRIC recommends industry adopt as appropriate the recommendations provided in the ETSI white paper addressing NFV; Ecosystem; Report on SDN Usage in NFV Architectural </a:t>
            </a:r>
            <a:r>
              <a:rPr lang="en-US" dirty="0" smtClean="0"/>
              <a:t>Framework.</a:t>
            </a:r>
          </a:p>
          <a:p>
            <a:pPr marL="342900" lvl="2" indent="-342900"/>
            <a:r>
              <a:rPr lang="en-US" dirty="0" smtClean="0"/>
              <a:t>11.3.3	</a:t>
            </a:r>
            <a:r>
              <a:rPr lang="en-US" dirty="0"/>
              <a:t>Future CSRIC Study on NFV/SDN </a:t>
            </a:r>
            <a:endParaRPr lang="en-US" dirty="0" smtClean="0"/>
          </a:p>
          <a:p>
            <a:pPr marL="800100" lvl="3" indent="-342900"/>
            <a:r>
              <a:rPr lang="en-US" dirty="0"/>
              <a:t>CSRIC recommends further study addressing NFV management, forwarding plane architecture, and the control network to mitigate </a:t>
            </a:r>
            <a:r>
              <a:rPr lang="en-US" dirty="0" err="1"/>
              <a:t>DoS</a:t>
            </a:r>
            <a:r>
              <a:rPr lang="en-US" dirty="0"/>
              <a:t> exploits on the network.  </a:t>
            </a:r>
          </a:p>
        </p:txBody>
      </p:sp>
      <p:sp>
        <p:nvSpPr>
          <p:cNvPr id="4" name="Slide Number Placeholder 3"/>
          <p:cNvSpPr>
            <a:spLocks noGrp="1"/>
          </p:cNvSpPr>
          <p:nvPr>
            <p:ph type="sldNum" sz="quarter" idx="12"/>
          </p:nvPr>
        </p:nvSpPr>
        <p:spPr/>
        <p:txBody>
          <a:bodyPr/>
          <a:lstStyle/>
          <a:p>
            <a:pPr>
              <a:defRPr/>
            </a:pPr>
            <a:fld id="{6EC53501-A59C-492B-A4C7-04A4F75D57BB}" type="slidenum">
              <a:rPr lang="en-US" smtClean="0"/>
              <a:pPr>
                <a:defRPr/>
              </a:pPr>
              <a:t>50</a:t>
            </a:fld>
            <a:endParaRPr lang="en-US" dirty="0"/>
          </a:p>
        </p:txBody>
      </p:sp>
    </p:spTree>
    <p:extLst>
      <p:ext uri="{BB962C8B-B14F-4D97-AF65-F5344CB8AC3E}">
        <p14:creationId xmlns:p14="http://schemas.microsoft.com/office/powerpoint/2010/main" val="175835765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Recommendations for Open Source</a:t>
            </a:r>
            <a:endParaRPr lang="en-US" sz="4000" dirty="0"/>
          </a:p>
        </p:txBody>
      </p:sp>
      <p:sp>
        <p:nvSpPr>
          <p:cNvPr id="3" name="Content Placeholder 2"/>
          <p:cNvSpPr>
            <a:spLocks noGrp="1"/>
          </p:cNvSpPr>
          <p:nvPr>
            <p:ph idx="1"/>
          </p:nvPr>
        </p:nvSpPr>
        <p:spPr>
          <a:xfrm>
            <a:off x="457200" y="1346200"/>
            <a:ext cx="8229600" cy="4525963"/>
          </a:xfrm>
        </p:spPr>
        <p:txBody>
          <a:bodyPr/>
          <a:lstStyle/>
          <a:p>
            <a:r>
              <a:rPr lang="en-US" sz="2000" dirty="0" smtClean="0"/>
              <a:t>11.4.1	</a:t>
            </a:r>
            <a:r>
              <a:rPr lang="en-US" sz="2000" dirty="0"/>
              <a:t>Inventory Management of Open Source Components </a:t>
            </a:r>
            <a:endParaRPr lang="en-US" sz="2000" dirty="0" smtClean="0"/>
          </a:p>
          <a:p>
            <a:pPr lvl="1"/>
            <a:r>
              <a:rPr lang="en-US" sz="1800" dirty="0"/>
              <a:t>CSRIC recommends vendors develop procedures for inventory of open source components used in internal development efforts. </a:t>
            </a:r>
            <a:endParaRPr lang="en-US" sz="1800" dirty="0" smtClean="0"/>
          </a:p>
          <a:p>
            <a:pPr lvl="1"/>
            <a:r>
              <a:rPr lang="en-US" sz="1800" dirty="0"/>
              <a:t>Protection of this information may be critical to prevent system wide vulnerabilities being disclosed. </a:t>
            </a:r>
            <a:endParaRPr lang="en-US" sz="1800" dirty="0" smtClean="0"/>
          </a:p>
          <a:p>
            <a:r>
              <a:rPr lang="en-US" sz="2000" dirty="0" smtClean="0"/>
              <a:t>11.4.2	</a:t>
            </a:r>
            <a:r>
              <a:rPr lang="en-US" sz="2000" dirty="0"/>
              <a:t>Code Management Systems </a:t>
            </a:r>
            <a:endParaRPr lang="en-US" sz="2000" dirty="0" smtClean="0"/>
          </a:p>
          <a:p>
            <a:pPr lvl="1"/>
            <a:r>
              <a:rPr lang="en-US" sz="1800" dirty="0"/>
              <a:t>CSRIC recommends that a code management system must be in place, such as digital signing, to ensure nonrepudiation of the code.</a:t>
            </a:r>
          </a:p>
          <a:p>
            <a:r>
              <a:rPr lang="en-US" sz="2000" dirty="0" smtClean="0"/>
              <a:t>11.4.3	</a:t>
            </a:r>
            <a:r>
              <a:rPr lang="en-US" sz="2000" dirty="0"/>
              <a:t>Testing of Open Source Code </a:t>
            </a:r>
            <a:endParaRPr lang="en-US" sz="2000" dirty="0" smtClean="0"/>
          </a:p>
          <a:p>
            <a:pPr lvl="1"/>
            <a:r>
              <a:rPr lang="en-US" sz="1800" dirty="0"/>
              <a:t>CSRIC recommends that when using open source code for internal development, the code must be rigorously tested in accordance with industry best practices prior to being placed into production.</a:t>
            </a:r>
          </a:p>
          <a:p>
            <a:pPr marL="342900" lvl="2" indent="-342900"/>
            <a:r>
              <a:rPr lang="en-US" sz="2000" dirty="0"/>
              <a:t>11.4.4	Security Frameworks</a:t>
            </a:r>
          </a:p>
          <a:p>
            <a:pPr marL="800100" lvl="3" indent="-342900"/>
            <a:r>
              <a:rPr lang="en-US" sz="1600" dirty="0"/>
              <a:t>A framework should be developed for managing the maintenance cycle of all open source components used within a vendor’s products, or within an operator’s network. </a:t>
            </a:r>
            <a:endParaRPr lang="en-US" sz="1600" dirty="0" smtClean="0"/>
          </a:p>
          <a:p>
            <a:pPr marL="800100" lvl="3" indent="-342900"/>
            <a:endParaRPr lang="en-US" sz="1600" dirty="0" smtClean="0"/>
          </a:p>
        </p:txBody>
      </p:sp>
      <p:sp>
        <p:nvSpPr>
          <p:cNvPr id="4" name="Slide Number Placeholder 3"/>
          <p:cNvSpPr>
            <a:spLocks noGrp="1"/>
          </p:cNvSpPr>
          <p:nvPr>
            <p:ph type="sldNum" sz="quarter" idx="12"/>
          </p:nvPr>
        </p:nvSpPr>
        <p:spPr/>
        <p:txBody>
          <a:bodyPr/>
          <a:lstStyle/>
          <a:p>
            <a:pPr>
              <a:defRPr/>
            </a:pPr>
            <a:fld id="{6EC53501-A59C-492B-A4C7-04A4F75D57BB}" type="slidenum">
              <a:rPr lang="en-US" smtClean="0"/>
              <a:pPr>
                <a:defRPr/>
              </a:pPr>
              <a:t>51</a:t>
            </a:fld>
            <a:endParaRPr lang="en-US" dirty="0"/>
          </a:p>
        </p:txBody>
      </p:sp>
    </p:spTree>
    <p:extLst>
      <p:ext uri="{BB962C8B-B14F-4D97-AF65-F5344CB8AC3E}">
        <p14:creationId xmlns:p14="http://schemas.microsoft.com/office/powerpoint/2010/main" val="34989432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5G?</a:t>
            </a:r>
            <a:endParaRPr lang="en-US" dirty="0"/>
          </a:p>
        </p:txBody>
      </p:sp>
      <p:sp>
        <p:nvSpPr>
          <p:cNvPr id="3" name="Content Placeholder 2"/>
          <p:cNvSpPr>
            <a:spLocks noGrp="1"/>
          </p:cNvSpPr>
          <p:nvPr>
            <p:ph idx="1"/>
          </p:nvPr>
        </p:nvSpPr>
        <p:spPr/>
        <p:txBody>
          <a:bodyPr/>
          <a:lstStyle/>
          <a:p>
            <a:r>
              <a:rPr lang="en-US" sz="2400" dirty="0"/>
              <a:t>5G is the commonly used acronym assigned to the 5th generation of wireless technology that has both a fixed and a mobile component. </a:t>
            </a:r>
            <a:endParaRPr lang="en-US" sz="2400" dirty="0" smtClean="0"/>
          </a:p>
          <a:p>
            <a:pPr lvl="1"/>
            <a:r>
              <a:rPr lang="en-US" sz="2000" dirty="0"/>
              <a:t>It is much broader than previous generations of wireless networks</a:t>
            </a:r>
            <a:r>
              <a:rPr lang="en-US" sz="2000" dirty="0" smtClean="0"/>
              <a:t>.</a:t>
            </a:r>
          </a:p>
          <a:p>
            <a:pPr lvl="1"/>
            <a:r>
              <a:rPr lang="en-US" sz="2000" dirty="0"/>
              <a:t>While previous generations of wireless services were focused on a single type of network (i.e., mobile wireless), 5G has been defined as a “network of networks.” </a:t>
            </a:r>
            <a:r>
              <a:rPr lang="en-US" sz="2000" dirty="0" smtClean="0"/>
              <a:t> </a:t>
            </a:r>
            <a:endParaRPr lang="en-US" sz="2000" dirty="0"/>
          </a:p>
        </p:txBody>
      </p:sp>
      <p:sp>
        <p:nvSpPr>
          <p:cNvPr id="4" name="Slide Number Placeholder 3"/>
          <p:cNvSpPr>
            <a:spLocks noGrp="1"/>
          </p:cNvSpPr>
          <p:nvPr>
            <p:ph type="sldNum" sz="quarter" idx="12"/>
          </p:nvPr>
        </p:nvSpPr>
        <p:spPr/>
        <p:txBody>
          <a:bodyPr/>
          <a:lstStyle/>
          <a:p>
            <a:pPr>
              <a:defRPr/>
            </a:pPr>
            <a:fld id="{6EC53501-A59C-492B-A4C7-04A4F75D57BB}" type="slidenum">
              <a:rPr lang="en-US" smtClean="0"/>
              <a:pPr>
                <a:defRPr/>
              </a:pPr>
              <a:t>6</a:t>
            </a:fld>
            <a:endParaRPr lang="en-US" dirty="0"/>
          </a:p>
        </p:txBody>
      </p:sp>
    </p:spTree>
    <p:extLst>
      <p:ext uri="{BB962C8B-B14F-4D97-AF65-F5344CB8AC3E}">
        <p14:creationId xmlns:p14="http://schemas.microsoft.com/office/powerpoint/2010/main" val="25620346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Standards Defining 5G</a:t>
            </a:r>
            <a:endParaRPr lang="en-US" dirty="0"/>
          </a:p>
        </p:txBody>
      </p:sp>
      <p:sp>
        <p:nvSpPr>
          <p:cNvPr id="3" name="Content Placeholder 2"/>
          <p:cNvSpPr>
            <a:spLocks noGrp="1"/>
          </p:cNvSpPr>
          <p:nvPr>
            <p:ph idx="1"/>
          </p:nvPr>
        </p:nvSpPr>
        <p:spPr>
          <a:xfrm>
            <a:off x="457200" y="1424150"/>
            <a:ext cx="8229600" cy="4525963"/>
          </a:xfrm>
        </p:spPr>
        <p:txBody>
          <a:bodyPr/>
          <a:lstStyle/>
          <a:p>
            <a:r>
              <a:rPr lang="en-US" sz="1600" dirty="0" smtClean="0"/>
              <a:t>There are a number of standards organizations that are involved in defining standards that will apply to 5G, although 3GPP has the responsibility of defining the 5G system.</a:t>
            </a:r>
          </a:p>
          <a:p>
            <a:pPr lvl="1"/>
            <a:r>
              <a:rPr lang="en-US" sz="1200" dirty="0" smtClean="0"/>
              <a:t>GSM Association – Global</a:t>
            </a:r>
          </a:p>
          <a:p>
            <a:pPr lvl="1"/>
            <a:r>
              <a:rPr lang="en-US" sz="1200" dirty="0" smtClean="0"/>
              <a:t>Institute of Electrical and Electronics Engineers (IEEE)</a:t>
            </a:r>
          </a:p>
          <a:p>
            <a:pPr lvl="1"/>
            <a:r>
              <a:rPr lang="en-US" sz="1200" dirty="0" smtClean="0"/>
              <a:t>Next Generation Mobile Networks (NGMN)</a:t>
            </a:r>
          </a:p>
          <a:p>
            <a:pPr lvl="1"/>
            <a:r>
              <a:rPr lang="en-US" sz="1200" dirty="0" smtClean="0"/>
              <a:t>Small Cell Forum</a:t>
            </a:r>
          </a:p>
          <a:p>
            <a:pPr lvl="1"/>
            <a:r>
              <a:rPr lang="en-US" sz="1200" dirty="0" smtClean="0"/>
              <a:t>Multi-access Edge Computing (MEC) (ISG in ETSI)</a:t>
            </a:r>
          </a:p>
          <a:p>
            <a:r>
              <a:rPr lang="en-US" sz="1600" dirty="0" smtClean="0"/>
              <a:t>The </a:t>
            </a:r>
            <a:r>
              <a:rPr lang="en-US" sz="1600" dirty="0"/>
              <a:t>3</a:t>
            </a:r>
            <a:r>
              <a:rPr lang="en-US" sz="1600" baseline="30000" dirty="0"/>
              <a:t>rd</a:t>
            </a:r>
            <a:r>
              <a:rPr lang="en-US" sz="1600" dirty="0"/>
              <a:t> Generation Partnership Project (3GPP) unites seven telecommunications standard development organizations </a:t>
            </a:r>
            <a:endParaRPr lang="en-US" sz="1600" dirty="0" smtClean="0"/>
          </a:p>
          <a:p>
            <a:pPr lvl="1"/>
            <a:r>
              <a:rPr lang="en-US" sz="1400" dirty="0" smtClean="0"/>
              <a:t>Association of Radio Industries and Businesses (ARIB) - Japan</a:t>
            </a:r>
          </a:p>
          <a:p>
            <a:pPr lvl="1"/>
            <a:r>
              <a:rPr lang="en-US" sz="1400" dirty="0" smtClean="0"/>
              <a:t>Association for Telecommunications Industry Solutions (ATIS) - US</a:t>
            </a:r>
          </a:p>
          <a:p>
            <a:pPr lvl="1"/>
            <a:r>
              <a:rPr lang="en-US" sz="1400" dirty="0" smtClean="0"/>
              <a:t>China Communications Standards Association (CCSA) - China</a:t>
            </a:r>
          </a:p>
          <a:p>
            <a:pPr lvl="1"/>
            <a:r>
              <a:rPr lang="en-US" sz="1400" dirty="0" smtClean="0"/>
              <a:t>European Telecommunications Standards Institute (ETSI) - Europe</a:t>
            </a:r>
          </a:p>
          <a:p>
            <a:pPr lvl="1"/>
            <a:r>
              <a:rPr lang="en-US" sz="1400" dirty="0" smtClean="0"/>
              <a:t>Telecommunications Standards Development Society, India (TSDSI) - India</a:t>
            </a:r>
          </a:p>
          <a:p>
            <a:pPr lvl="1"/>
            <a:r>
              <a:rPr lang="en-US" sz="1400" dirty="0" smtClean="0"/>
              <a:t>Telecommunications Technology Association (TTA) – Korea</a:t>
            </a:r>
          </a:p>
          <a:p>
            <a:pPr lvl="1"/>
            <a:r>
              <a:rPr lang="en-US" sz="1400" dirty="0" smtClean="0"/>
              <a:t>Telecommunications Technology Committee (TTC) </a:t>
            </a:r>
            <a:r>
              <a:rPr lang="en-US" sz="1400" dirty="0"/>
              <a:t>-</a:t>
            </a:r>
            <a:r>
              <a:rPr lang="en-US" sz="1400" dirty="0" smtClean="0"/>
              <a:t> Japan</a:t>
            </a:r>
          </a:p>
        </p:txBody>
      </p:sp>
      <p:sp>
        <p:nvSpPr>
          <p:cNvPr id="4" name="Slide Number Placeholder 3"/>
          <p:cNvSpPr>
            <a:spLocks noGrp="1"/>
          </p:cNvSpPr>
          <p:nvPr>
            <p:ph type="sldNum" sz="quarter" idx="12"/>
          </p:nvPr>
        </p:nvSpPr>
        <p:spPr/>
        <p:txBody>
          <a:bodyPr/>
          <a:lstStyle/>
          <a:p>
            <a:pPr>
              <a:defRPr/>
            </a:pPr>
            <a:fld id="{6EC53501-A59C-492B-A4C7-04A4F75D57BB}" type="slidenum">
              <a:rPr lang="en-US" smtClean="0"/>
              <a:pPr>
                <a:defRPr/>
              </a:pPr>
              <a:t>7</a:t>
            </a:fld>
            <a:endParaRPr lang="en-US" dirty="0"/>
          </a:p>
        </p:txBody>
      </p:sp>
    </p:spTree>
    <p:extLst>
      <p:ext uri="{BB962C8B-B14F-4D97-AF65-F5344CB8AC3E}">
        <p14:creationId xmlns:p14="http://schemas.microsoft.com/office/powerpoint/2010/main" val="3899549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Status of 5G Standards</a:t>
            </a:r>
            <a:endParaRPr lang="en-US" dirty="0"/>
          </a:p>
        </p:txBody>
      </p:sp>
      <p:sp>
        <p:nvSpPr>
          <p:cNvPr id="4" name="Slide Number Placeholder 3"/>
          <p:cNvSpPr>
            <a:spLocks noGrp="1"/>
          </p:cNvSpPr>
          <p:nvPr>
            <p:ph type="sldNum" sz="quarter" idx="12"/>
          </p:nvPr>
        </p:nvSpPr>
        <p:spPr/>
        <p:txBody>
          <a:bodyPr/>
          <a:lstStyle/>
          <a:p>
            <a:pPr>
              <a:defRPr/>
            </a:pPr>
            <a:fld id="{6EC53501-A59C-492B-A4C7-04A4F75D57BB}" type="slidenum">
              <a:rPr lang="en-US" smtClean="0"/>
              <a:pPr>
                <a:defRPr/>
              </a:pPr>
              <a:t>8</a:t>
            </a:fld>
            <a:endParaRPr lang="en-US" dirty="0"/>
          </a:p>
        </p:txBody>
      </p:sp>
      <p:pic>
        <p:nvPicPr>
          <p:cNvPr id="5" name="Content Placeholder 4"/>
          <p:cNvPicPr>
            <a:picLocks noGrp="1"/>
          </p:cNvPicPr>
          <p:nvPr>
            <p:ph idx="1"/>
          </p:nvPr>
        </p:nvPicPr>
        <p:blipFill>
          <a:blip r:embed="rId2">
            <a:extLst>
              <a:ext uri="{28A0092B-C50C-407E-A947-70E740481C1C}">
                <a14:useLocalDpi xmlns:a14="http://schemas.microsoft.com/office/drawing/2010/main" val="0"/>
              </a:ext>
            </a:extLst>
          </a:blip>
          <a:srcRect t="1115" b="1115"/>
          <a:stretch>
            <a:fillRect/>
          </a:stretch>
        </p:blipFill>
        <p:spPr>
          <a:prstGeom prst="rect">
            <a:avLst/>
          </a:prstGeom>
        </p:spPr>
      </p:pic>
      <p:sp>
        <p:nvSpPr>
          <p:cNvPr id="6" name="Rectangle 5"/>
          <p:cNvSpPr/>
          <p:nvPr/>
        </p:nvSpPr>
        <p:spPr>
          <a:xfrm>
            <a:off x="978368" y="6033184"/>
            <a:ext cx="7257204" cy="261610"/>
          </a:xfrm>
          <a:prstGeom prst="rect">
            <a:avLst/>
          </a:prstGeom>
        </p:spPr>
        <p:txBody>
          <a:bodyPr wrap="square">
            <a:spAutoFit/>
          </a:bodyPr>
          <a:lstStyle/>
          <a:p>
            <a:r>
              <a:rPr lang="en-US" sz="1100" b="1" dirty="0"/>
              <a:t>Figure 3‑2: The 3GPP release timeline for R15</a:t>
            </a:r>
          </a:p>
        </p:txBody>
      </p:sp>
    </p:spTree>
    <p:extLst>
      <p:ext uri="{BB962C8B-B14F-4D97-AF65-F5344CB8AC3E}">
        <p14:creationId xmlns:p14="http://schemas.microsoft.com/office/powerpoint/2010/main" val="13502578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5G Deployment Models</a:t>
            </a:r>
            <a:endParaRPr lang="en-US" dirty="0"/>
          </a:p>
        </p:txBody>
      </p:sp>
      <p:sp>
        <p:nvSpPr>
          <p:cNvPr id="4" name="Slide Number Placeholder 3"/>
          <p:cNvSpPr>
            <a:spLocks noGrp="1"/>
          </p:cNvSpPr>
          <p:nvPr>
            <p:ph type="sldNum" sz="quarter" idx="12"/>
          </p:nvPr>
        </p:nvSpPr>
        <p:spPr/>
        <p:txBody>
          <a:bodyPr/>
          <a:lstStyle/>
          <a:p>
            <a:pPr>
              <a:defRPr/>
            </a:pPr>
            <a:fld id="{6EC53501-A59C-492B-A4C7-04A4F75D57BB}" type="slidenum">
              <a:rPr lang="en-US" smtClean="0"/>
              <a:pPr>
                <a:defRPr/>
              </a:pPr>
              <a:t>9</a:t>
            </a:fld>
            <a:endParaRPr lang="en-US" dirty="0"/>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233204" y="2161222"/>
            <a:ext cx="8787922" cy="3748950"/>
          </a:xfrm>
          <a:prstGeom prst="rect">
            <a:avLst/>
          </a:prstGeom>
        </p:spPr>
      </p:pic>
      <p:sp>
        <p:nvSpPr>
          <p:cNvPr id="7" name="Rectangle 6"/>
          <p:cNvSpPr/>
          <p:nvPr/>
        </p:nvSpPr>
        <p:spPr>
          <a:xfrm>
            <a:off x="494919" y="5990488"/>
            <a:ext cx="7904106" cy="276999"/>
          </a:xfrm>
          <a:prstGeom prst="rect">
            <a:avLst/>
          </a:prstGeom>
        </p:spPr>
        <p:txBody>
          <a:bodyPr wrap="square">
            <a:spAutoFit/>
          </a:bodyPr>
          <a:lstStyle/>
          <a:p>
            <a:r>
              <a:rPr lang="en-US" sz="1200" b="1" dirty="0"/>
              <a:t>Figure 3‑7: The three phases of 5G implementation. SOURCE: Oracle</a:t>
            </a:r>
          </a:p>
        </p:txBody>
      </p:sp>
    </p:spTree>
    <p:extLst>
      <p:ext uri="{BB962C8B-B14F-4D97-AF65-F5344CB8AC3E}">
        <p14:creationId xmlns:p14="http://schemas.microsoft.com/office/powerpoint/2010/main" val="30867997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2902</Words>
  <Application>Microsoft Office PowerPoint</Application>
  <PresentationFormat>On-screen Show (4:3)</PresentationFormat>
  <Paragraphs>388</Paragraphs>
  <Slides>51</Slides>
  <Notes>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58" baseType="lpstr">
      <vt:lpstr>ＭＳ Ｐゴシック</vt:lpstr>
      <vt:lpstr>Arial</vt:lpstr>
      <vt:lpstr>Calibri</vt:lpstr>
      <vt:lpstr>Tele-GroteskNor</vt:lpstr>
      <vt:lpstr>Times New Roman</vt:lpstr>
      <vt:lpstr>Office Theme</vt:lpstr>
      <vt:lpstr>Document</vt:lpstr>
      <vt:lpstr>Working Group 3: Network Reliability and Security Risk Reduction    Report on Best Practices and Recommendations to Mitigate Security Risks to Emerging 5G Wireless Networks </vt:lpstr>
      <vt:lpstr>CSRIC VI WG3 Description/Timeline</vt:lpstr>
      <vt:lpstr>Focus on 5G</vt:lpstr>
      <vt:lpstr>CSRIC VI WG3 Members</vt:lpstr>
      <vt:lpstr>Source of WG3 Research</vt:lpstr>
      <vt:lpstr>What is 5G?</vt:lpstr>
      <vt:lpstr>Standards Defining 5G</vt:lpstr>
      <vt:lpstr>Status of 5G Standards</vt:lpstr>
      <vt:lpstr>5G Deployment Models</vt:lpstr>
      <vt:lpstr>PowerPoint Presentation</vt:lpstr>
      <vt:lpstr>5G Signaling</vt:lpstr>
      <vt:lpstr>Key Advantages in 5G</vt:lpstr>
      <vt:lpstr>5G Security Architecture</vt:lpstr>
      <vt:lpstr>Key Security Features in 5G</vt:lpstr>
      <vt:lpstr>5G Subscriber Identities</vt:lpstr>
      <vt:lpstr>The Internet of things (IoT)</vt:lpstr>
      <vt:lpstr>Security in IoT</vt:lpstr>
      <vt:lpstr>Previous IoT Work</vt:lpstr>
      <vt:lpstr>5G Use Cases for IoT</vt:lpstr>
      <vt:lpstr>5G IoT Use Cases</vt:lpstr>
      <vt:lpstr>Massive IoT</vt:lpstr>
      <vt:lpstr>IoT Connectivity</vt:lpstr>
      <vt:lpstr>NFV AND SDN</vt:lpstr>
      <vt:lpstr>NFV and SDN Defined</vt:lpstr>
      <vt:lpstr>NFV vs. SDN</vt:lpstr>
      <vt:lpstr>Advantages of NFV/SDN</vt:lpstr>
      <vt:lpstr>Open source software code</vt:lpstr>
      <vt:lpstr>Open Source Software</vt:lpstr>
      <vt:lpstr>Applications Using Open Source</vt:lpstr>
      <vt:lpstr>Open Source Risks</vt:lpstr>
      <vt:lpstr>Mitigating Open Source Risks</vt:lpstr>
      <vt:lpstr>Supply chain in 5g</vt:lpstr>
      <vt:lpstr>Supply Chain</vt:lpstr>
      <vt:lpstr>Supply Chain in 5G</vt:lpstr>
      <vt:lpstr>Critical Infrastructure</vt:lpstr>
      <vt:lpstr>5G Supply Chain</vt:lpstr>
      <vt:lpstr>Threat Vectors for 5G</vt:lpstr>
      <vt:lpstr>Supply Chain Risk Management</vt:lpstr>
      <vt:lpstr>SCRM Activities</vt:lpstr>
      <vt:lpstr>Recommendations to the fcc</vt:lpstr>
      <vt:lpstr>General Recommendations</vt:lpstr>
      <vt:lpstr>Recommendations for IoT</vt:lpstr>
      <vt:lpstr>Recommendations for NFV/SDN</vt:lpstr>
      <vt:lpstr>Recommendations for Open Source</vt:lpstr>
      <vt:lpstr>Recommendation to industry</vt:lpstr>
      <vt:lpstr>General Recommendations</vt:lpstr>
      <vt:lpstr>General Recommendations (cont)</vt:lpstr>
      <vt:lpstr>Recommendations for IoT</vt:lpstr>
      <vt:lpstr>Recommendations for IoT (cont)</vt:lpstr>
      <vt:lpstr>Recommendations for NFV/SDN</vt:lpstr>
      <vt:lpstr>Recommendations for Open Source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2012-09-10T16:23:09Z</dcterms:created>
  <dcterms:modified xsi:type="dcterms:W3CDTF">2018-09-28T16:29:30Z</dcterms:modified>
</cp:coreProperties>
</file>