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8" r:id="rId2"/>
    <p:sldId id="279" r:id="rId3"/>
    <p:sldId id="280" r:id="rId4"/>
    <p:sldId id="281" r:id="rId5"/>
    <p:sldId id="282" r:id="rId6"/>
    <p:sldId id="283" r:id="rId7"/>
    <p:sldId id="284" r:id="rId8"/>
    <p:sldId id="286" r:id="rId9"/>
    <p:sldId id="285" r:id="rId10"/>
    <p:sldId id="306" r:id="rId11"/>
    <p:sldId id="287" r:id="rId12"/>
    <p:sldId id="300" r:id="rId13"/>
    <p:sldId id="305" r:id="rId14"/>
    <p:sldId id="288" r:id="rId15"/>
    <p:sldId id="307" r:id="rId16"/>
    <p:sldId id="308" r:id="rId17"/>
    <p:sldId id="309" r:id="rId18"/>
    <p:sldId id="294" r:id="rId19"/>
    <p:sldId id="299" r:id="rId20"/>
    <p:sldId id="302" r:id="rId21"/>
    <p:sldId id="303" r:id="rId22"/>
    <p:sldId id="264" r:id="rId23"/>
    <p:sldId id="301" r:id="rId24"/>
    <p:sldId id="30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6699"/>
    <a:srgbClr val="006699"/>
    <a:srgbClr val="5973A7"/>
    <a:srgbClr val="42393A"/>
    <a:srgbClr val="7792B1"/>
    <a:srgbClr val="9FA6C9"/>
    <a:srgbClr val="7792B0"/>
    <a:srgbClr val="3366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9" autoAdjust="0"/>
    <p:restoredTop sz="73890" autoAdjust="0"/>
  </p:normalViewPr>
  <p:slideViewPr>
    <p:cSldViewPr>
      <p:cViewPr varScale="1">
        <p:scale>
          <a:sx n="83" d="100"/>
          <a:sy n="83" d="100"/>
        </p:scale>
        <p:origin x="149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5" d="100"/>
          <a:sy n="45" d="100"/>
        </p:scale>
        <p:origin x="-1507"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0" tIns="45715" rIns="91430" bIns="45715" rtlCol="0"/>
          <a:lstStyle>
            <a:lvl1pPr algn="r">
              <a:defRPr sz="1200"/>
            </a:lvl1pPr>
          </a:lstStyle>
          <a:p>
            <a:fld id="{E9681AC4-7297-4C4C-90A9-8698DBE061C8}" type="datetimeFigureOut">
              <a:rPr lang="en-US" smtClean="0"/>
              <a:t>10/10/2018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0" tIns="45715" rIns="91430" bIns="45715" rtlCol="0" anchor="b"/>
          <a:lstStyle>
            <a:lvl1pPr algn="r">
              <a:defRPr sz="1200"/>
            </a:lvl1pPr>
          </a:lstStyle>
          <a:p>
            <a:fld id="{247962C8-BB0D-426A-9E8D-9623F993AA88}" type="slidenum">
              <a:rPr lang="en-US" smtClean="0"/>
              <a:t>‹#›</a:t>
            </a:fld>
            <a:endParaRPr lang="en-US"/>
          </a:p>
        </p:txBody>
      </p:sp>
    </p:spTree>
    <p:extLst>
      <p:ext uri="{BB962C8B-B14F-4D97-AF65-F5344CB8AC3E}">
        <p14:creationId xmlns:p14="http://schemas.microsoft.com/office/powerpoint/2010/main" val="351186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962C8-BB0D-426A-9E8D-9623F993AA88}" type="slidenum">
              <a:rPr lang="en-US" smtClean="0"/>
              <a:t>1</a:t>
            </a:fld>
            <a:endParaRPr lang="en-US"/>
          </a:p>
        </p:txBody>
      </p:sp>
    </p:spTree>
    <p:extLst>
      <p:ext uri="{BB962C8B-B14F-4D97-AF65-F5344CB8AC3E}">
        <p14:creationId xmlns:p14="http://schemas.microsoft.com/office/powerpoint/2010/main" val="139296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1200" b="1" dirty="0">
                <a:latin typeface="+mn-lt"/>
              </a:rPr>
              <a:t>Under the MBTA it is illegal to</a:t>
            </a:r>
            <a:r>
              <a:rPr lang="en-US" sz="1200" dirty="0">
                <a:latin typeface="+mn-lt"/>
              </a:rPr>
              <a:t>:</a:t>
            </a:r>
          </a:p>
          <a:p>
            <a:pPr marL="114300" indent="0">
              <a:buNone/>
            </a:pPr>
            <a:r>
              <a:rPr lang="en-US" sz="1200" b="1" dirty="0">
                <a:latin typeface="+mn-lt"/>
              </a:rPr>
              <a:t>…</a:t>
            </a:r>
            <a:r>
              <a:rPr lang="en-US" sz="1200" dirty="0">
                <a:latin typeface="+mn-lt"/>
              </a:rPr>
              <a:t>pursue, hunt, shoot, wound, kill, trap, capture, or collect, or attempt to hunt, shoot, wound, kill, trap, capture, or collect…</a:t>
            </a:r>
          </a:p>
          <a:p>
            <a:pPr marL="114300" indent="0">
              <a:buNone/>
            </a:pPr>
            <a:endParaRPr lang="en-US" sz="1200" dirty="0">
              <a:latin typeface="+mn-lt"/>
            </a:endParaRPr>
          </a:p>
          <a:p>
            <a:pPr marL="0" indent="0">
              <a:buNone/>
            </a:pPr>
            <a:r>
              <a:rPr lang="en-US" sz="1200" dirty="0">
                <a:latin typeface="+mn-lt"/>
              </a:rPr>
              <a:t>When the intent of </a:t>
            </a:r>
            <a:r>
              <a:rPr lang="en-US" sz="1200" baseline="0" dirty="0">
                <a:latin typeface="+mn-lt"/>
              </a:rPr>
              <a:t>the action is to kill birds, that action can be authorized through a series of permits as long as they are compatible with the purposes of the 4 international treaties.  Examples of such authorizations include depredation permits for birds that pose problematic to some agricultural crops or in cases of human health and safety (e.g., airports).</a:t>
            </a:r>
            <a:endParaRPr lang="en-US" sz="1200" dirty="0">
              <a:latin typeface="+mn-lt"/>
            </a:endParaRPr>
          </a:p>
          <a:p>
            <a:pPr marL="0" indent="0">
              <a:buNone/>
            </a:pPr>
            <a:endParaRPr lang="en-US" sz="1200" dirty="0">
              <a:latin typeface="+mn-lt"/>
            </a:endParaRPr>
          </a:p>
          <a:p>
            <a:pPr marL="0" indent="0">
              <a:buNone/>
            </a:pPr>
            <a:r>
              <a:rPr lang="en-US" sz="1200" dirty="0">
                <a:latin typeface="+mn-lt"/>
              </a:rPr>
              <a:t>MBTA does not protect inactive nests or nesting substrate</a:t>
            </a:r>
            <a:r>
              <a:rPr lang="en-US" sz="1200" baseline="0" dirty="0">
                <a:latin typeface="+mn-lt"/>
              </a:rPr>
              <a:t> </a:t>
            </a:r>
            <a:r>
              <a:rPr lang="en-US" sz="1200" dirty="0">
                <a:latin typeface="+mn-lt"/>
              </a:rPr>
              <a:t>- but you cannot possess nests.  MBTA</a:t>
            </a:r>
            <a:r>
              <a:rPr lang="en-US" sz="1200" baseline="0" dirty="0">
                <a:latin typeface="+mn-lt"/>
              </a:rPr>
              <a:t> does not protect bird habitat.</a:t>
            </a:r>
            <a:endParaRPr lang="en-US" sz="1200" dirty="0">
              <a:latin typeface="+mn-lt"/>
            </a:endParaRPr>
          </a:p>
          <a:p>
            <a:pPr marL="0" indent="0">
              <a:buNone/>
            </a:pPr>
            <a:endParaRPr lang="en-US" sz="1200" dirty="0">
              <a:latin typeface="+mn-lt"/>
            </a:endParaRPr>
          </a:p>
          <a:p>
            <a:pPr marL="137160" indent="0">
              <a:buNone/>
            </a:pPr>
            <a:r>
              <a:rPr lang="en-US" sz="1200" dirty="0">
                <a:latin typeface="+mn-lt"/>
              </a:rPr>
              <a:t>In December 2017, the Department of Interior released a legal opinion</a:t>
            </a:r>
            <a:r>
              <a:rPr lang="en-US" sz="1200" baseline="0" dirty="0">
                <a:latin typeface="+mn-lt"/>
              </a:rPr>
              <a:t> that interprets that the MBTA </a:t>
            </a:r>
            <a:r>
              <a:rPr lang="en-US" sz="1200" dirty="0"/>
              <a:t>applies only to purposeful killing or capturing of migratory birds.</a:t>
            </a:r>
          </a:p>
          <a:p>
            <a:pPr marL="0" indent="0">
              <a:buNone/>
            </a:pPr>
            <a:endParaRPr lang="en-US" sz="1200" dirty="0">
              <a:latin typeface="+mn-lt"/>
            </a:endParaRPr>
          </a:p>
          <a:p>
            <a:pPr defTabSz="457114">
              <a:defRPr/>
            </a:pPr>
            <a:endParaRPr lang="en-US" dirty="0"/>
          </a:p>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11</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1200" b="1" dirty="0">
                <a:latin typeface="+mn-lt"/>
              </a:rPr>
              <a:t>Under the MBTA it is illegal to</a:t>
            </a:r>
            <a:r>
              <a:rPr lang="en-US" sz="1200" dirty="0">
                <a:latin typeface="+mn-lt"/>
              </a:rPr>
              <a:t>:</a:t>
            </a:r>
          </a:p>
          <a:p>
            <a:pPr marL="114300" indent="0">
              <a:buNone/>
            </a:pPr>
            <a:r>
              <a:rPr lang="en-US" sz="1200" b="1" dirty="0">
                <a:latin typeface="+mn-lt"/>
              </a:rPr>
              <a:t>…</a:t>
            </a:r>
            <a:r>
              <a:rPr lang="en-US" sz="1200" dirty="0">
                <a:latin typeface="+mn-lt"/>
              </a:rPr>
              <a:t>pursue, hunt, shoot, wound, kill, trap, capture, or collect, or attempt to hunt, shoot, wound, kill, trap, capture, or collect…</a:t>
            </a:r>
          </a:p>
          <a:p>
            <a:pPr marL="114300" indent="0">
              <a:buNone/>
            </a:pPr>
            <a:endParaRPr lang="en-US" sz="1200" dirty="0">
              <a:latin typeface="+mn-lt"/>
            </a:endParaRPr>
          </a:p>
          <a:p>
            <a:pPr marL="0" indent="0">
              <a:buNone/>
            </a:pPr>
            <a:r>
              <a:rPr lang="en-US" sz="1200" dirty="0">
                <a:latin typeface="+mn-lt"/>
              </a:rPr>
              <a:t>When the intent of </a:t>
            </a:r>
            <a:r>
              <a:rPr lang="en-US" sz="1200" baseline="0" dirty="0">
                <a:latin typeface="+mn-lt"/>
              </a:rPr>
              <a:t>the action is to kill birds, that action can be authorized through a series of permits as long as they are compatible with the purposes of the 4 international treaties.  Examples of such authorizations include depredation permits for birds that pose problematic to some agricultural crops or in cases of human health and safety (e.g., airports).</a:t>
            </a:r>
            <a:endParaRPr lang="en-US" sz="1200" dirty="0">
              <a:latin typeface="+mn-lt"/>
            </a:endParaRPr>
          </a:p>
          <a:p>
            <a:pPr marL="0" indent="0">
              <a:buNone/>
            </a:pPr>
            <a:endParaRPr lang="en-US" sz="1200" dirty="0">
              <a:latin typeface="+mn-lt"/>
            </a:endParaRPr>
          </a:p>
          <a:p>
            <a:pPr marL="0" indent="0">
              <a:buNone/>
            </a:pPr>
            <a:r>
              <a:rPr lang="en-US" sz="1200" dirty="0">
                <a:latin typeface="+mn-lt"/>
              </a:rPr>
              <a:t>MBTA does not protect inactive nests or nesting substrate</a:t>
            </a:r>
            <a:r>
              <a:rPr lang="en-US" sz="1200" baseline="0" dirty="0">
                <a:latin typeface="+mn-lt"/>
              </a:rPr>
              <a:t> </a:t>
            </a:r>
            <a:r>
              <a:rPr lang="en-US" sz="1200" dirty="0">
                <a:latin typeface="+mn-lt"/>
              </a:rPr>
              <a:t>- but you cannot possess nests.  MBTA</a:t>
            </a:r>
            <a:r>
              <a:rPr lang="en-US" sz="1200" baseline="0" dirty="0">
                <a:latin typeface="+mn-lt"/>
              </a:rPr>
              <a:t> does not protect bird habitat.</a:t>
            </a:r>
            <a:endParaRPr lang="en-US" sz="1200" dirty="0">
              <a:latin typeface="+mn-lt"/>
            </a:endParaRPr>
          </a:p>
          <a:p>
            <a:pPr marL="0" indent="0">
              <a:buNone/>
            </a:pPr>
            <a:endParaRPr lang="en-US" sz="1200" dirty="0">
              <a:latin typeface="+mn-lt"/>
            </a:endParaRPr>
          </a:p>
          <a:p>
            <a:pPr marL="137160" indent="0">
              <a:buNone/>
            </a:pPr>
            <a:r>
              <a:rPr lang="en-US" sz="1200" dirty="0">
                <a:latin typeface="+mn-lt"/>
              </a:rPr>
              <a:t>In December 2017, the Department of Interior released a legal opinion</a:t>
            </a:r>
            <a:r>
              <a:rPr lang="en-US" sz="1200" baseline="0" dirty="0">
                <a:latin typeface="+mn-lt"/>
              </a:rPr>
              <a:t> that interprets that the MBTA </a:t>
            </a:r>
            <a:r>
              <a:rPr lang="en-US" sz="1200" dirty="0"/>
              <a:t>applies only to purposeful killing or capturing of migratory birds.</a:t>
            </a:r>
          </a:p>
          <a:p>
            <a:pPr marL="0" indent="0">
              <a:buNone/>
            </a:pPr>
            <a:endParaRPr lang="en-US" sz="1200" dirty="0">
              <a:latin typeface="+mn-lt"/>
            </a:endParaRPr>
          </a:p>
          <a:p>
            <a:pPr defTabSz="457114">
              <a:defRPr/>
            </a:pPr>
            <a:endParaRPr lang="en-US" dirty="0"/>
          </a:p>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12</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1200" b="1" dirty="0">
                <a:latin typeface="+mn-lt"/>
              </a:rPr>
              <a:t>Under the MBTA it is illegal to</a:t>
            </a:r>
            <a:r>
              <a:rPr lang="en-US" sz="1200" dirty="0">
                <a:latin typeface="+mn-lt"/>
              </a:rPr>
              <a:t>:</a:t>
            </a:r>
          </a:p>
          <a:p>
            <a:pPr marL="114300" indent="0">
              <a:buNone/>
            </a:pPr>
            <a:r>
              <a:rPr lang="en-US" sz="1200" b="1" dirty="0">
                <a:latin typeface="+mn-lt"/>
              </a:rPr>
              <a:t>…</a:t>
            </a:r>
            <a:r>
              <a:rPr lang="en-US" sz="1200" dirty="0">
                <a:latin typeface="+mn-lt"/>
              </a:rPr>
              <a:t>pursue, hunt, shoot, wound, kill, trap, capture, or collect, or attempt to hunt, shoot, wound, kill, trap, capture, or collect…</a:t>
            </a:r>
          </a:p>
          <a:p>
            <a:pPr marL="114300" indent="0">
              <a:buNone/>
            </a:pPr>
            <a:endParaRPr lang="en-US" sz="1200" dirty="0">
              <a:latin typeface="+mn-lt"/>
            </a:endParaRPr>
          </a:p>
          <a:p>
            <a:pPr marL="0" indent="0">
              <a:buNone/>
            </a:pPr>
            <a:r>
              <a:rPr lang="en-US" sz="1200" dirty="0">
                <a:latin typeface="+mn-lt"/>
              </a:rPr>
              <a:t>When the intent of </a:t>
            </a:r>
            <a:r>
              <a:rPr lang="en-US" sz="1200" baseline="0" dirty="0">
                <a:latin typeface="+mn-lt"/>
              </a:rPr>
              <a:t>the action is to kill birds, that action can be authorized through a series of permits as long as they are compatible with the purposes of the 4 international treaties.  Examples of such authorizations include depredation permits for birds that pose problematic to some agricultural crops or in cases of human health and safety (e.g., airports).</a:t>
            </a:r>
            <a:endParaRPr lang="en-US" sz="1200" dirty="0">
              <a:latin typeface="+mn-lt"/>
            </a:endParaRPr>
          </a:p>
          <a:p>
            <a:pPr marL="0" indent="0">
              <a:buNone/>
            </a:pPr>
            <a:endParaRPr lang="en-US" sz="1200" dirty="0">
              <a:latin typeface="+mn-lt"/>
            </a:endParaRPr>
          </a:p>
          <a:p>
            <a:pPr marL="0" indent="0">
              <a:buNone/>
            </a:pPr>
            <a:r>
              <a:rPr lang="en-US" sz="1200" dirty="0">
                <a:latin typeface="+mn-lt"/>
              </a:rPr>
              <a:t>MBTA does not protect inactive nests or nesting substrate</a:t>
            </a:r>
            <a:r>
              <a:rPr lang="en-US" sz="1200" baseline="0" dirty="0">
                <a:latin typeface="+mn-lt"/>
              </a:rPr>
              <a:t> </a:t>
            </a:r>
            <a:r>
              <a:rPr lang="en-US" sz="1200" dirty="0">
                <a:latin typeface="+mn-lt"/>
              </a:rPr>
              <a:t>- but you cannot possess nests.  MBTA</a:t>
            </a:r>
            <a:r>
              <a:rPr lang="en-US" sz="1200" baseline="0" dirty="0">
                <a:latin typeface="+mn-lt"/>
              </a:rPr>
              <a:t> does not protect bird habitat.</a:t>
            </a:r>
            <a:endParaRPr lang="en-US" sz="1200" dirty="0">
              <a:latin typeface="+mn-lt"/>
            </a:endParaRPr>
          </a:p>
          <a:p>
            <a:pPr marL="0" indent="0">
              <a:buNone/>
            </a:pPr>
            <a:endParaRPr lang="en-US" sz="1200" dirty="0">
              <a:latin typeface="+mn-lt"/>
            </a:endParaRPr>
          </a:p>
          <a:p>
            <a:pPr marL="137160" indent="0">
              <a:buNone/>
            </a:pPr>
            <a:r>
              <a:rPr lang="en-US" sz="1200" dirty="0">
                <a:latin typeface="+mn-lt"/>
              </a:rPr>
              <a:t>In December 2017, the Department of Interior released a legal opinion</a:t>
            </a:r>
            <a:r>
              <a:rPr lang="en-US" sz="1200" baseline="0" dirty="0">
                <a:latin typeface="+mn-lt"/>
              </a:rPr>
              <a:t> that interprets that the MBTA </a:t>
            </a:r>
            <a:r>
              <a:rPr lang="en-US" sz="1200" dirty="0"/>
              <a:t>applies only to purposeful killing or capturing of migratory birds.</a:t>
            </a:r>
          </a:p>
          <a:p>
            <a:pPr marL="0" indent="0">
              <a:buNone/>
            </a:pPr>
            <a:endParaRPr lang="en-US" sz="1200" dirty="0">
              <a:latin typeface="+mn-lt"/>
            </a:endParaRPr>
          </a:p>
          <a:p>
            <a:pPr defTabSz="457114">
              <a:defRPr/>
            </a:pPr>
            <a:endParaRPr lang="en-US" dirty="0"/>
          </a:p>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13</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current interpretation</a:t>
            </a:r>
            <a:r>
              <a:rPr lang="en-US" baseline="0" dirty="0"/>
              <a:t> of MBTA there are two types of take:</a:t>
            </a:r>
          </a:p>
          <a:p>
            <a:r>
              <a:rPr lang="en-US" baseline="0" dirty="0"/>
              <a:t>Purposeful take – the intent of the action is to kill or possess a bird, nest, egg, or part.  Purposeful take is prohibited under the Act and requires an authorization to conduct these activities.</a:t>
            </a:r>
          </a:p>
          <a:p>
            <a:endParaRPr lang="en-US" baseline="0" dirty="0"/>
          </a:p>
          <a:p>
            <a:r>
              <a:rPr lang="en-US" baseline="0" dirty="0"/>
              <a:t>Incidental take – the intent of the action is not the killing of birds (birds are killed “accidentally” to the otherwise lawful action).  The December 2017 M-Opinion interprets that MBTA does not prohibit these activities.</a:t>
            </a:r>
          </a:p>
          <a:p>
            <a:endParaRPr lang="en-US" dirty="0"/>
          </a:p>
        </p:txBody>
      </p:sp>
      <p:sp>
        <p:nvSpPr>
          <p:cNvPr id="4" name="Slide Number Placeholder 3"/>
          <p:cNvSpPr>
            <a:spLocks noGrp="1"/>
          </p:cNvSpPr>
          <p:nvPr>
            <p:ph type="sldNum" sz="quarter" idx="10"/>
          </p:nvPr>
        </p:nvSpPr>
        <p:spPr/>
        <p:txBody>
          <a:bodyPr/>
          <a:lstStyle/>
          <a:p>
            <a:fld id="{30F04EB4-2C62-8C4A-BE9E-32A8FE5DCF14}" type="slidenum">
              <a:rPr lang="en-US" smtClean="0"/>
              <a:t>14</a:t>
            </a:fld>
            <a:endParaRPr lang="en-US"/>
          </a:p>
        </p:txBody>
      </p:sp>
    </p:spTree>
    <p:extLst>
      <p:ext uri="{BB962C8B-B14F-4D97-AF65-F5344CB8AC3E}">
        <p14:creationId xmlns:p14="http://schemas.microsoft.com/office/powerpoint/2010/main" val="778275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04EB4-2C62-8C4A-BE9E-32A8FE5DCF14}" type="slidenum">
              <a:rPr lang="en-US" smtClean="0"/>
              <a:t>15</a:t>
            </a:fld>
            <a:endParaRPr lang="en-US"/>
          </a:p>
        </p:txBody>
      </p:sp>
    </p:spTree>
    <p:extLst>
      <p:ext uri="{BB962C8B-B14F-4D97-AF65-F5344CB8AC3E}">
        <p14:creationId xmlns:p14="http://schemas.microsoft.com/office/powerpoint/2010/main" val="778275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04EB4-2C62-8C4A-BE9E-32A8FE5DCF14}" type="slidenum">
              <a:rPr lang="en-US" smtClean="0"/>
              <a:t>16</a:t>
            </a:fld>
            <a:endParaRPr lang="en-US"/>
          </a:p>
        </p:txBody>
      </p:sp>
    </p:spTree>
    <p:extLst>
      <p:ext uri="{BB962C8B-B14F-4D97-AF65-F5344CB8AC3E}">
        <p14:creationId xmlns:p14="http://schemas.microsoft.com/office/powerpoint/2010/main" val="778275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04EB4-2C62-8C4A-BE9E-32A8FE5DCF14}" type="slidenum">
              <a:rPr lang="en-US" smtClean="0"/>
              <a:t>17</a:t>
            </a:fld>
            <a:endParaRPr lang="en-US"/>
          </a:p>
        </p:txBody>
      </p:sp>
    </p:spTree>
    <p:extLst>
      <p:ext uri="{BB962C8B-B14F-4D97-AF65-F5344CB8AC3E}">
        <p14:creationId xmlns:p14="http://schemas.microsoft.com/office/powerpoint/2010/main" val="778275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18</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19</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20</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No seasonal restrictions</a:t>
            </a:r>
          </a:p>
          <a:p>
            <a:r>
              <a:rPr lang="en-US" sz="1200" i="0" dirty="0"/>
              <a:t>No Bag Limits</a:t>
            </a:r>
          </a:p>
          <a:p>
            <a:r>
              <a:rPr lang="en-US" sz="1200" i="0" dirty="0"/>
              <a:t>All species could be hunted</a:t>
            </a:r>
          </a:p>
          <a:p>
            <a:endParaRPr lang="en-US" dirty="0"/>
          </a:p>
        </p:txBody>
      </p:sp>
      <p:sp>
        <p:nvSpPr>
          <p:cNvPr id="4" name="Slide Number Placeholder 3"/>
          <p:cNvSpPr>
            <a:spLocks noGrp="1"/>
          </p:cNvSpPr>
          <p:nvPr>
            <p:ph type="sldNum" sz="quarter" idx="10"/>
          </p:nvPr>
        </p:nvSpPr>
        <p:spPr/>
        <p:txBody>
          <a:bodyPr/>
          <a:lstStyle/>
          <a:p>
            <a:fld id="{247962C8-BB0D-426A-9E8D-9623F993AA88}" type="slidenum">
              <a:rPr lang="en-US" smtClean="0"/>
              <a:t>2</a:t>
            </a:fld>
            <a:endParaRPr lang="en-US" dirty="0"/>
          </a:p>
        </p:txBody>
      </p:sp>
    </p:spTree>
    <p:extLst>
      <p:ext uri="{BB962C8B-B14F-4D97-AF65-F5344CB8AC3E}">
        <p14:creationId xmlns:p14="http://schemas.microsoft.com/office/powerpoint/2010/main" val="4076862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21</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US" dirty="0"/>
          </a:p>
        </p:txBody>
      </p:sp>
      <p:sp>
        <p:nvSpPr>
          <p:cNvPr id="4" name="Slide Number Placeholder 3"/>
          <p:cNvSpPr>
            <a:spLocks noGrp="1"/>
          </p:cNvSpPr>
          <p:nvPr>
            <p:ph type="sldNum" sz="quarter" idx="10"/>
          </p:nvPr>
        </p:nvSpPr>
        <p:spPr/>
        <p:txBody>
          <a:bodyPr/>
          <a:lstStyle/>
          <a:p>
            <a:fld id="{247962C8-BB0D-426A-9E8D-9623F993AA88}" type="slidenum">
              <a:rPr lang="en-US" smtClean="0"/>
              <a:t>22</a:t>
            </a:fld>
            <a:endParaRPr lang="en-US"/>
          </a:p>
        </p:txBody>
      </p:sp>
    </p:spTree>
    <p:extLst>
      <p:ext uri="{BB962C8B-B14F-4D97-AF65-F5344CB8AC3E}">
        <p14:creationId xmlns:p14="http://schemas.microsoft.com/office/powerpoint/2010/main" val="19923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23</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24</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7962C8-BB0D-426A-9E8D-9623F993AA88}" type="slidenum">
              <a:rPr lang="en-US" smtClean="0"/>
              <a:t>3</a:t>
            </a:fld>
            <a:endParaRPr lang="en-US" dirty="0"/>
          </a:p>
        </p:txBody>
      </p:sp>
    </p:spTree>
    <p:extLst>
      <p:ext uri="{BB962C8B-B14F-4D97-AF65-F5344CB8AC3E}">
        <p14:creationId xmlns:p14="http://schemas.microsoft.com/office/powerpoint/2010/main" val="407686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38">
              <a:defRPr/>
            </a:pPr>
            <a:r>
              <a:rPr lang="en-US" dirty="0">
                <a:latin typeface="Times New Roman" pitchFamily="18" charset="0"/>
                <a:cs typeface="Times New Roman" pitchFamily="18" charset="0"/>
              </a:rPr>
              <a:t>(Report of select committee of the Ohio Senate in 1857 on a bill proposed to protect Passenger Pigeons.)</a:t>
            </a:r>
            <a:endParaRPr lang="en-US" i="0" dirty="0"/>
          </a:p>
          <a:p>
            <a:endParaRPr lang="en-US" dirty="0"/>
          </a:p>
          <a:p>
            <a:pPr defTabSz="914292">
              <a:defRPr/>
            </a:pPr>
            <a:r>
              <a:rPr lang="en-CA" dirty="0"/>
              <a:t>On September 1, 1914, the last passenger pigeon, Martha, died in a zoo.  Although the loss of this bird was devastating to bird activists, it once had been very numerous and an economically important migratory bird in both the U.S. and Canada.  This unfortunate event stimulated more intense diplomatic negotiations with Canada to work together to protect their shared migratory bird resources. </a:t>
            </a:r>
            <a:r>
              <a:rPr lang="en-US" dirty="0"/>
              <a:t>President Woodrow Wilson was far more sympathetic to Federal bird protection than was Taft and directed his Secretary of State, William Jennings Bryan to begin negotiations with Mexico and Great Britain.</a:t>
            </a:r>
          </a:p>
          <a:p>
            <a:pPr defTabSz="914292">
              <a:defRPr/>
            </a:pPr>
            <a:endParaRPr lang="en-US" dirty="0"/>
          </a:p>
          <a:p>
            <a:endParaRPr lang="en-US" dirty="0"/>
          </a:p>
        </p:txBody>
      </p:sp>
      <p:sp>
        <p:nvSpPr>
          <p:cNvPr id="4" name="Slide Number Placeholder 3"/>
          <p:cNvSpPr>
            <a:spLocks noGrp="1"/>
          </p:cNvSpPr>
          <p:nvPr>
            <p:ph type="sldNum" sz="quarter" idx="10"/>
          </p:nvPr>
        </p:nvSpPr>
        <p:spPr/>
        <p:txBody>
          <a:bodyPr/>
          <a:lstStyle/>
          <a:p>
            <a:fld id="{247962C8-BB0D-426A-9E8D-9623F993AA88}" type="slidenum">
              <a:rPr lang="en-US" smtClean="0"/>
              <a:t>5</a:t>
            </a:fld>
            <a:endParaRPr lang="en-US" dirty="0"/>
          </a:p>
        </p:txBody>
      </p:sp>
    </p:spTree>
    <p:extLst>
      <p:ext uri="{BB962C8B-B14F-4D97-AF65-F5344CB8AC3E}">
        <p14:creationId xmlns:p14="http://schemas.microsoft.com/office/powerpoint/2010/main" val="4076862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87">
              <a:defRPr/>
            </a:pPr>
            <a:endParaRPr lang="en-US" dirty="0"/>
          </a:p>
          <a:p>
            <a:endParaRPr lang="en-US" dirty="0"/>
          </a:p>
        </p:txBody>
      </p:sp>
      <p:sp>
        <p:nvSpPr>
          <p:cNvPr id="4" name="Slide Number Placeholder 3"/>
          <p:cNvSpPr>
            <a:spLocks noGrp="1"/>
          </p:cNvSpPr>
          <p:nvPr>
            <p:ph type="sldNum" sz="quarter" idx="10"/>
          </p:nvPr>
        </p:nvSpPr>
        <p:spPr/>
        <p:txBody>
          <a:bodyPr/>
          <a:lstStyle/>
          <a:p>
            <a:fld id="{247962C8-BB0D-426A-9E8D-9623F993AA88}" type="slidenum">
              <a:rPr lang="en-US" smtClean="0"/>
              <a:t>6</a:t>
            </a:fld>
            <a:endParaRPr lang="en-US" dirty="0"/>
          </a:p>
        </p:txBody>
      </p:sp>
    </p:spTree>
    <p:extLst>
      <p:ext uri="{BB962C8B-B14F-4D97-AF65-F5344CB8AC3E}">
        <p14:creationId xmlns:p14="http://schemas.microsoft.com/office/powerpoint/2010/main" val="407686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01" eaLnBrk="0" hangingPunct="0">
              <a:defRPr sz="2800">
                <a:solidFill>
                  <a:srgbClr val="FFFFFF"/>
                </a:solidFill>
                <a:latin typeface="Arial" charset="0"/>
                <a:ea typeface="ＭＳ Ｐゴシック" charset="0"/>
              </a:defRPr>
            </a:lvl1pPr>
            <a:lvl2pPr marL="742811" indent="-285696" defTabSz="930101" eaLnBrk="0" hangingPunct="0">
              <a:defRPr sz="2800">
                <a:solidFill>
                  <a:srgbClr val="FFFFFF"/>
                </a:solidFill>
                <a:latin typeface="Arial" charset="0"/>
                <a:ea typeface="ＭＳ Ｐゴシック" charset="0"/>
              </a:defRPr>
            </a:lvl2pPr>
            <a:lvl3pPr marL="1142786" indent="-228558" defTabSz="930101" eaLnBrk="0" hangingPunct="0">
              <a:defRPr sz="2800">
                <a:solidFill>
                  <a:srgbClr val="FFFFFF"/>
                </a:solidFill>
                <a:latin typeface="Arial" charset="0"/>
                <a:ea typeface="ＭＳ Ｐゴシック" charset="0"/>
              </a:defRPr>
            </a:lvl3pPr>
            <a:lvl4pPr marL="1599900" indent="-228558" defTabSz="930101" eaLnBrk="0" hangingPunct="0">
              <a:defRPr sz="2800">
                <a:solidFill>
                  <a:srgbClr val="FFFFFF"/>
                </a:solidFill>
                <a:latin typeface="Arial" charset="0"/>
                <a:ea typeface="ＭＳ Ｐゴシック" charset="0"/>
              </a:defRPr>
            </a:lvl4pPr>
            <a:lvl5pPr marL="2057014" indent="-228558" defTabSz="930101" eaLnBrk="0" hangingPunct="0">
              <a:defRPr sz="2800">
                <a:solidFill>
                  <a:srgbClr val="FFFFFF"/>
                </a:solidFill>
                <a:latin typeface="Arial" charset="0"/>
                <a:ea typeface="ＭＳ Ｐゴシック" charset="0"/>
              </a:defRPr>
            </a:lvl5pPr>
            <a:lvl6pPr marL="2514127" indent="-228558" defTabSz="930101" eaLnBrk="0" fontAlgn="base" hangingPunct="0">
              <a:spcBef>
                <a:spcPct val="0"/>
              </a:spcBef>
              <a:spcAft>
                <a:spcPct val="0"/>
              </a:spcAft>
              <a:buChar char="•"/>
              <a:defRPr sz="2800">
                <a:solidFill>
                  <a:srgbClr val="FFFFFF"/>
                </a:solidFill>
                <a:latin typeface="Arial" charset="0"/>
                <a:ea typeface="ＭＳ Ｐゴシック" charset="0"/>
              </a:defRPr>
            </a:lvl6pPr>
            <a:lvl7pPr marL="2971241" indent="-228558" defTabSz="930101" eaLnBrk="0" fontAlgn="base" hangingPunct="0">
              <a:spcBef>
                <a:spcPct val="0"/>
              </a:spcBef>
              <a:spcAft>
                <a:spcPct val="0"/>
              </a:spcAft>
              <a:buChar char="•"/>
              <a:defRPr sz="2800">
                <a:solidFill>
                  <a:srgbClr val="FFFFFF"/>
                </a:solidFill>
                <a:latin typeface="Arial" charset="0"/>
                <a:ea typeface="ＭＳ Ｐゴシック" charset="0"/>
              </a:defRPr>
            </a:lvl7pPr>
            <a:lvl8pPr marL="3428356" indent="-228558" defTabSz="930101" eaLnBrk="0" fontAlgn="base" hangingPunct="0">
              <a:spcBef>
                <a:spcPct val="0"/>
              </a:spcBef>
              <a:spcAft>
                <a:spcPct val="0"/>
              </a:spcAft>
              <a:buChar char="•"/>
              <a:defRPr sz="2800">
                <a:solidFill>
                  <a:srgbClr val="FFFFFF"/>
                </a:solidFill>
                <a:latin typeface="Arial" charset="0"/>
                <a:ea typeface="ＭＳ Ｐゴシック" charset="0"/>
              </a:defRPr>
            </a:lvl8pPr>
            <a:lvl9pPr marL="3885471" indent="-228558" defTabSz="930101" eaLnBrk="0" fontAlgn="base" hangingPunct="0">
              <a:spcBef>
                <a:spcPct val="0"/>
              </a:spcBef>
              <a:spcAft>
                <a:spcPct val="0"/>
              </a:spcAft>
              <a:buChar char="•"/>
              <a:defRPr sz="2800">
                <a:solidFill>
                  <a:srgbClr val="FFFFFF"/>
                </a:solidFill>
                <a:latin typeface="Arial" charset="0"/>
                <a:ea typeface="ＭＳ Ｐゴシック" charset="0"/>
              </a:defRPr>
            </a:lvl9pPr>
          </a:lstStyle>
          <a:p>
            <a:pPr eaLnBrk="1" hangingPunct="1"/>
            <a:fld id="{9AE152C4-DB8C-EE43-9126-C794F31762E2}" type="slidenum">
              <a:rPr lang="en-US" sz="1200">
                <a:solidFill>
                  <a:schemeClr val="tx1"/>
                </a:solidFill>
                <a:latin typeface="Times New Roman" charset="0"/>
              </a:rPr>
              <a:pPr eaLnBrk="1" hangingPunct="1"/>
              <a:t>7</a:t>
            </a:fld>
            <a:endParaRPr lang="en-US" sz="1200">
              <a:solidFill>
                <a:schemeClr val="tx1"/>
              </a:solidFill>
              <a:latin typeface="Times New Roman"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latin typeface="+mn-lt"/>
              </a:rPr>
              <a:t>Recognized that certain birds crossed International boundaries during completion of their life cycles and assigned Federal authority to regulate the take of those birds.</a:t>
            </a:r>
            <a:endParaRPr lang="en-US" sz="1200" dirty="0">
              <a:solidFill>
                <a:srgbClr val="000000"/>
              </a:solidFill>
              <a:latin typeface="+mn-lt"/>
            </a:endParaRPr>
          </a:p>
          <a:p>
            <a:pPr eaLnBrk="1" hangingPunct="1"/>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14">
              <a:defRPr/>
            </a:pPr>
            <a:r>
              <a:rPr lang="en-US" dirty="0"/>
              <a:t>To reduce the illegal killing</a:t>
            </a:r>
            <a:r>
              <a:rPr lang="en-US" baseline="0" dirty="0"/>
              <a:t> of migratory birds in the early 20</a:t>
            </a:r>
            <a:r>
              <a:rPr lang="en-US" baseline="30000" dirty="0"/>
              <a:t>th</a:t>
            </a:r>
            <a:r>
              <a:rPr lang="en-US" baseline="0" dirty="0"/>
              <a:t> centuries, a treaty with Great Britain for Canada (1916) was signed to protect our shared resources.  </a:t>
            </a:r>
            <a:r>
              <a:rPr lang="en-US" dirty="0"/>
              <a:t>The MBTA was passed two years later to implement the Canadian</a:t>
            </a:r>
            <a:r>
              <a:rPr lang="en-US" baseline="0" dirty="0"/>
              <a:t> </a:t>
            </a:r>
            <a:r>
              <a:rPr lang="en-US" dirty="0"/>
              <a:t>treaty. The Migratory Bird Treaty Act (MBTA) is one of the nation’s oldest and most important conservation laws. The MBTA is responsible for bringing many of species of migratory birds back from the brink of extinction to the point where tens of</a:t>
            </a:r>
            <a:r>
              <a:rPr lang="en-US" baseline="0" dirty="0"/>
              <a:t> </a:t>
            </a:r>
            <a:r>
              <a:rPr lang="en-US" dirty="0"/>
              <a:t>millions of American’s can enjoy hunting,</a:t>
            </a:r>
            <a:r>
              <a:rPr lang="en-US" baseline="0" dirty="0"/>
              <a:t> </a:t>
            </a:r>
            <a:r>
              <a:rPr lang="en-US" dirty="0"/>
              <a:t>bird watching, and bird feeding; contributing billions of dollars to the nation’s economy.</a:t>
            </a:r>
            <a:r>
              <a:rPr lang="en-US" baseline="0" dirty="0"/>
              <a:t>  </a:t>
            </a:r>
            <a:r>
              <a:rPr lang="en-US" dirty="0"/>
              <a:t>Today,</a:t>
            </a:r>
            <a:r>
              <a:rPr lang="en-US" baseline="0" dirty="0"/>
              <a:t> the Act also implements 3 additional treaties signed later to continue to increase protections for birds.</a:t>
            </a:r>
            <a:endParaRPr lang="en-US" dirty="0"/>
          </a:p>
          <a:p>
            <a:pPr defTabSz="457114">
              <a:defRPr/>
            </a:pPr>
            <a:endParaRPr lang="en-US" dirty="0"/>
          </a:p>
          <a:p>
            <a:pPr defTabSz="457114">
              <a:defRPr/>
            </a:pPr>
            <a:endParaRPr lang="en-US" dirty="0"/>
          </a:p>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8</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14">
              <a:defRPr/>
            </a:pPr>
            <a:r>
              <a:rPr lang="en-US" dirty="0"/>
              <a:t>The MBTA was passed to implement the treaty with Canada/UK. The Migratory Bird Treaty Act (MBTA) is one of the nation’s oldest and most important conservation laws. The MBTA is responsible for bringing many of species of migratory birds back from the brink of extinction to the point where millions of American’s can enjoy hunting and bird watching, contributing billions of dollars to the nation’s economy. </a:t>
            </a:r>
          </a:p>
          <a:p>
            <a:pPr defTabSz="457114">
              <a:defRPr/>
            </a:pPr>
            <a:r>
              <a:rPr lang="en-US" dirty="0"/>
              <a:t>50 CFR 10.12</a:t>
            </a:r>
          </a:p>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9</a:t>
            </a:fld>
            <a:endParaRPr lang="en-US"/>
          </a:p>
        </p:txBody>
      </p:sp>
    </p:spTree>
    <p:extLst>
      <p:ext uri="{BB962C8B-B14F-4D97-AF65-F5344CB8AC3E}">
        <p14:creationId xmlns:p14="http://schemas.microsoft.com/office/powerpoint/2010/main" val="25916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14">
              <a:defRPr/>
            </a:pPr>
            <a:r>
              <a:rPr lang="en-US" dirty="0"/>
              <a:t>The MBTA was passed to implement the treaty with Canada/UK. The Migratory Bird Treaty Act (MBTA) is one of the nation’s oldest and most important conservation laws. The MBTA is responsible for bringing many of species of migratory birds back from the brink of extinction to the point where millions of American’s can enjoy hunting and bird watching, contributing billions of dollars to the nation’s economy. </a:t>
            </a:r>
          </a:p>
          <a:p>
            <a:pPr defTabSz="457114">
              <a:defRPr/>
            </a:pPr>
            <a:r>
              <a:rPr lang="en-US" dirty="0"/>
              <a:t>50 CFR 10.12</a:t>
            </a:r>
          </a:p>
          <a:p>
            <a:endParaRPr lang="en-US" dirty="0"/>
          </a:p>
        </p:txBody>
      </p:sp>
      <p:sp>
        <p:nvSpPr>
          <p:cNvPr id="4" name="Slide Number Placeholder 3"/>
          <p:cNvSpPr>
            <a:spLocks noGrp="1"/>
          </p:cNvSpPr>
          <p:nvPr>
            <p:ph type="sldNum" sz="quarter" idx="10"/>
          </p:nvPr>
        </p:nvSpPr>
        <p:spPr/>
        <p:txBody>
          <a:bodyPr/>
          <a:lstStyle/>
          <a:p>
            <a:fld id="{50DE4241-F4FA-44A8-A622-09D4436E2857}" type="slidenum">
              <a:rPr lang="en-US" smtClean="0"/>
              <a:t>10</a:t>
            </a:fld>
            <a:endParaRPr lang="en-US"/>
          </a:p>
        </p:txBody>
      </p:sp>
    </p:spTree>
    <p:extLst>
      <p:ext uri="{BB962C8B-B14F-4D97-AF65-F5344CB8AC3E}">
        <p14:creationId xmlns:p14="http://schemas.microsoft.com/office/powerpoint/2010/main" val="259166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Line 7"/>
          <p:cNvSpPr>
            <a:spLocks noChangeShapeType="1"/>
          </p:cNvSpPr>
          <p:nvPr userDrawn="1"/>
        </p:nvSpPr>
        <p:spPr bwMode="auto">
          <a:xfrm>
            <a:off x="233926" y="2590800"/>
            <a:ext cx="86106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2" name="Title 1"/>
          <p:cNvSpPr>
            <a:spLocks noGrp="1"/>
          </p:cNvSpPr>
          <p:nvPr>
            <p:ph type="ctrTitle"/>
          </p:nvPr>
        </p:nvSpPr>
        <p:spPr>
          <a:xfrm>
            <a:off x="538726" y="533400"/>
            <a:ext cx="8001000" cy="1828800"/>
          </a:xfrm>
        </p:spPr>
        <p:txBody>
          <a:bodyPr anchor="b"/>
          <a:lstStyle>
            <a:lvl1pPr algn="ctr">
              <a:defRPr sz="5400">
                <a:ln>
                  <a:noFill/>
                </a:ln>
                <a:solidFill>
                  <a:schemeClr val="tx1"/>
                </a:solidFill>
                <a:latin typeface="+mn-lt"/>
              </a:defRPr>
            </a:lvl1pPr>
          </a:lstStyle>
          <a:p>
            <a:r>
              <a:rPr lang="en-US" dirty="0"/>
              <a:t>Click to edit Master title style</a:t>
            </a:r>
          </a:p>
        </p:txBody>
      </p:sp>
      <p:sp>
        <p:nvSpPr>
          <p:cNvPr id="3" name="Subtitle 2"/>
          <p:cNvSpPr>
            <a:spLocks noGrp="1"/>
          </p:cNvSpPr>
          <p:nvPr>
            <p:ph type="subTitle" idx="1"/>
          </p:nvPr>
        </p:nvSpPr>
        <p:spPr>
          <a:xfrm>
            <a:off x="838200" y="3505200"/>
            <a:ext cx="5410200" cy="1066800"/>
          </a:xfrm>
        </p:spPr>
        <p:txBody>
          <a:bodyPr anchor="t">
            <a:normAutofit/>
          </a:bodyPr>
          <a:lstStyle>
            <a:lvl1pPr marL="0" indent="0" algn="l">
              <a:buNone/>
              <a:defRPr sz="2400" b="1">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826" y="5780332"/>
            <a:ext cx="769374" cy="918003"/>
          </a:xfrm>
          <a:prstGeom prst="rect">
            <a:avLst/>
          </a:prstGeom>
        </p:spPr>
      </p:pic>
      <p:sp>
        <p:nvSpPr>
          <p:cNvPr id="10" name="TextBox 9"/>
          <p:cNvSpPr txBox="1"/>
          <p:nvPr userDrawn="1"/>
        </p:nvSpPr>
        <p:spPr>
          <a:xfrm>
            <a:off x="1745226" y="5943600"/>
            <a:ext cx="2794000" cy="738664"/>
          </a:xfrm>
          <a:prstGeom prst="rect">
            <a:avLst/>
          </a:prstGeom>
          <a:noFill/>
        </p:spPr>
        <p:txBody>
          <a:bodyPr wrap="square" rtlCol="0">
            <a:spAutoFit/>
          </a:bodyPr>
          <a:lstStyle/>
          <a:p>
            <a:pPr algn="l"/>
            <a:r>
              <a:rPr lang="en-US" sz="1400" i="0" dirty="0">
                <a:solidFill>
                  <a:schemeClr val="tx1"/>
                </a:solidFill>
                <a:latin typeface="+mn-lt"/>
              </a:rPr>
              <a:t>U.S. Fish and Wildlife Service</a:t>
            </a:r>
          </a:p>
          <a:p>
            <a:pPr algn="l"/>
            <a:r>
              <a:rPr lang="en-US" sz="1400" i="0" dirty="0">
                <a:solidFill>
                  <a:schemeClr val="tx1"/>
                </a:solidFill>
                <a:latin typeface="+mn-lt"/>
              </a:rPr>
              <a:t>Migratory Bird Program</a:t>
            </a:r>
          </a:p>
          <a:p>
            <a:pPr algn="l"/>
            <a:r>
              <a:rPr lang="en-US" sz="1400" i="1" dirty="0">
                <a:solidFill>
                  <a:schemeClr val="tx1"/>
                </a:solidFill>
                <a:latin typeface="+mn-lt"/>
              </a:rPr>
              <a:t>Conserving America’s Birds</a:t>
            </a:r>
          </a:p>
        </p:txBody>
      </p:sp>
      <p:sp>
        <p:nvSpPr>
          <p:cNvPr id="14" name="Picture Placeholder 13"/>
          <p:cNvSpPr>
            <a:spLocks noGrp="1"/>
          </p:cNvSpPr>
          <p:nvPr>
            <p:ph type="pic" sz="quarter" idx="13" hasCustomPrompt="1"/>
          </p:nvPr>
        </p:nvSpPr>
        <p:spPr>
          <a:xfrm>
            <a:off x="6324600" y="4724400"/>
            <a:ext cx="2667000" cy="1947862"/>
          </a:xfrm>
        </p:spPr>
        <p:txBody>
          <a:bodyPr>
            <a:normAutofit/>
          </a:bodyPr>
          <a:lstStyle>
            <a:lvl1pPr marL="114300" indent="0">
              <a:buNone/>
              <a:defRPr sz="2000" baseline="0"/>
            </a:lvl1pPr>
          </a:lstStyle>
          <a:p>
            <a:r>
              <a:rPr lang="en-US" dirty="0"/>
              <a:t>Partner logo</a:t>
            </a:r>
          </a:p>
        </p:txBody>
      </p:sp>
      <p:sp>
        <p:nvSpPr>
          <p:cNvPr id="24" name="Text Placeholder 23"/>
          <p:cNvSpPr>
            <a:spLocks noGrp="1"/>
          </p:cNvSpPr>
          <p:nvPr>
            <p:ph type="body" sz="quarter" idx="14" hasCustomPrompt="1"/>
          </p:nvPr>
        </p:nvSpPr>
        <p:spPr>
          <a:xfrm>
            <a:off x="838200" y="4724400"/>
            <a:ext cx="5410200" cy="381000"/>
          </a:xfrm>
        </p:spPr>
        <p:txBody>
          <a:bodyPr>
            <a:normAutofit/>
          </a:bodyPr>
          <a:lstStyle>
            <a:lvl1pPr marL="114300" indent="0">
              <a:buNone/>
              <a:defRPr sz="1800" baseline="0">
                <a:solidFill>
                  <a:schemeClr val="tx1"/>
                </a:solidFill>
                <a:latin typeface="+mn-lt"/>
                <a:cs typeface="Arial" pitchFamily="34" charset="0"/>
              </a:defRPr>
            </a:lvl1pPr>
          </a:lstStyle>
          <a:p>
            <a:pPr lvl="0"/>
            <a:r>
              <a:rPr lang="en-US" dirty="0"/>
              <a:t>Date, Time, Location</a:t>
            </a:r>
          </a:p>
        </p:txBody>
      </p:sp>
      <p:sp>
        <p:nvSpPr>
          <p:cNvPr id="5" name="Text Placeholder 4"/>
          <p:cNvSpPr>
            <a:spLocks noGrp="1"/>
          </p:cNvSpPr>
          <p:nvPr>
            <p:ph type="body" sz="quarter" idx="15" hasCustomPrompt="1"/>
          </p:nvPr>
        </p:nvSpPr>
        <p:spPr>
          <a:xfrm>
            <a:off x="838200" y="5181600"/>
            <a:ext cx="5410200" cy="381000"/>
          </a:xfrm>
        </p:spPr>
        <p:txBody>
          <a:bodyPr>
            <a:normAutofit/>
          </a:bodyPr>
          <a:lstStyle>
            <a:lvl1pPr marL="114300" indent="0">
              <a:buNone/>
              <a:defRPr sz="1800" baseline="0">
                <a:solidFill>
                  <a:schemeClr val="tx1"/>
                </a:solidFill>
                <a:latin typeface="+mn-lt"/>
                <a:cs typeface="Arial" panose="020B0604020202020204" pitchFamily="34" charset="0"/>
              </a:defRPr>
            </a:lvl1pPr>
          </a:lstStyle>
          <a:p>
            <a:pPr lvl="0"/>
            <a:r>
              <a:rPr lang="en-US" dirty="0"/>
              <a:t>Presenter (Contact Info)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and Content Layout">
    <p:spTree>
      <p:nvGrpSpPr>
        <p:cNvPr id="1" name=""/>
        <p:cNvGrpSpPr/>
        <p:nvPr/>
      </p:nvGrpSpPr>
      <p:grpSpPr>
        <a:xfrm>
          <a:off x="0" y="0"/>
          <a:ext cx="0" cy="0"/>
          <a:chOff x="0" y="0"/>
          <a:chExt cx="0" cy="0"/>
        </a:xfrm>
      </p:grpSpPr>
      <p:sp>
        <p:nvSpPr>
          <p:cNvPr id="4"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5"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
        <p:nvSpPr>
          <p:cNvPr id="7"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7"/>
          <p:cNvSpPr txBox="1"/>
          <p:nvPr userDrawn="1"/>
        </p:nvSpPr>
        <p:spPr>
          <a:xfrm>
            <a:off x="4114800" y="6317988"/>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9" name="Content Placeholder 3"/>
          <p:cNvSpPr>
            <a:spLocks noGrp="1"/>
          </p:cNvSpPr>
          <p:nvPr>
            <p:ph sz="half" idx="2"/>
          </p:nvPr>
        </p:nvSpPr>
        <p:spPr>
          <a:xfrm>
            <a:off x="3657600" y="1600200"/>
            <a:ext cx="5105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p:nvPr>
        </p:nvSpPr>
        <p:spPr>
          <a:xfrm>
            <a:off x="838200" y="1600200"/>
            <a:ext cx="2514600" cy="2209800"/>
          </a:xfrm>
        </p:spPr>
        <p:txBody>
          <a:bodyPr/>
          <a:lstStyle/>
          <a:p>
            <a:endParaRPr lang="en-US"/>
          </a:p>
        </p:txBody>
      </p:sp>
      <p:sp>
        <p:nvSpPr>
          <p:cNvPr id="12" name="Picture Placeholder 10"/>
          <p:cNvSpPr>
            <a:spLocks noGrp="1"/>
          </p:cNvSpPr>
          <p:nvPr>
            <p:ph type="pic" sz="quarter" idx="15"/>
          </p:nvPr>
        </p:nvSpPr>
        <p:spPr>
          <a:xfrm>
            <a:off x="838200" y="4038600"/>
            <a:ext cx="2514600" cy="2286000"/>
          </a:xfrm>
        </p:spPr>
        <p:txBody>
          <a:bodyPr/>
          <a:lstStyle/>
          <a:p>
            <a:endParaRPr lang="en-US"/>
          </a:p>
        </p:txBody>
      </p:sp>
    </p:spTree>
    <p:extLst>
      <p:ext uri="{BB962C8B-B14F-4D97-AF65-F5344CB8AC3E}">
        <p14:creationId xmlns:p14="http://schemas.microsoft.com/office/powerpoint/2010/main" val="77000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and Content Layout Solid Bar">
    <p:spTree>
      <p:nvGrpSpPr>
        <p:cNvPr id="1" name=""/>
        <p:cNvGrpSpPr/>
        <p:nvPr/>
      </p:nvGrpSpPr>
      <p:grpSpPr>
        <a:xfrm>
          <a:off x="0" y="0"/>
          <a:ext cx="0" cy="0"/>
          <a:chOff x="0" y="0"/>
          <a:chExt cx="0" cy="0"/>
        </a:xfrm>
      </p:grpSpPr>
      <p:sp>
        <p:nvSpPr>
          <p:cNvPr id="4"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5"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7"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7"/>
          <p:cNvSpPr txBox="1"/>
          <p:nvPr userDrawn="1"/>
        </p:nvSpPr>
        <p:spPr>
          <a:xfrm>
            <a:off x="4114800" y="6317988"/>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9" name="Content Placeholder 3"/>
          <p:cNvSpPr>
            <a:spLocks noGrp="1"/>
          </p:cNvSpPr>
          <p:nvPr>
            <p:ph sz="half" idx="2"/>
          </p:nvPr>
        </p:nvSpPr>
        <p:spPr>
          <a:xfrm>
            <a:off x="3657600" y="1600200"/>
            <a:ext cx="5105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p:nvPr>
        </p:nvSpPr>
        <p:spPr>
          <a:xfrm>
            <a:off x="838200" y="1600200"/>
            <a:ext cx="2514600" cy="2209800"/>
          </a:xfrm>
        </p:spPr>
        <p:txBody>
          <a:bodyPr/>
          <a:lstStyle/>
          <a:p>
            <a:endParaRPr lang="en-US"/>
          </a:p>
        </p:txBody>
      </p:sp>
      <p:sp>
        <p:nvSpPr>
          <p:cNvPr id="13" name="Rectangle 12"/>
          <p:cNvSpPr/>
          <p:nvPr userDrawn="1"/>
        </p:nvSpPr>
        <p:spPr>
          <a:xfrm>
            <a:off x="0" y="0"/>
            <a:ext cx="533400" cy="6858000"/>
          </a:xfrm>
          <a:prstGeom prst="rect">
            <a:avLst/>
          </a:prstGeom>
          <a:gradFill flip="none" rotWithShape="1">
            <a:gsLst>
              <a:gs pos="0">
                <a:srgbClr val="7792B1"/>
              </a:gs>
              <a:gs pos="50000">
                <a:srgbClr val="7792B0">
                  <a:tint val="44500"/>
                  <a:satMod val="160000"/>
                </a:srgbClr>
              </a:gs>
              <a:gs pos="100000">
                <a:srgbClr val="42393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0"/>
          <p:cNvSpPr>
            <a:spLocks noGrp="1"/>
          </p:cNvSpPr>
          <p:nvPr>
            <p:ph type="pic" sz="quarter" idx="15"/>
          </p:nvPr>
        </p:nvSpPr>
        <p:spPr>
          <a:xfrm>
            <a:off x="838200" y="4038600"/>
            <a:ext cx="2514600" cy="2286000"/>
          </a:xfrm>
        </p:spPr>
        <p:txBody>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Tree>
    <p:extLst>
      <p:ext uri="{BB962C8B-B14F-4D97-AF65-F5344CB8AC3E}">
        <p14:creationId xmlns:p14="http://schemas.microsoft.com/office/powerpoint/2010/main" val="352335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Content Layout">
    <p:spTree>
      <p:nvGrpSpPr>
        <p:cNvPr id="1" name=""/>
        <p:cNvGrpSpPr/>
        <p:nvPr/>
      </p:nvGrpSpPr>
      <p:grpSpPr>
        <a:xfrm>
          <a:off x="0" y="0"/>
          <a:ext cx="0" cy="0"/>
          <a:chOff x="0" y="0"/>
          <a:chExt cx="0" cy="0"/>
        </a:xfrm>
      </p:grpSpPr>
      <p:sp>
        <p:nvSpPr>
          <p:cNvPr id="4"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5"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
        <p:nvSpPr>
          <p:cNvPr id="7"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7"/>
          <p:cNvSpPr txBox="1"/>
          <p:nvPr userDrawn="1"/>
        </p:nvSpPr>
        <p:spPr>
          <a:xfrm>
            <a:off x="4114800" y="6317988"/>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9" name="Content Placeholder 3"/>
          <p:cNvSpPr>
            <a:spLocks noGrp="1"/>
          </p:cNvSpPr>
          <p:nvPr>
            <p:ph sz="half" idx="2"/>
          </p:nvPr>
        </p:nvSpPr>
        <p:spPr>
          <a:xfrm>
            <a:off x="4419600" y="1600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4"/>
          </p:nvPr>
        </p:nvSpPr>
        <p:spPr>
          <a:xfrm>
            <a:off x="838200" y="1600200"/>
            <a:ext cx="3276600" cy="3810000"/>
          </a:xfrm>
        </p:spPr>
        <p:txBody>
          <a:bodyPr/>
          <a:lstStyle/>
          <a:p>
            <a:endParaRPr lang="en-US"/>
          </a:p>
        </p:txBody>
      </p:sp>
    </p:spTree>
    <p:extLst>
      <p:ext uri="{BB962C8B-B14F-4D97-AF65-F5344CB8AC3E}">
        <p14:creationId xmlns:p14="http://schemas.microsoft.com/office/powerpoint/2010/main" val="215035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Content Layout Solid B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6200" y="5984240"/>
            <a:ext cx="381000" cy="327660"/>
          </a:xfrm>
          <a:prstGeom prst="bracketPair">
            <a:avLst>
              <a:gd name="adj" fmla="val 17949"/>
            </a:avLst>
          </a:prstGeom>
        </p:spPr>
        <p:txBody>
          <a:bodyPr/>
          <a:lstStyle/>
          <a:p>
            <a:fld id="{9B728549-C246-4DC6-B49B-22DA11567A6A}" type="slidenum">
              <a:rPr lang="en-US" smtClean="0"/>
              <a:pPr/>
              <a:t>‹#›</a:t>
            </a:fld>
            <a:endParaRPr lang="en-US" dirty="0"/>
          </a:p>
        </p:txBody>
      </p:sp>
      <p:sp>
        <p:nvSpPr>
          <p:cNvPr id="4"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5"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7"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Box 7"/>
          <p:cNvSpPr txBox="1"/>
          <p:nvPr userDrawn="1"/>
        </p:nvSpPr>
        <p:spPr>
          <a:xfrm>
            <a:off x="4114800" y="6317988"/>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9" name="Content Placeholder 3"/>
          <p:cNvSpPr>
            <a:spLocks noGrp="1"/>
          </p:cNvSpPr>
          <p:nvPr>
            <p:ph sz="half" idx="2"/>
          </p:nvPr>
        </p:nvSpPr>
        <p:spPr>
          <a:xfrm>
            <a:off x="4419600" y="1600200"/>
            <a:ext cx="4343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4"/>
          </p:nvPr>
        </p:nvSpPr>
        <p:spPr>
          <a:xfrm>
            <a:off x="838200" y="1600200"/>
            <a:ext cx="3276600" cy="3810000"/>
          </a:xfrm>
        </p:spPr>
        <p:txBody>
          <a:bodyPr/>
          <a:lstStyle/>
          <a:p>
            <a:endParaRPr lang="en-US"/>
          </a:p>
        </p:txBody>
      </p:sp>
      <p:sp>
        <p:nvSpPr>
          <p:cNvPr id="10" name="Rectangle 9"/>
          <p:cNvSpPr/>
          <p:nvPr userDrawn="1"/>
        </p:nvSpPr>
        <p:spPr>
          <a:xfrm>
            <a:off x="0" y="0"/>
            <a:ext cx="533400" cy="6858000"/>
          </a:xfrm>
          <a:prstGeom prst="rect">
            <a:avLst/>
          </a:prstGeom>
          <a:gradFill flip="none" rotWithShape="1">
            <a:gsLst>
              <a:gs pos="0">
                <a:srgbClr val="7792B1"/>
              </a:gs>
              <a:gs pos="50000">
                <a:srgbClr val="7792B0">
                  <a:tint val="44500"/>
                  <a:satMod val="160000"/>
                </a:srgbClr>
              </a:gs>
              <a:gs pos="100000">
                <a:srgbClr val="42393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Tree>
    <p:extLst>
      <p:ext uri="{BB962C8B-B14F-4D97-AF65-F5344CB8AC3E}">
        <p14:creationId xmlns:p14="http://schemas.microsoft.com/office/powerpoint/2010/main" val="393723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
        <p:nvSpPr>
          <p:cNvPr id="8" name="TextBox 7"/>
          <p:cNvSpPr txBox="1"/>
          <p:nvPr userDrawn="1"/>
        </p:nvSpPr>
        <p:spPr>
          <a:xfrm>
            <a:off x="4114800" y="6317954"/>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9"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10"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Solid Ba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6200" y="5984240"/>
            <a:ext cx="381000" cy="327660"/>
          </a:xfrm>
          <a:prstGeom prst="bracketPair">
            <a:avLst>
              <a:gd name="adj" fmla="val 17949"/>
            </a:avLst>
          </a:prstGeom>
        </p:spPr>
        <p:txBody>
          <a:bodyPr/>
          <a:lstStyle/>
          <a:p>
            <a:fld id="{9B728549-C246-4DC6-B49B-22DA11567A6A}" type="slidenum">
              <a:rPr lang="en-US" smtClean="0"/>
              <a:t>‹#›</a:t>
            </a:fld>
            <a:endParaRPr lang="en-US"/>
          </a:p>
        </p:txBody>
      </p:sp>
      <p:sp>
        <p:nvSpPr>
          <p:cNvPr id="6"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8" name="TextBox 7"/>
          <p:cNvSpPr txBox="1"/>
          <p:nvPr userDrawn="1"/>
        </p:nvSpPr>
        <p:spPr>
          <a:xfrm>
            <a:off x="4114800" y="6317988"/>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9"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10"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0"/>
            <a:ext cx="533400" cy="6858000"/>
          </a:xfrm>
          <a:prstGeom prst="rect">
            <a:avLst/>
          </a:prstGeom>
          <a:gradFill flip="none" rotWithShape="1">
            <a:gsLst>
              <a:gs pos="0">
                <a:srgbClr val="7792B1"/>
              </a:gs>
              <a:gs pos="50000">
                <a:srgbClr val="7792B0">
                  <a:tint val="44500"/>
                  <a:satMod val="160000"/>
                </a:srgbClr>
              </a:gs>
              <a:gs pos="100000">
                <a:srgbClr val="42393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Tree>
    <p:extLst>
      <p:ext uri="{BB962C8B-B14F-4D97-AF65-F5344CB8AC3E}">
        <p14:creationId xmlns:p14="http://schemas.microsoft.com/office/powerpoint/2010/main" val="92385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olid Bar">
    <p:spTree>
      <p:nvGrpSpPr>
        <p:cNvPr id="1" name=""/>
        <p:cNvGrpSpPr/>
        <p:nvPr/>
      </p:nvGrpSpPr>
      <p:grpSpPr>
        <a:xfrm>
          <a:off x="0" y="0"/>
          <a:ext cx="0" cy="0"/>
          <a:chOff x="0" y="0"/>
          <a:chExt cx="0" cy="0"/>
        </a:xfrm>
      </p:grpSpPr>
      <p:sp>
        <p:nvSpPr>
          <p:cNvPr id="3" name="Rectangle 2"/>
          <p:cNvSpPr/>
          <p:nvPr userDrawn="1"/>
        </p:nvSpPr>
        <p:spPr>
          <a:xfrm>
            <a:off x="0" y="0"/>
            <a:ext cx="533400" cy="6858000"/>
          </a:xfrm>
          <a:prstGeom prst="rect">
            <a:avLst/>
          </a:prstGeom>
          <a:gradFill flip="none" rotWithShape="1">
            <a:gsLst>
              <a:gs pos="0">
                <a:srgbClr val="7792B1"/>
              </a:gs>
              <a:gs pos="50000">
                <a:srgbClr val="7792B0">
                  <a:tint val="44500"/>
                  <a:satMod val="160000"/>
                </a:srgbClr>
              </a:gs>
              <a:gs pos="100000">
                <a:srgbClr val="42393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2418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400"/>
            <a:ext cx="83058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85800" y="152400"/>
            <a:ext cx="83058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096000"/>
            <a:ext cx="8305800" cy="612648"/>
          </a:xfrm>
        </p:spPr>
        <p:txBody>
          <a:bodyPr>
            <a:normAutofit/>
          </a:bodyPr>
          <a:lstStyle>
            <a:lvl1pPr marL="0" indent="0" algn="ctr">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Solid Bar">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400"/>
            <a:ext cx="83058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85800" y="152400"/>
            <a:ext cx="8305800"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096000"/>
            <a:ext cx="8305800" cy="612648"/>
          </a:xfrm>
        </p:spPr>
        <p:txBody>
          <a:bodyPr>
            <a:normAutofit/>
          </a:bodyPr>
          <a:lstStyle>
            <a:lvl1pPr marL="0" indent="0" algn="ctr">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Rectangle 5"/>
          <p:cNvSpPr/>
          <p:nvPr userDrawn="1"/>
        </p:nvSpPr>
        <p:spPr>
          <a:xfrm>
            <a:off x="0" y="0"/>
            <a:ext cx="533400" cy="6858000"/>
          </a:xfrm>
          <a:prstGeom prst="rect">
            <a:avLst/>
          </a:prstGeom>
          <a:gradFill flip="none" rotWithShape="1">
            <a:gsLst>
              <a:gs pos="0">
                <a:srgbClr val="7792B1"/>
              </a:gs>
              <a:gs pos="50000">
                <a:srgbClr val="7792B0">
                  <a:tint val="44500"/>
                  <a:satMod val="160000"/>
                </a:srgbClr>
              </a:gs>
              <a:gs pos="100000">
                <a:srgbClr val="42393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848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600200"/>
            <a:ext cx="7924800" cy="4724400"/>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10" name="TextBox 9"/>
          <p:cNvSpPr txBox="1"/>
          <p:nvPr userDrawn="1"/>
        </p:nvSpPr>
        <p:spPr>
          <a:xfrm>
            <a:off x="4114800" y="6317988"/>
            <a:ext cx="4648200" cy="307777"/>
          </a:xfrm>
          <a:prstGeom prst="rect">
            <a:avLst/>
          </a:prstGeom>
          <a:noFill/>
        </p:spPr>
        <p:txBody>
          <a:bodyPr wrap="square" rtlCol="0">
            <a:spAutoFit/>
          </a:bodyPr>
          <a:lstStyle/>
          <a:p>
            <a:pPr algn="r"/>
            <a:r>
              <a:rPr lang="en-US" sz="1400" i="1" dirty="0">
                <a:solidFill>
                  <a:schemeClr val="tx1"/>
                </a:solidFill>
                <a:latin typeface="+mn-lt"/>
              </a:rPr>
              <a:t>Migratory Bird Program - Conserving America’s Birds</a:t>
            </a: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838200" y="1600200"/>
            <a:ext cx="7924800" cy="48006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9"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Solid Bar">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838200" y="1600200"/>
            <a:ext cx="7924800" cy="48006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9"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Rectangle 9"/>
          <p:cNvSpPr/>
          <p:nvPr userDrawn="1"/>
        </p:nvSpPr>
        <p:spPr>
          <a:xfrm>
            <a:off x="0" y="0"/>
            <a:ext cx="533400" cy="6858000"/>
          </a:xfrm>
          <a:prstGeom prst="rect">
            <a:avLst/>
          </a:prstGeom>
          <a:gradFill flip="none" rotWithShape="1">
            <a:gsLst>
              <a:gs pos="0">
                <a:srgbClr val="7792B1"/>
              </a:gs>
              <a:gs pos="50000">
                <a:srgbClr val="7792B0">
                  <a:tint val="44500"/>
                  <a:satMod val="160000"/>
                </a:srgbClr>
              </a:gs>
              <a:gs pos="100000">
                <a:srgbClr val="42393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Tree>
    <p:extLst>
      <p:ext uri="{BB962C8B-B14F-4D97-AF65-F5344CB8AC3E}">
        <p14:creationId xmlns:p14="http://schemas.microsoft.com/office/powerpoint/2010/main" val="883822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0462" y="1219200"/>
            <a:ext cx="1328737" cy="5257800"/>
          </a:xfrm>
        </p:spPr>
        <p:txBody>
          <a:bodyPr vert="eaVert" anchor="b" anchorCtr="0"/>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1371600" y="304800"/>
            <a:ext cx="5638800" cy="6172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rot="5400000">
            <a:off x="-1408212" y="2475012"/>
            <a:ext cx="4648200" cy="307777"/>
          </a:xfrm>
          <a:prstGeom prst="rect">
            <a:avLst/>
          </a:prstGeom>
          <a:noFill/>
        </p:spPr>
        <p:txBody>
          <a:bodyPr wrap="square" rtlCol="0">
            <a:spAutoFit/>
          </a:bodyPr>
          <a:lstStyle/>
          <a:p>
            <a:pPr algn="l"/>
            <a:r>
              <a:rPr lang="en-US" sz="1400" i="1" dirty="0">
                <a:latin typeface="Georgia" pitchFamily="18" charset="0"/>
              </a:rPr>
              <a:t>Migratory Bird Program - Conserving America’s Birds</a:t>
            </a:r>
          </a:p>
        </p:txBody>
      </p:sp>
      <p:sp>
        <p:nvSpPr>
          <p:cNvPr id="8" name="Line 7"/>
          <p:cNvSpPr>
            <a:spLocks noChangeShapeType="1"/>
          </p:cNvSpPr>
          <p:nvPr userDrawn="1"/>
        </p:nvSpPr>
        <p:spPr bwMode="auto">
          <a:xfrm rot="5400000">
            <a:off x="4114800" y="3429000"/>
            <a:ext cx="6858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19963" y="71438"/>
            <a:ext cx="838200" cy="100012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Solid Bar">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0462" y="1219200"/>
            <a:ext cx="1328737" cy="5257800"/>
          </a:xfrm>
        </p:spPr>
        <p:txBody>
          <a:bodyPr vert="eaVert" anchor="b" anchorCtr="0"/>
          <a:lstStyle>
            <a:lvl1pPr algn="l">
              <a:defRPr/>
            </a:lvl1pPr>
          </a:lstStyle>
          <a:p>
            <a:r>
              <a:rPr lang="en-US" dirty="0"/>
              <a:t>Click to edit Master title style</a:t>
            </a:r>
          </a:p>
        </p:txBody>
      </p:sp>
      <p:sp>
        <p:nvSpPr>
          <p:cNvPr id="3" name="Vertical Text Placeholder 2"/>
          <p:cNvSpPr>
            <a:spLocks noGrp="1"/>
          </p:cNvSpPr>
          <p:nvPr>
            <p:ph type="body" orient="vert" idx="1"/>
          </p:nvPr>
        </p:nvSpPr>
        <p:spPr>
          <a:xfrm>
            <a:off x="1371600" y="304800"/>
            <a:ext cx="5638800" cy="6172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rot="5400000">
            <a:off x="-1408212" y="2475012"/>
            <a:ext cx="4648200" cy="307777"/>
          </a:xfrm>
          <a:prstGeom prst="rect">
            <a:avLst/>
          </a:prstGeom>
          <a:noFill/>
        </p:spPr>
        <p:txBody>
          <a:bodyPr wrap="square" rtlCol="0">
            <a:spAutoFit/>
          </a:bodyPr>
          <a:lstStyle/>
          <a:p>
            <a:pPr algn="l"/>
            <a:r>
              <a:rPr lang="en-US" sz="1400" i="1" dirty="0">
                <a:latin typeface="Georgia" pitchFamily="18" charset="0"/>
              </a:rPr>
              <a:t>Migratory Bird Program - Conserving America’s Birds</a:t>
            </a:r>
          </a:p>
        </p:txBody>
      </p:sp>
      <p:sp>
        <p:nvSpPr>
          <p:cNvPr id="8" name="Line 7"/>
          <p:cNvSpPr>
            <a:spLocks noChangeShapeType="1"/>
          </p:cNvSpPr>
          <p:nvPr userDrawn="1"/>
        </p:nvSpPr>
        <p:spPr bwMode="auto">
          <a:xfrm rot="5400000">
            <a:off x="4114800" y="3429000"/>
            <a:ext cx="6858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19963" y="71438"/>
            <a:ext cx="838200" cy="1000125"/>
          </a:xfrm>
          <a:prstGeom prst="rect">
            <a:avLst/>
          </a:prstGeom>
        </p:spPr>
      </p:pic>
      <p:sp>
        <p:nvSpPr>
          <p:cNvPr id="10" name="Rectangle 9"/>
          <p:cNvSpPr/>
          <p:nvPr userDrawn="1"/>
        </p:nvSpPr>
        <p:spPr>
          <a:xfrm>
            <a:off x="0" y="0"/>
            <a:ext cx="533400" cy="6858000"/>
          </a:xfrm>
          <a:prstGeom prst="rect">
            <a:avLst/>
          </a:prstGeom>
          <a:gradFill flip="none" rotWithShape="1">
            <a:gsLst>
              <a:gs pos="0">
                <a:srgbClr val="7792B1"/>
              </a:gs>
              <a:gs pos="50000">
                <a:srgbClr val="7792B0">
                  <a:tint val="44500"/>
                  <a:satMod val="160000"/>
                </a:srgbClr>
              </a:gs>
              <a:gs pos="100000">
                <a:srgbClr val="42393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2656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304800"/>
            <a:ext cx="5791200" cy="914400"/>
          </a:xfrm>
        </p:spPr>
        <p:txBody>
          <a:bodyPr anchor="b"/>
          <a:lstStyle>
            <a:lvl1pPr algn="l">
              <a:defRPr sz="5400">
                <a:ln>
                  <a:noFill/>
                </a:ln>
                <a:solidFill>
                  <a:schemeClr val="tx2"/>
                </a:solidFill>
              </a:defRPr>
            </a:lvl1pPr>
          </a:lstStyle>
          <a:p>
            <a:r>
              <a:rPr lang="en-US" dirty="0"/>
              <a:t>Thank you!</a:t>
            </a:r>
          </a:p>
        </p:txBody>
      </p:sp>
      <p:sp>
        <p:nvSpPr>
          <p:cNvPr id="3" name="Subtitle 2"/>
          <p:cNvSpPr>
            <a:spLocks noGrp="1"/>
          </p:cNvSpPr>
          <p:nvPr>
            <p:ph type="subTitle" idx="1"/>
          </p:nvPr>
        </p:nvSpPr>
        <p:spPr>
          <a:xfrm>
            <a:off x="830826" y="1752600"/>
            <a:ext cx="5410200" cy="1295400"/>
          </a:xfrm>
        </p:spPr>
        <p:txBody>
          <a:bodyPr anchor="t">
            <a:normAutofit/>
          </a:bodyPr>
          <a:lstStyle>
            <a:lvl1pPr marL="0" indent="0" algn="l">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826" y="5780332"/>
            <a:ext cx="769374" cy="918003"/>
          </a:xfrm>
          <a:prstGeom prst="rect">
            <a:avLst/>
          </a:prstGeom>
        </p:spPr>
      </p:pic>
      <p:sp>
        <p:nvSpPr>
          <p:cNvPr id="10" name="TextBox 9"/>
          <p:cNvSpPr txBox="1"/>
          <p:nvPr userDrawn="1"/>
        </p:nvSpPr>
        <p:spPr>
          <a:xfrm>
            <a:off x="1745226" y="5943600"/>
            <a:ext cx="2794000" cy="738664"/>
          </a:xfrm>
          <a:prstGeom prst="rect">
            <a:avLst/>
          </a:prstGeom>
          <a:noFill/>
        </p:spPr>
        <p:txBody>
          <a:bodyPr wrap="square" rtlCol="0">
            <a:spAutoFit/>
          </a:bodyPr>
          <a:lstStyle/>
          <a:p>
            <a:pPr algn="l"/>
            <a:r>
              <a:rPr lang="en-US" sz="1400" i="0" dirty="0">
                <a:latin typeface="Georgia" pitchFamily="18" charset="0"/>
              </a:rPr>
              <a:t>U.S. Fish and Wildlife Service</a:t>
            </a:r>
          </a:p>
          <a:p>
            <a:pPr algn="l"/>
            <a:r>
              <a:rPr lang="en-US" sz="1400" i="0" dirty="0">
                <a:latin typeface="Georgia" pitchFamily="18" charset="0"/>
              </a:rPr>
              <a:t>Migratory Bird Program</a:t>
            </a:r>
          </a:p>
          <a:p>
            <a:pPr algn="l"/>
            <a:r>
              <a:rPr lang="en-US" sz="1400" i="1" dirty="0">
                <a:latin typeface="Georgia" pitchFamily="18" charset="0"/>
              </a:rPr>
              <a:t>Conserving America’s Birds</a:t>
            </a:r>
          </a:p>
        </p:txBody>
      </p:sp>
      <p:sp>
        <p:nvSpPr>
          <p:cNvPr id="14" name="Picture Placeholder 13"/>
          <p:cNvSpPr>
            <a:spLocks noGrp="1"/>
          </p:cNvSpPr>
          <p:nvPr>
            <p:ph type="pic" sz="quarter" idx="13" hasCustomPrompt="1"/>
          </p:nvPr>
        </p:nvSpPr>
        <p:spPr>
          <a:xfrm>
            <a:off x="6324600" y="4724400"/>
            <a:ext cx="2667000" cy="1947862"/>
          </a:xfrm>
        </p:spPr>
        <p:txBody>
          <a:bodyPr>
            <a:normAutofit/>
          </a:bodyPr>
          <a:lstStyle>
            <a:lvl1pPr marL="114300" indent="0">
              <a:buNone/>
              <a:defRPr sz="2000" baseline="0"/>
            </a:lvl1pPr>
          </a:lstStyle>
          <a:p>
            <a:r>
              <a:rPr lang="en-US" dirty="0"/>
              <a:t>Partner logo</a:t>
            </a:r>
          </a:p>
        </p:txBody>
      </p:sp>
      <p:grpSp>
        <p:nvGrpSpPr>
          <p:cNvPr id="6" name="Group 5"/>
          <p:cNvGrpSpPr/>
          <p:nvPr userDrawn="1"/>
        </p:nvGrpSpPr>
        <p:grpSpPr>
          <a:xfrm>
            <a:off x="841712" y="4302294"/>
            <a:ext cx="5254288" cy="969496"/>
            <a:chOff x="841712" y="4302294"/>
            <a:chExt cx="5254288" cy="969496"/>
          </a:xfrm>
        </p:grpSpPr>
        <p:sp>
          <p:nvSpPr>
            <p:cNvPr id="4" name="Rectangle 3"/>
            <p:cNvSpPr/>
            <p:nvPr userDrawn="1"/>
          </p:nvSpPr>
          <p:spPr>
            <a:xfrm>
              <a:off x="841712" y="4302294"/>
              <a:ext cx="5254288" cy="969496"/>
            </a:xfrm>
            <a:prstGeom prst="rect">
              <a:avLst/>
            </a:prstGeom>
          </p:spPr>
          <p:txBody>
            <a:bodyPr wrap="square">
              <a:spAutoFit/>
            </a:bodyPr>
            <a:lstStyle/>
            <a:p>
              <a:pPr lvl="0">
                <a:lnSpc>
                  <a:spcPct val="100000"/>
                </a:lnSpc>
              </a:pPr>
              <a:r>
                <a:rPr lang="en-US" sz="1900" dirty="0">
                  <a:latin typeface="Arial" panose="020B0604020202020204" pitchFamily="34" charset="0"/>
                  <a:cs typeface="Arial" panose="020B0604020202020204" pitchFamily="34" charset="0"/>
                </a:rPr>
                <a:t>www.fws.gov/migratorybirds/dmbmdbhc.html</a:t>
              </a:r>
            </a:p>
            <a:p>
              <a:pPr lvl="0">
                <a:lnSpc>
                  <a:spcPct val="100000"/>
                </a:lnSpc>
              </a:pP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USFWS_MigratoryBirds</a:t>
              </a:r>
              <a:endParaRPr lang="en-US" sz="1900" dirty="0">
                <a:latin typeface="Arial" panose="020B0604020202020204" pitchFamily="34" charset="0"/>
                <a:cs typeface="Arial" panose="020B0604020202020204" pitchFamily="34" charset="0"/>
              </a:endParaRPr>
            </a:p>
            <a:p>
              <a:pPr lvl="0">
                <a:lnSpc>
                  <a:spcPct val="100000"/>
                </a:lnSpc>
              </a:pP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USFWSBirds</a:t>
              </a:r>
              <a:endParaRPr lang="en-US" sz="1900" dirty="0">
                <a:latin typeface="Arial" panose="020B0604020202020204" pitchFamily="34" charset="0"/>
                <a:cs typeface="Arial" panose="020B0604020202020204" pitchFamily="34" charset="0"/>
              </a:endParaRPr>
            </a:p>
          </p:txBody>
        </p:sp>
        <p:pic>
          <p:nvPicPr>
            <p:cNvPr id="1026" name="Picture 2" descr="Facebook ic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6891" y="4653260"/>
              <a:ext cx="263829" cy="272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ico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4495" y="4972050"/>
              <a:ext cx="276225" cy="2857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600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600200"/>
            <a:ext cx="7924800" cy="4724400"/>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10" name="TextBox 9"/>
          <p:cNvSpPr txBox="1"/>
          <p:nvPr userDrawn="1"/>
        </p:nvSpPr>
        <p:spPr>
          <a:xfrm>
            <a:off x="4114800" y="6317988"/>
            <a:ext cx="4648200" cy="307777"/>
          </a:xfrm>
          <a:prstGeom prst="rect">
            <a:avLst/>
          </a:prstGeom>
          <a:noFill/>
        </p:spPr>
        <p:txBody>
          <a:bodyPr wrap="square" rtlCol="0">
            <a:spAutoFit/>
          </a:bodyPr>
          <a:lstStyle/>
          <a:p>
            <a:pPr algn="r"/>
            <a:r>
              <a:rPr lang="en-US" sz="1400" i="1" dirty="0">
                <a:solidFill>
                  <a:schemeClr val="tx1"/>
                </a:solidFill>
                <a:latin typeface="+mn-lt"/>
              </a:rPr>
              <a:t>Migratory Bird Program - Conserving America’s Birds</a:t>
            </a: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2400" i="1">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16497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600200"/>
            <a:ext cx="7924800" cy="4724400"/>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10" name="TextBox 9"/>
          <p:cNvSpPr txBox="1"/>
          <p:nvPr userDrawn="1"/>
        </p:nvSpPr>
        <p:spPr>
          <a:xfrm>
            <a:off x="4114800" y="6317988"/>
            <a:ext cx="4648200" cy="307777"/>
          </a:xfrm>
          <a:prstGeom prst="rect">
            <a:avLst/>
          </a:prstGeom>
          <a:noFill/>
        </p:spPr>
        <p:txBody>
          <a:bodyPr wrap="square" rtlCol="0">
            <a:spAutoFit/>
          </a:bodyPr>
          <a:lstStyle/>
          <a:p>
            <a:pPr algn="r"/>
            <a:r>
              <a:rPr lang="en-US" sz="1400" i="1" dirty="0">
                <a:solidFill>
                  <a:schemeClr val="tx1"/>
                </a:solidFill>
                <a:latin typeface="+mn-lt"/>
              </a:rPr>
              <a:t>Migratory Bird Program - Conserving America’s Birds</a:t>
            </a: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2400" i="1">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4611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600200"/>
            <a:ext cx="7924800" cy="4724400"/>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10" name="TextBox 9"/>
          <p:cNvSpPr txBox="1"/>
          <p:nvPr userDrawn="1"/>
        </p:nvSpPr>
        <p:spPr>
          <a:xfrm>
            <a:off x="4114800" y="6317988"/>
            <a:ext cx="4648200" cy="307777"/>
          </a:xfrm>
          <a:prstGeom prst="rect">
            <a:avLst/>
          </a:prstGeom>
          <a:noFill/>
        </p:spPr>
        <p:txBody>
          <a:bodyPr wrap="square" rtlCol="0">
            <a:spAutoFit/>
          </a:bodyPr>
          <a:lstStyle/>
          <a:p>
            <a:pPr algn="r"/>
            <a:r>
              <a:rPr lang="en-US" sz="1400" i="1" dirty="0">
                <a:solidFill>
                  <a:schemeClr val="tx1"/>
                </a:solidFill>
                <a:latin typeface="+mn-lt"/>
              </a:rPr>
              <a:t>Migratory Bird Program - Conserving America’s Birds</a:t>
            </a: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39131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600200"/>
            <a:ext cx="7924800" cy="4724400"/>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10" name="TextBox 9"/>
          <p:cNvSpPr txBox="1"/>
          <p:nvPr userDrawn="1"/>
        </p:nvSpPr>
        <p:spPr>
          <a:xfrm>
            <a:off x="4114800" y="6317988"/>
            <a:ext cx="4648200" cy="307777"/>
          </a:xfrm>
          <a:prstGeom prst="rect">
            <a:avLst/>
          </a:prstGeom>
          <a:noFill/>
        </p:spPr>
        <p:txBody>
          <a:bodyPr wrap="square" rtlCol="0">
            <a:spAutoFit/>
          </a:bodyPr>
          <a:lstStyle/>
          <a:p>
            <a:pPr algn="r"/>
            <a:r>
              <a:rPr lang="en-US" sz="1400" i="1" dirty="0">
                <a:solidFill>
                  <a:schemeClr val="tx1"/>
                </a:solidFill>
                <a:latin typeface="+mn-lt"/>
              </a:rPr>
              <a:t>Migratory Bird Program - Conserving America’s Birds</a:t>
            </a: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3603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600200"/>
            <a:ext cx="7924800" cy="4724400"/>
          </a:xfr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10" name="TextBox 9"/>
          <p:cNvSpPr txBox="1"/>
          <p:nvPr userDrawn="1"/>
        </p:nvSpPr>
        <p:spPr>
          <a:xfrm>
            <a:off x="4114800" y="6317988"/>
            <a:ext cx="4648200" cy="307777"/>
          </a:xfrm>
          <a:prstGeom prst="rect">
            <a:avLst/>
          </a:prstGeom>
          <a:noFill/>
        </p:spPr>
        <p:txBody>
          <a:bodyPr wrap="square" rtlCol="0">
            <a:spAutoFit/>
          </a:bodyPr>
          <a:lstStyle/>
          <a:p>
            <a:pPr algn="r"/>
            <a:r>
              <a:rPr lang="en-US" sz="1400" i="1" dirty="0">
                <a:solidFill>
                  <a:schemeClr val="tx1"/>
                </a:solidFill>
                <a:latin typeface="+mn-lt"/>
              </a:rPr>
              <a:t>Migratory Bird Program - Conserving America’s Birds</a:t>
            </a: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2335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olid Bar">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solidFill>
                  <a:schemeClr val="tx1"/>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600200"/>
            <a:ext cx="7924800" cy="4724400"/>
          </a:xfrm>
        </p:spPr>
        <p:txBody>
          <a:bodyPr/>
          <a:lstStyle>
            <a:lvl1pPr>
              <a:buClrTx/>
              <a:defRPr>
                <a:solidFill>
                  <a:schemeClr val="tx1"/>
                </a:solidFill>
                <a:latin typeface="+mn-lt"/>
              </a:defRPr>
            </a:lvl1pPr>
            <a:lvl2pPr>
              <a:buClrTx/>
              <a:defRPr>
                <a:solidFill>
                  <a:schemeClr val="tx1"/>
                </a:solidFill>
                <a:latin typeface="+mn-lt"/>
              </a:defRPr>
            </a:lvl2pPr>
            <a:lvl3pPr>
              <a:buClrTx/>
              <a:defRPr>
                <a:solidFill>
                  <a:schemeClr val="tx1"/>
                </a:solidFill>
                <a:latin typeface="+mn-lt"/>
              </a:defRPr>
            </a:lvl3pPr>
            <a:lvl4pPr>
              <a:buClrTx/>
              <a:defRPr>
                <a:solidFill>
                  <a:schemeClr val="tx1"/>
                </a:solidFill>
                <a:latin typeface="+mn-lt"/>
              </a:defRPr>
            </a:lvl4pPr>
            <a:lvl5pPr>
              <a:buClrTx/>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10" name="TextBox 9"/>
          <p:cNvSpPr txBox="1"/>
          <p:nvPr userDrawn="1"/>
        </p:nvSpPr>
        <p:spPr>
          <a:xfrm>
            <a:off x="4114800" y="6318303"/>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16840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847" y="-12700"/>
            <a:ext cx="8275753" cy="850900"/>
          </a:xfrm>
        </p:spPr>
        <p:txBody>
          <a:bodyPr/>
          <a:lstStyle>
            <a:lvl1pPr algn="l">
              <a:defRPr/>
            </a:lvl1pPr>
          </a:lstStyle>
          <a:p>
            <a:r>
              <a:rPr lang="en-US"/>
              <a:t>Click to edit Master title style</a:t>
            </a:r>
            <a:endParaRPr lang="en-US" dirty="0"/>
          </a:p>
        </p:txBody>
      </p:sp>
      <p:sp>
        <p:nvSpPr>
          <p:cNvPr id="8" name="Line 7"/>
          <p:cNvSpPr>
            <a:spLocks noChangeShapeType="1"/>
          </p:cNvSpPr>
          <p:nvPr/>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Tree>
    <p:extLst>
      <p:ext uri="{BB962C8B-B14F-4D97-AF65-F5344CB8AC3E}">
        <p14:creationId xmlns:p14="http://schemas.microsoft.com/office/powerpoint/2010/main" val="1398316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8" name="TextBox 7"/>
          <p:cNvSpPr txBox="1"/>
          <p:nvPr userDrawn="1"/>
        </p:nvSpPr>
        <p:spPr>
          <a:xfrm>
            <a:off x="4114800" y="6317954"/>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9"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10"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8120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4114800" y="6317987"/>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5" name="Line 7"/>
          <p:cNvSpPr>
            <a:spLocks noChangeShapeType="1"/>
          </p:cNvSpPr>
          <p:nvPr userDrawn="1"/>
        </p:nvSpPr>
        <p:spPr bwMode="auto">
          <a:xfrm>
            <a:off x="381000" y="838200"/>
            <a:ext cx="8382000" cy="0"/>
          </a:xfrm>
          <a:prstGeom prst="line">
            <a:avLst/>
          </a:prstGeom>
          <a:noFill/>
          <a:ln w="57150">
            <a:solidFill>
              <a:schemeClr val="tx1"/>
            </a:solidFill>
            <a:round/>
            <a:headEnd/>
            <a:tailEnd/>
          </a:ln>
          <a:effectLst/>
        </p:spPr>
        <p:txBody>
          <a:bodyPr/>
          <a:lstStyle/>
          <a:p>
            <a:endParaRPr lang="en-US" dirty="0">
              <a:ln>
                <a:solidFill>
                  <a:schemeClr val="accent2">
                    <a:lumMod val="60000"/>
                    <a:lumOff val="40000"/>
                  </a:schemeClr>
                </a:solidFill>
              </a:ln>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Tree>
    <p:extLst>
      <p:ext uri="{BB962C8B-B14F-4D97-AF65-F5344CB8AC3E}">
        <p14:creationId xmlns:p14="http://schemas.microsoft.com/office/powerpoint/2010/main" val="41601472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ackground color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4114800" y="6317988"/>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5" name="Line 7"/>
          <p:cNvSpPr>
            <a:spLocks noChangeShapeType="1"/>
          </p:cNvSpPr>
          <p:nvPr userDrawn="1"/>
        </p:nvSpPr>
        <p:spPr bwMode="auto">
          <a:xfrm>
            <a:off x="381000" y="838200"/>
            <a:ext cx="8382000" cy="0"/>
          </a:xfrm>
          <a:prstGeom prst="line">
            <a:avLst/>
          </a:prstGeom>
          <a:noFill/>
          <a:ln w="57150">
            <a:solidFill>
              <a:schemeClr val="tx1"/>
            </a:solidFill>
            <a:round/>
            <a:headEnd/>
            <a:tailEnd/>
          </a:ln>
          <a:effectLst/>
        </p:spPr>
        <p:txBody>
          <a:bodyPr/>
          <a:lstStyle/>
          <a:p>
            <a:endParaRPr lang="en-US" dirty="0">
              <a:ln>
                <a:solidFill>
                  <a:schemeClr val="accent2">
                    <a:lumMod val="60000"/>
                    <a:lumOff val="40000"/>
                  </a:schemeClr>
                </a:solidFill>
              </a:ln>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Tree>
    <p:extLst>
      <p:ext uri="{BB962C8B-B14F-4D97-AF65-F5344CB8AC3E}">
        <p14:creationId xmlns:p14="http://schemas.microsoft.com/office/powerpoint/2010/main" val="23994751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Insert Tagline">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838200" y="1600200"/>
            <a:ext cx="7924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4" hasCustomPrompt="1"/>
          </p:nvPr>
        </p:nvSpPr>
        <p:spPr>
          <a:xfrm>
            <a:off x="3810000" y="6324600"/>
            <a:ext cx="4953000" cy="304800"/>
          </a:xfrm>
        </p:spPr>
        <p:txBody>
          <a:bodyPr>
            <a:normAutofit/>
          </a:bodyPr>
          <a:lstStyle>
            <a:lvl1pPr marL="114300" indent="0" algn="r">
              <a:buNone/>
              <a:defRPr sz="1400" i="1"/>
            </a:lvl1pPr>
          </a:lstStyle>
          <a:p>
            <a:pPr lvl="0"/>
            <a:r>
              <a:rPr lang="en-US" sz="1400" i="1" dirty="0"/>
              <a:t>Tagline</a:t>
            </a:r>
            <a:endParaRPr lang="en-US" dirty="0"/>
          </a:p>
        </p:txBody>
      </p:sp>
    </p:spTree>
    <p:extLst>
      <p:ext uri="{BB962C8B-B14F-4D97-AF65-F5344CB8AC3E}">
        <p14:creationId xmlns:p14="http://schemas.microsoft.com/office/powerpoint/2010/main" val="27013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Insert Tagline Solid Bar">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838200" y="1600200"/>
            <a:ext cx="7924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0" y="0"/>
            <a:ext cx="533400" cy="6858000"/>
          </a:xfrm>
          <a:prstGeom prst="rect">
            <a:avLst/>
          </a:prstGeom>
          <a:gradFill flip="none" rotWithShape="1">
            <a:gsLst>
              <a:gs pos="0">
                <a:srgbClr val="7792B1"/>
              </a:gs>
              <a:gs pos="50000">
                <a:srgbClr val="7792B0">
                  <a:tint val="44500"/>
                  <a:satMod val="160000"/>
                </a:srgbClr>
              </a:gs>
              <a:gs pos="100000">
                <a:srgbClr val="42393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
        <p:nvSpPr>
          <p:cNvPr id="10" name="Text Placeholder 4"/>
          <p:cNvSpPr>
            <a:spLocks noGrp="1"/>
          </p:cNvSpPr>
          <p:nvPr>
            <p:ph type="body" sz="quarter" idx="14" hasCustomPrompt="1"/>
          </p:nvPr>
        </p:nvSpPr>
        <p:spPr>
          <a:xfrm>
            <a:off x="3810000" y="6324600"/>
            <a:ext cx="4953000" cy="304800"/>
          </a:xfrm>
        </p:spPr>
        <p:txBody>
          <a:bodyPr>
            <a:normAutofit/>
          </a:bodyPr>
          <a:lstStyle>
            <a:lvl1pPr marL="114300" indent="0" algn="r">
              <a:buNone/>
              <a:defRPr sz="1400" i="1"/>
            </a:lvl1pPr>
          </a:lstStyle>
          <a:p>
            <a:pPr lvl="0"/>
            <a:r>
              <a:rPr lang="en-US" sz="1400" i="1" dirty="0"/>
              <a:t>Tagline</a:t>
            </a:r>
            <a:endParaRPr lang="en-US" dirty="0"/>
          </a:p>
        </p:txBody>
      </p:sp>
    </p:spTree>
    <p:extLst>
      <p:ext uri="{BB962C8B-B14F-4D97-AF65-F5344CB8AC3E}">
        <p14:creationId xmlns:p14="http://schemas.microsoft.com/office/powerpoint/2010/main" val="159258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83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
        <p:nvSpPr>
          <p:cNvPr id="10" name="TextBox 9"/>
          <p:cNvSpPr txBox="1"/>
          <p:nvPr userDrawn="1"/>
        </p:nvSpPr>
        <p:spPr>
          <a:xfrm>
            <a:off x="4114800" y="6317988"/>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Solid Bar">
    <p:spTree>
      <p:nvGrpSpPr>
        <p:cNvPr id="1" name=""/>
        <p:cNvGrpSpPr/>
        <p:nvPr/>
      </p:nvGrpSpPr>
      <p:grpSpPr>
        <a:xfrm>
          <a:off x="0" y="0"/>
          <a:ext cx="0" cy="0"/>
          <a:chOff x="0" y="0"/>
          <a:chExt cx="0" cy="0"/>
        </a:xfrm>
      </p:grpSpPr>
      <p:sp>
        <p:nvSpPr>
          <p:cNvPr id="2" name="Title 1"/>
          <p:cNvSpPr>
            <a:spLocks noGrp="1"/>
          </p:cNvSpPr>
          <p:nvPr>
            <p:ph type="title"/>
          </p:nvPr>
        </p:nvSpPr>
        <p:spPr>
          <a:xfrm>
            <a:off x="1143000" y="-12700"/>
            <a:ext cx="7620000" cy="850900"/>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83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30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76200" y="5984240"/>
            <a:ext cx="381000" cy="327660"/>
          </a:xfrm>
          <a:prstGeom prst="bracketPair">
            <a:avLst>
              <a:gd name="adj" fmla="val 17949"/>
            </a:avLst>
          </a:prstGeom>
        </p:spPr>
        <p:txBody>
          <a:bodyPr/>
          <a:lstStyle/>
          <a:p>
            <a:fld id="{9B728549-C246-4DC6-B49B-22DA11567A6A}" type="slidenum">
              <a:rPr lang="en-US" smtClean="0"/>
              <a:t>‹#›</a:t>
            </a:fld>
            <a:endParaRPr lang="en-US"/>
          </a:p>
        </p:txBody>
      </p:sp>
      <p:sp>
        <p:nvSpPr>
          <p:cNvPr id="8" name="Line 7"/>
          <p:cNvSpPr>
            <a:spLocks noChangeShapeType="1"/>
          </p:cNvSpPr>
          <p:nvPr userDrawn="1"/>
        </p:nvSpPr>
        <p:spPr bwMode="auto">
          <a:xfrm>
            <a:off x="381000" y="838200"/>
            <a:ext cx="8382000" cy="0"/>
          </a:xfrm>
          <a:prstGeom prst="line">
            <a:avLst/>
          </a:prstGeom>
          <a:noFill/>
          <a:ln w="57150">
            <a:solidFill>
              <a:srgbClr val="007AC2"/>
            </a:solidFill>
            <a:round/>
            <a:headEnd/>
            <a:tailEnd/>
          </a:ln>
          <a:effectLst/>
        </p:spPr>
        <p:txBody>
          <a:bodyPr/>
          <a:lstStyle/>
          <a:p>
            <a:endParaRPr lang="en-US" dirty="0">
              <a:ln>
                <a:solidFill>
                  <a:schemeClr val="accent2">
                    <a:lumMod val="60000"/>
                    <a:lumOff val="40000"/>
                  </a:schemeClr>
                </a:solidFill>
              </a:ln>
            </a:endParaRPr>
          </a:p>
        </p:txBody>
      </p:sp>
      <p:sp>
        <p:nvSpPr>
          <p:cNvPr id="12" name="Rectangle 11"/>
          <p:cNvSpPr/>
          <p:nvPr userDrawn="1"/>
        </p:nvSpPr>
        <p:spPr>
          <a:xfrm>
            <a:off x="0" y="0"/>
            <a:ext cx="533400" cy="6858000"/>
          </a:xfrm>
          <a:prstGeom prst="rect">
            <a:avLst/>
          </a:prstGeom>
          <a:gradFill flip="none" rotWithShape="1">
            <a:gsLst>
              <a:gs pos="0">
                <a:srgbClr val="7792B1"/>
              </a:gs>
              <a:gs pos="50000">
                <a:srgbClr val="7792B0">
                  <a:tint val="44500"/>
                  <a:satMod val="160000"/>
                </a:srgbClr>
              </a:gs>
              <a:gs pos="100000">
                <a:srgbClr val="42393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47265"/>
            <a:ext cx="838200" cy="1000125"/>
          </a:xfrm>
          <a:prstGeom prst="rect">
            <a:avLst/>
          </a:prstGeom>
        </p:spPr>
      </p:pic>
      <p:sp>
        <p:nvSpPr>
          <p:cNvPr id="10" name="TextBox 9"/>
          <p:cNvSpPr txBox="1"/>
          <p:nvPr userDrawn="1"/>
        </p:nvSpPr>
        <p:spPr>
          <a:xfrm>
            <a:off x="4114800" y="6317988"/>
            <a:ext cx="4648200" cy="307777"/>
          </a:xfrm>
          <a:prstGeom prst="rect">
            <a:avLst/>
          </a:prstGeom>
          <a:noFill/>
        </p:spPr>
        <p:txBody>
          <a:bodyPr wrap="square" rtlCol="0">
            <a:spAutoFit/>
          </a:bodyPr>
          <a:lstStyle/>
          <a:p>
            <a:pPr algn="r"/>
            <a:r>
              <a:rPr lang="en-US" sz="1400" i="1" dirty="0">
                <a:latin typeface="Georgia" pitchFamily="18" charset="0"/>
              </a:rPr>
              <a:t>Migratory Bird Program - Conserving America’s Birds</a:t>
            </a:r>
          </a:p>
        </p:txBody>
      </p:sp>
      <p:sp>
        <p:nvSpPr>
          <p:cNvPr id="11" name="Subtitle 2"/>
          <p:cNvSpPr>
            <a:spLocks noGrp="1"/>
          </p:cNvSpPr>
          <p:nvPr>
            <p:ph type="subTitle" idx="13"/>
          </p:nvPr>
        </p:nvSpPr>
        <p:spPr>
          <a:xfrm>
            <a:off x="1143000" y="914400"/>
            <a:ext cx="4579436" cy="457200"/>
          </a:xfrm>
        </p:spPr>
        <p:txBody>
          <a:bodyPr anchor="t">
            <a:normAutofit/>
          </a:bodyPr>
          <a:lstStyle>
            <a:lvl1pPr marL="0" indent="0" algn="l">
              <a:buNone/>
              <a:defRPr sz="1800" i="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3566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12700"/>
            <a:ext cx="7620000" cy="8509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600200"/>
            <a:ext cx="75438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5" r:id="rId4"/>
    <p:sldLayoutId id="2147483686" r:id="rId5"/>
    <p:sldLayoutId id="2147483684" r:id="rId6"/>
    <p:sldLayoutId id="2147483683" r:id="rId7"/>
    <p:sldLayoutId id="2147483664" r:id="rId8"/>
    <p:sldLayoutId id="2147483675" r:id="rId9"/>
    <p:sldLayoutId id="2147483672" r:id="rId10"/>
    <p:sldLayoutId id="2147483676" r:id="rId11"/>
    <p:sldLayoutId id="2147483673" r:id="rId12"/>
    <p:sldLayoutId id="2147483677" r:id="rId13"/>
    <p:sldLayoutId id="2147483666" r:id="rId14"/>
    <p:sldLayoutId id="2147483678" r:id="rId15"/>
    <p:sldLayoutId id="2147483667" r:id="rId16"/>
    <p:sldLayoutId id="2147483679" r:id="rId17"/>
    <p:sldLayoutId id="2147483669" r:id="rId18"/>
    <p:sldLayoutId id="2147483680" r:id="rId19"/>
    <p:sldLayoutId id="2147483670" r:id="rId20"/>
    <p:sldLayoutId id="2147483681" r:id="rId21"/>
    <p:sldLayoutId id="2147483671" r:id="rId22"/>
    <p:sldLayoutId id="2147483682" r:id="rId23"/>
    <p:sldLayoutId id="2147483687" r:id="rId24"/>
    <p:sldLayoutId id="2147483688" r:id="rId25"/>
    <p:sldLayoutId id="2147483689" r:id="rId26"/>
    <p:sldLayoutId id="2147483690" r:id="rId27"/>
    <p:sldLayoutId id="2147483691" r:id="rId28"/>
    <p:sldLayoutId id="2147483692" r:id="rId29"/>
    <p:sldLayoutId id="2147483693" r:id="rId30"/>
    <p:sldLayoutId id="2147483695" r:id="rId31"/>
  </p:sldLayoutIdLst>
  <p:hf sldNum="0" hdr="0" ftr="0"/>
  <p:txStyles>
    <p:titleStyle>
      <a:lvl1pPr algn="ctr"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lumMod val="90000"/>
              <a:lumOff val="10000"/>
            </a:schemeClr>
          </a:solidFill>
          <a:latin typeface="Georgia" pitchFamily="18" charset="0"/>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lumMod val="90000"/>
              <a:lumOff val="10000"/>
            </a:schemeClr>
          </a:solidFill>
          <a:latin typeface="Arial" pitchFamily="34" charset="0"/>
          <a:ea typeface="+mn-ea"/>
          <a:cs typeface="Arial"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lumMod val="90000"/>
              <a:lumOff val="10000"/>
            </a:schemeClr>
          </a:solidFill>
          <a:latin typeface="Arial" pitchFamily="34" charset="0"/>
          <a:ea typeface="+mn-ea"/>
          <a:cs typeface="Arial"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lumMod val="90000"/>
              <a:lumOff val="10000"/>
            </a:schemeClr>
          </a:solidFill>
          <a:latin typeface="Arial" pitchFamily="34" charset="0"/>
          <a:ea typeface="+mn-ea"/>
          <a:cs typeface="Arial" pitchFamily="34"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lumMod val="90000"/>
              <a:lumOff val="10000"/>
            </a:schemeClr>
          </a:solidFill>
          <a:latin typeface="Arial" pitchFamily="34" charset="0"/>
          <a:ea typeface="+mn-ea"/>
          <a:cs typeface="Arial"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7.jp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upload.wikimedia.org/wikipedia/commons/c/cc/Martha_last_passenger_pigeon_1914.jpg"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85800"/>
            <a:ext cx="8686800" cy="1905000"/>
          </a:xfrm>
        </p:spPr>
        <p:txBody>
          <a:bodyPr/>
          <a:lstStyle/>
          <a:p>
            <a:pPr algn="l"/>
            <a:r>
              <a:rPr lang="en-US" dirty="0"/>
              <a:t>The Migratory Bird Treaty Act</a:t>
            </a:r>
          </a:p>
        </p:txBody>
      </p:sp>
      <p:sp>
        <p:nvSpPr>
          <p:cNvPr id="3" name="Subtitle 2"/>
          <p:cNvSpPr>
            <a:spLocks noGrp="1"/>
          </p:cNvSpPr>
          <p:nvPr>
            <p:ph type="subTitle" idx="1"/>
          </p:nvPr>
        </p:nvSpPr>
        <p:spPr>
          <a:xfrm>
            <a:off x="228600" y="2819400"/>
            <a:ext cx="5410200" cy="1066800"/>
          </a:xfrm>
        </p:spPr>
        <p:txBody>
          <a:bodyPr>
            <a:normAutofit/>
          </a:bodyPr>
          <a:lstStyle/>
          <a:p>
            <a:r>
              <a:rPr lang="en-US" sz="3200" dirty="0"/>
              <a:t>For Federal Agencies</a:t>
            </a:r>
          </a:p>
        </p:txBody>
      </p:sp>
      <p:sp>
        <p:nvSpPr>
          <p:cNvPr id="5" name="Text Placeholder 4"/>
          <p:cNvSpPr>
            <a:spLocks noGrp="1"/>
          </p:cNvSpPr>
          <p:nvPr>
            <p:ph type="body" sz="quarter" idx="14"/>
          </p:nvPr>
        </p:nvSpPr>
        <p:spPr>
          <a:xfrm>
            <a:off x="735075" y="5159007"/>
            <a:ext cx="2892136" cy="403593"/>
          </a:xfrm>
        </p:spPr>
        <p:txBody>
          <a:bodyPr>
            <a:noAutofit/>
          </a:bodyPr>
          <a:lstStyle/>
          <a:p>
            <a:r>
              <a:rPr lang="en-US" sz="2000" dirty="0"/>
              <a:t>October 2018</a:t>
            </a:r>
          </a:p>
        </p:txBody>
      </p:sp>
      <p:sp>
        <p:nvSpPr>
          <p:cNvPr id="4" name="Rectangle 3"/>
          <p:cNvSpPr/>
          <p:nvPr/>
        </p:nvSpPr>
        <p:spPr>
          <a:xfrm>
            <a:off x="838200" y="4635787"/>
            <a:ext cx="2685887" cy="523220"/>
          </a:xfrm>
          <a:prstGeom prst="rect">
            <a:avLst/>
          </a:prstGeom>
        </p:spPr>
        <p:txBody>
          <a:bodyPr wrap="square">
            <a:spAutoFit/>
          </a:bodyPr>
          <a:lstStyle/>
          <a:p>
            <a:r>
              <a:rPr lang="en-US" sz="2800" dirty="0"/>
              <a:t>Eric L. Kershner</a:t>
            </a:r>
            <a:endParaRPr lang="en-US" sz="2800" i="1" dirty="0"/>
          </a:p>
        </p:txBody>
      </p:sp>
    </p:spTree>
    <p:extLst>
      <p:ext uri="{BB962C8B-B14F-4D97-AF65-F5344CB8AC3E}">
        <p14:creationId xmlns:p14="http://schemas.microsoft.com/office/powerpoint/2010/main" val="338874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341584" y="2085866"/>
            <a:ext cx="8642131" cy="504934"/>
          </a:xfrm>
        </p:spPr>
        <p:txBody>
          <a:bodyPr>
            <a:noAutofit/>
          </a:bodyPr>
          <a:lstStyle/>
          <a:p>
            <a:pPr marL="0" indent="0">
              <a:buNone/>
            </a:pPr>
            <a:r>
              <a:rPr lang="en-US" sz="2800" i="1" dirty="0">
                <a:latin typeface="+mn-lt"/>
              </a:rPr>
              <a:t>~ 1,026 species (1,088 pending 2018 proposed rule)</a:t>
            </a:r>
            <a:endParaRPr lang="en-US" sz="2800" i="1" dirty="0">
              <a:solidFill>
                <a:schemeClr val="tx1"/>
              </a:solidFill>
              <a:latin typeface="+mn-lt"/>
            </a:endParaRPr>
          </a:p>
        </p:txBody>
      </p:sp>
      <p:sp>
        <p:nvSpPr>
          <p:cNvPr id="6" name="Text Placeholder 5"/>
          <p:cNvSpPr>
            <a:spLocks noGrp="1"/>
          </p:cNvSpPr>
          <p:nvPr>
            <p:ph type="body" sz="quarter" idx="14"/>
          </p:nvPr>
        </p:nvSpPr>
        <p:spPr>
          <a:xfrm>
            <a:off x="4038600" y="6400800"/>
            <a:ext cx="4953000" cy="304800"/>
          </a:xfrm>
        </p:spPr>
        <p:txBody>
          <a:bodyPr/>
          <a:lstStyle/>
          <a:p>
            <a:r>
              <a:rPr lang="en-US" dirty="0"/>
              <a:t>Migratory Bird Program – Conserving America’s Birds</a:t>
            </a:r>
          </a:p>
        </p:txBody>
      </p:sp>
      <p:sp>
        <p:nvSpPr>
          <p:cNvPr id="7" name="Title 1"/>
          <p:cNvSpPr txBox="1">
            <a:spLocks/>
          </p:cNvSpPr>
          <p:nvPr/>
        </p:nvSpPr>
        <p:spPr>
          <a:xfrm>
            <a:off x="304800" y="0"/>
            <a:ext cx="7743126"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Birds Protected by MBTA</a:t>
            </a:r>
          </a:p>
        </p:txBody>
      </p:sp>
      <p:sp>
        <p:nvSpPr>
          <p:cNvPr id="11" name="Content Placeholder 2"/>
          <p:cNvSpPr txBox="1">
            <a:spLocks/>
          </p:cNvSpPr>
          <p:nvPr/>
        </p:nvSpPr>
        <p:spPr>
          <a:xfrm>
            <a:off x="505808" y="2667000"/>
            <a:ext cx="8313684"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0" indent="0">
              <a:spcBef>
                <a:spcPts val="0"/>
              </a:spcBef>
              <a:buClr>
                <a:srgbClr val="A9A57C"/>
              </a:buClr>
              <a:buSzPct val="100000"/>
              <a:buNone/>
            </a:pPr>
            <a:r>
              <a:rPr lang="en-US" sz="2800" dirty="0">
                <a:solidFill>
                  <a:srgbClr val="484130"/>
                </a:solidFill>
                <a:latin typeface="Georgia"/>
                <a:ea typeface="Georgia"/>
                <a:cs typeface="Georgia"/>
                <a:sym typeface="Georgia"/>
              </a:rPr>
              <a:t>Species are protected under MBTA if they are:</a:t>
            </a:r>
          </a:p>
          <a:p>
            <a:pPr marL="571500" indent="-457200">
              <a:spcBef>
                <a:spcPts val="0"/>
              </a:spcBef>
              <a:buClr>
                <a:srgbClr val="A9A57C"/>
              </a:buClr>
              <a:buSzPct val="100000"/>
            </a:pPr>
            <a:r>
              <a:rPr lang="en-US" sz="2800" dirty="0">
                <a:solidFill>
                  <a:srgbClr val="484130"/>
                </a:solidFill>
                <a:latin typeface="Georgia"/>
                <a:ea typeface="Georgia"/>
                <a:cs typeface="Georgia"/>
                <a:sym typeface="Georgia"/>
              </a:rPr>
              <a:t>Native to some portion of the U.S. and its territories - and</a:t>
            </a:r>
          </a:p>
          <a:p>
            <a:pPr marL="571500" indent="-457200">
              <a:spcBef>
                <a:spcPts val="0"/>
              </a:spcBef>
              <a:buClr>
                <a:srgbClr val="A9A57C"/>
              </a:buClr>
              <a:buSzPct val="100000"/>
            </a:pPr>
            <a:r>
              <a:rPr lang="en-US" sz="2800" dirty="0">
                <a:solidFill>
                  <a:srgbClr val="484130"/>
                </a:solidFill>
                <a:latin typeface="Georgia"/>
                <a:ea typeface="Georgia"/>
                <a:cs typeface="Georgia"/>
                <a:sym typeface="Georgia"/>
              </a:rPr>
              <a:t>Belong to a family, group, or species named in one of the four international treaties</a:t>
            </a:r>
          </a:p>
          <a:p>
            <a:pPr marL="571500" indent="-457200">
              <a:spcBef>
                <a:spcPts val="0"/>
              </a:spcBef>
              <a:buClr>
                <a:srgbClr val="A9A57C"/>
              </a:buClr>
              <a:buSzPct val="100000"/>
            </a:pPr>
            <a:endParaRPr lang="en-US" sz="800" dirty="0">
              <a:solidFill>
                <a:srgbClr val="484130"/>
              </a:solidFill>
              <a:latin typeface="Georgia"/>
              <a:ea typeface="Georgia"/>
              <a:cs typeface="Georgia"/>
              <a:sym typeface="Georgia"/>
            </a:endParaRPr>
          </a:p>
          <a:p>
            <a:pPr marL="114300" lvl="0" indent="0">
              <a:spcBef>
                <a:spcPts val="0"/>
              </a:spcBef>
              <a:buClr>
                <a:srgbClr val="A9A57C"/>
              </a:buClr>
              <a:buSzPct val="100000"/>
              <a:buNone/>
            </a:pPr>
            <a:r>
              <a:rPr lang="en-US" sz="2800" dirty="0">
                <a:solidFill>
                  <a:srgbClr val="484130"/>
                </a:solidFill>
                <a:latin typeface="Georgia"/>
                <a:ea typeface="Georgia"/>
                <a:cs typeface="Georgia"/>
                <a:sym typeface="Georgia"/>
              </a:rPr>
              <a:t>They are protected regardless of whether the species actually migrates or not – resident species are covered</a:t>
            </a:r>
          </a:p>
          <a:p>
            <a:pPr marL="137160" indent="0" algn="ctr">
              <a:buFont typeface="Arial" panose="020B0604020202020204" pitchFamily="34" charset="0"/>
              <a:buNone/>
            </a:pPr>
            <a:endParaRPr lang="en-US" sz="2500" dirty="0"/>
          </a:p>
        </p:txBody>
      </p:sp>
    </p:spTree>
    <p:extLst>
      <p:ext uri="{BB962C8B-B14F-4D97-AF65-F5344CB8AC3E}">
        <p14:creationId xmlns:p14="http://schemas.microsoft.com/office/powerpoint/2010/main" val="326806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457200" y="2044861"/>
            <a:ext cx="7714087" cy="457200"/>
          </a:xfrm>
        </p:spPr>
        <p:txBody>
          <a:bodyPr>
            <a:noAutofit/>
          </a:bodyPr>
          <a:lstStyle/>
          <a:p>
            <a:pPr marL="0" indent="0">
              <a:buNone/>
            </a:pPr>
            <a:r>
              <a:rPr lang="en-US" sz="2800" i="1" dirty="0">
                <a:latin typeface="+mn-lt"/>
              </a:rPr>
              <a:t>A historical review</a:t>
            </a:r>
            <a:endParaRPr lang="en-US" sz="2800" i="1" dirty="0">
              <a:solidFill>
                <a:schemeClr val="tx1"/>
              </a:solidFill>
              <a:latin typeface="+mn-lt"/>
            </a:endParaRPr>
          </a:p>
        </p:txBody>
      </p:sp>
      <p:sp>
        <p:nvSpPr>
          <p:cNvPr id="7" name="Title 1"/>
          <p:cNvSpPr txBox="1">
            <a:spLocks/>
          </p:cNvSpPr>
          <p:nvPr/>
        </p:nvSpPr>
        <p:spPr>
          <a:xfrm>
            <a:off x="304800" y="0"/>
            <a:ext cx="8632744"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MBTA and Incidental Take</a:t>
            </a:r>
          </a:p>
        </p:txBody>
      </p:sp>
      <p:sp>
        <p:nvSpPr>
          <p:cNvPr id="11" name="Content Placeholder 2"/>
          <p:cNvSpPr txBox="1">
            <a:spLocks/>
          </p:cNvSpPr>
          <p:nvPr/>
        </p:nvSpPr>
        <p:spPr>
          <a:xfrm>
            <a:off x="345028" y="2514600"/>
            <a:ext cx="8552288" cy="47007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2910" indent="-285750"/>
            <a:r>
              <a:rPr lang="en-US" sz="2400" dirty="0"/>
              <a:t>Under previous interpretations, the killing of 1 bird is a violation and can be enforced</a:t>
            </a:r>
          </a:p>
          <a:p>
            <a:pPr marL="137160" indent="0">
              <a:buNone/>
            </a:pPr>
            <a:endParaRPr lang="en-US" sz="800" dirty="0"/>
          </a:p>
          <a:p>
            <a:pPr marL="422910" indent="-285750"/>
            <a:r>
              <a:rPr lang="en-US" sz="2400" dirty="0"/>
              <a:t>Enforcement discretion depends on whether a project elected to follow recommended best practices or not</a:t>
            </a:r>
          </a:p>
          <a:p>
            <a:pPr marL="137160" indent="0">
              <a:buNone/>
            </a:pPr>
            <a:endParaRPr lang="en-US" sz="800" dirty="0"/>
          </a:p>
          <a:p>
            <a:pPr marL="422910" indent="-285750"/>
            <a:r>
              <a:rPr lang="en-US" sz="2400" dirty="0"/>
              <a:t>Courts have been split on whether incidental take is prohibited under the MBTA</a:t>
            </a:r>
          </a:p>
          <a:p>
            <a:pPr marL="137160" indent="0">
              <a:buNone/>
            </a:pPr>
            <a:endParaRPr lang="en-US" sz="800" dirty="0"/>
          </a:p>
          <a:p>
            <a:pPr marL="422910" indent="-285750"/>
            <a:r>
              <a:rPr lang="en-US" sz="2400" dirty="0"/>
              <a:t>The courts inconsistently apply the provisions of the MBTA, utilizing different and often contradictory methods</a:t>
            </a:r>
          </a:p>
        </p:txBody>
      </p:sp>
    </p:spTree>
    <p:extLst>
      <p:ext uri="{BB962C8B-B14F-4D97-AF65-F5344CB8AC3E}">
        <p14:creationId xmlns:p14="http://schemas.microsoft.com/office/powerpoint/2010/main" val="209393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457200" y="2133600"/>
            <a:ext cx="7714087" cy="457200"/>
          </a:xfrm>
        </p:spPr>
        <p:txBody>
          <a:bodyPr>
            <a:noAutofit/>
          </a:bodyPr>
          <a:lstStyle/>
          <a:p>
            <a:pPr marL="0" indent="0">
              <a:buNone/>
            </a:pPr>
            <a:r>
              <a:rPr lang="en-US" sz="2800" i="1" dirty="0">
                <a:latin typeface="+mn-lt"/>
              </a:rPr>
              <a:t>A new interpretation of MBTA and Incidental take</a:t>
            </a:r>
            <a:endParaRPr lang="en-US" sz="2800" i="1" dirty="0">
              <a:solidFill>
                <a:schemeClr val="tx1"/>
              </a:solidFill>
              <a:latin typeface="+mn-lt"/>
            </a:endParaRPr>
          </a:p>
        </p:txBody>
      </p:sp>
      <p:sp>
        <p:nvSpPr>
          <p:cNvPr id="7" name="Title 1"/>
          <p:cNvSpPr txBox="1">
            <a:spLocks/>
          </p:cNvSpPr>
          <p:nvPr/>
        </p:nvSpPr>
        <p:spPr>
          <a:xfrm>
            <a:off x="304800" y="0"/>
            <a:ext cx="8632744"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2017 Department of Interior M-Opinion </a:t>
            </a:r>
          </a:p>
        </p:txBody>
      </p:sp>
      <p:sp>
        <p:nvSpPr>
          <p:cNvPr id="11" name="Content Placeholder 2"/>
          <p:cNvSpPr txBox="1">
            <a:spLocks/>
          </p:cNvSpPr>
          <p:nvPr/>
        </p:nvSpPr>
        <p:spPr>
          <a:xfrm>
            <a:off x="304800" y="2895600"/>
            <a:ext cx="84582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2910" indent="-285750"/>
            <a:r>
              <a:rPr lang="en-US" sz="2800" dirty="0"/>
              <a:t>Inconsistent court decisions led to legal uncertainty for lawful actions whose purpose is not to take birds</a:t>
            </a:r>
          </a:p>
          <a:p>
            <a:pPr marL="137160" indent="0">
              <a:buNone/>
            </a:pPr>
            <a:endParaRPr lang="en-US" sz="800" dirty="0"/>
          </a:p>
          <a:p>
            <a:pPr marL="422910" indent="-285750"/>
            <a:r>
              <a:rPr lang="en-US" sz="2800" dirty="0"/>
              <a:t>The December 2017 M-Opinion replaces the January 2017 M-Opinion on the same subject</a:t>
            </a:r>
          </a:p>
          <a:p>
            <a:pPr marL="137160" indent="0">
              <a:buNone/>
            </a:pPr>
            <a:endParaRPr lang="en-US" sz="800" dirty="0"/>
          </a:p>
          <a:p>
            <a:pPr marL="422910" indent="-285750"/>
            <a:r>
              <a:rPr lang="en-US" sz="2800" dirty="0"/>
              <a:t>The M-Opinion concludes MBTA does not prohibit activities that result in the incidental/unintentional take of migratory birds</a:t>
            </a:r>
          </a:p>
          <a:p>
            <a:pPr marL="137160" indent="0">
              <a:buNone/>
            </a:pPr>
            <a:endParaRPr lang="en-US" sz="2800" dirty="0"/>
          </a:p>
          <a:p>
            <a:pPr marL="137160" indent="0">
              <a:buNone/>
            </a:pPr>
            <a:endParaRPr lang="en-US" sz="2800" dirty="0"/>
          </a:p>
        </p:txBody>
      </p:sp>
    </p:spTree>
    <p:extLst>
      <p:ext uri="{BB962C8B-B14F-4D97-AF65-F5344CB8AC3E}">
        <p14:creationId xmlns:p14="http://schemas.microsoft.com/office/powerpoint/2010/main" val="303148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457200" y="1752600"/>
            <a:ext cx="7714087" cy="457200"/>
          </a:xfrm>
        </p:spPr>
        <p:txBody>
          <a:bodyPr>
            <a:noAutofit/>
          </a:bodyPr>
          <a:lstStyle/>
          <a:p>
            <a:pPr marL="0" indent="0">
              <a:buNone/>
            </a:pPr>
            <a:r>
              <a:rPr lang="en-US" sz="2800" i="1" dirty="0">
                <a:latin typeface="+mn-lt"/>
              </a:rPr>
              <a:t>A new interpretation of MBTA and Incidental take</a:t>
            </a:r>
            <a:endParaRPr lang="en-US" sz="2800" i="1" dirty="0">
              <a:solidFill>
                <a:schemeClr val="tx1"/>
              </a:solidFill>
              <a:latin typeface="+mn-lt"/>
            </a:endParaRPr>
          </a:p>
        </p:txBody>
      </p:sp>
      <p:sp>
        <p:nvSpPr>
          <p:cNvPr id="7" name="Title 1"/>
          <p:cNvSpPr txBox="1">
            <a:spLocks/>
          </p:cNvSpPr>
          <p:nvPr/>
        </p:nvSpPr>
        <p:spPr>
          <a:xfrm>
            <a:off x="304800" y="0"/>
            <a:ext cx="8632744"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2017 Department of Interior M-Opinion </a:t>
            </a:r>
          </a:p>
        </p:txBody>
      </p:sp>
      <p:sp>
        <p:nvSpPr>
          <p:cNvPr id="11" name="Content Placeholder 2"/>
          <p:cNvSpPr txBox="1">
            <a:spLocks/>
          </p:cNvSpPr>
          <p:nvPr/>
        </p:nvSpPr>
        <p:spPr>
          <a:xfrm>
            <a:off x="340489" y="2286000"/>
            <a:ext cx="8632744"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22910" indent="-285750">
              <a:spcBef>
                <a:spcPts val="0"/>
              </a:spcBef>
            </a:pPr>
            <a:r>
              <a:rPr lang="en-US" sz="2400" dirty="0"/>
              <a:t>Clarifies “take”  to include pursue, hunt, shoot, wound, kill, trap, capture, or collect or attempt any of these actions, </a:t>
            </a:r>
            <a:r>
              <a:rPr lang="en-US" sz="2400" b="1" i="1" dirty="0"/>
              <a:t>with the intent</a:t>
            </a:r>
            <a:r>
              <a:rPr lang="en-US" sz="2400" i="1" dirty="0"/>
              <a:t> </a:t>
            </a:r>
            <a:r>
              <a:rPr lang="en-US" sz="2400" dirty="0"/>
              <a:t>of taking migratory birds, nests or eggs</a:t>
            </a:r>
          </a:p>
          <a:p>
            <a:pPr marL="137160" indent="0">
              <a:spcBef>
                <a:spcPts val="0"/>
              </a:spcBef>
              <a:buNone/>
            </a:pPr>
            <a:endParaRPr lang="en-US" sz="800" dirty="0"/>
          </a:p>
          <a:p>
            <a:pPr marL="422910" indent="-285750">
              <a:spcBef>
                <a:spcPts val="0"/>
              </a:spcBef>
            </a:pPr>
            <a:r>
              <a:rPr lang="en-US" sz="2400" dirty="0"/>
              <a:t>There is a distinction between </a:t>
            </a:r>
            <a:r>
              <a:rPr lang="en-US" sz="2400" b="1" i="1" dirty="0"/>
              <a:t>the intent</a:t>
            </a:r>
            <a:r>
              <a:rPr lang="en-US" sz="2400" dirty="0"/>
              <a:t> to kill a bird and </a:t>
            </a:r>
            <a:r>
              <a:rPr lang="en-US" sz="2400" b="1" i="1" dirty="0"/>
              <a:t>knowing </a:t>
            </a:r>
            <a:r>
              <a:rPr lang="en-US" sz="2400" dirty="0"/>
              <a:t> a bird will die</a:t>
            </a:r>
          </a:p>
          <a:p>
            <a:pPr marL="822960" lvl="1">
              <a:spcBef>
                <a:spcPts val="0"/>
              </a:spcBef>
            </a:pPr>
            <a:r>
              <a:rPr lang="en-US" sz="2000" dirty="0"/>
              <a:t>If killing a bird is NOT the intent of the action – it is not prohibited, regardless of whether you know birds might die as a result</a:t>
            </a:r>
          </a:p>
          <a:p>
            <a:pPr marL="422910" indent="-285750">
              <a:spcBef>
                <a:spcPts val="0"/>
              </a:spcBef>
            </a:pPr>
            <a:endParaRPr lang="en-US" sz="800" dirty="0"/>
          </a:p>
          <a:p>
            <a:pPr marL="422910" indent="-285750">
              <a:spcBef>
                <a:spcPts val="0"/>
              </a:spcBef>
            </a:pPr>
            <a:r>
              <a:rPr lang="en-US" sz="2400" dirty="0"/>
              <a:t>M-Opinion directs the actions of the bureaus within DOI  but does not change any statutory or regulatory requirements implemented by federal agencies</a:t>
            </a:r>
          </a:p>
          <a:p>
            <a:pPr marL="422910" indent="-285750"/>
            <a:endParaRPr lang="en-US" sz="2800" dirty="0"/>
          </a:p>
          <a:p>
            <a:pPr marL="137160" indent="0">
              <a:buNone/>
            </a:pPr>
            <a:endParaRPr lang="en-US" sz="2400" dirty="0"/>
          </a:p>
        </p:txBody>
      </p:sp>
    </p:spTree>
    <p:extLst>
      <p:ext uri="{BB962C8B-B14F-4D97-AF65-F5344CB8AC3E}">
        <p14:creationId xmlns:p14="http://schemas.microsoft.com/office/powerpoint/2010/main" val="3045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850900"/>
          </a:xfrm>
        </p:spPr>
        <p:txBody>
          <a:bodyPr/>
          <a:lstStyle/>
          <a:p>
            <a:r>
              <a:rPr lang="en-US" sz="4000" dirty="0"/>
              <a:t>Current MBTA Prohibitions</a:t>
            </a:r>
            <a:endParaRPr lang="en-US" sz="4000" dirty="0">
              <a:solidFill>
                <a:schemeClr val="tx1"/>
              </a:solidFill>
              <a:latin typeface="+mn-lt"/>
            </a:endParaRPr>
          </a:p>
        </p:txBody>
      </p:sp>
      <p:sp>
        <p:nvSpPr>
          <p:cNvPr id="3" name="Content Placeholder 2"/>
          <p:cNvSpPr>
            <a:spLocks noGrp="1"/>
          </p:cNvSpPr>
          <p:nvPr>
            <p:ph idx="1"/>
          </p:nvPr>
        </p:nvSpPr>
        <p:spPr>
          <a:xfrm>
            <a:off x="381000" y="2743200"/>
            <a:ext cx="8458200" cy="3886200"/>
          </a:xfrm>
          <a:prstGeom prst="rect">
            <a:avLst/>
          </a:prstGeom>
        </p:spPr>
        <p:txBody>
          <a:bodyPr>
            <a:noAutofit/>
          </a:bodyPr>
          <a:lstStyle/>
          <a:p>
            <a:pPr marL="114300" indent="0">
              <a:buNone/>
            </a:pPr>
            <a:r>
              <a:rPr lang="en-US" sz="2800" b="1" dirty="0">
                <a:latin typeface="+mn-lt"/>
              </a:rPr>
              <a:t>Purposeful Take – Prohibited Under MBTA</a:t>
            </a:r>
          </a:p>
          <a:p>
            <a:pPr marL="571500" indent="-457200"/>
            <a:r>
              <a:rPr lang="en-US" sz="2800" dirty="0">
                <a:latin typeface="+mn-lt"/>
              </a:rPr>
              <a:t>Take that is the purpose of the action</a:t>
            </a:r>
          </a:p>
          <a:p>
            <a:pPr marL="571500" indent="-457200"/>
            <a:r>
              <a:rPr lang="en-US" sz="2800" dirty="0">
                <a:latin typeface="+mn-lt"/>
              </a:rPr>
              <a:t>Generally, permits are available for these actions</a:t>
            </a:r>
          </a:p>
          <a:p>
            <a:pPr marL="114300" indent="0">
              <a:buNone/>
            </a:pPr>
            <a:endParaRPr lang="en-US" sz="800" dirty="0">
              <a:latin typeface="+mn-lt"/>
            </a:endParaRPr>
          </a:p>
          <a:p>
            <a:pPr marL="114300" indent="0">
              <a:buNone/>
            </a:pPr>
            <a:r>
              <a:rPr lang="en-US" sz="2800" b="1" dirty="0">
                <a:latin typeface="+mn-lt"/>
              </a:rPr>
              <a:t>Incidental Take – Not Prohibited Under MBTA </a:t>
            </a:r>
          </a:p>
          <a:p>
            <a:pPr marL="571500" indent="-457200"/>
            <a:r>
              <a:rPr lang="en-US" sz="2800" dirty="0">
                <a:latin typeface="+mn-lt"/>
              </a:rPr>
              <a:t>Take that directly results from, but is not the purpose of an activity</a:t>
            </a:r>
          </a:p>
        </p:txBody>
      </p:sp>
      <p:sp>
        <p:nvSpPr>
          <p:cNvPr id="4" name="Subtitle 3"/>
          <p:cNvSpPr>
            <a:spLocks noGrp="1"/>
          </p:cNvSpPr>
          <p:nvPr>
            <p:ph type="subTitle" idx="13"/>
          </p:nvPr>
        </p:nvSpPr>
        <p:spPr>
          <a:xfrm>
            <a:off x="381000" y="1828800"/>
            <a:ext cx="4579436" cy="457200"/>
          </a:xfrm>
          <a:prstGeom prst="rect">
            <a:avLst/>
          </a:prstGeom>
        </p:spPr>
        <p:txBody>
          <a:bodyPr>
            <a:noAutofit/>
          </a:bodyPr>
          <a:lstStyle/>
          <a:p>
            <a:pPr marL="0" indent="0">
              <a:buNone/>
            </a:pPr>
            <a:r>
              <a:rPr lang="en-US" sz="2800" i="1" dirty="0">
                <a:latin typeface="+mn-lt"/>
              </a:rPr>
              <a:t>Purposeful </a:t>
            </a:r>
            <a:r>
              <a:rPr lang="en-US" sz="2800" i="1" u="sng" dirty="0">
                <a:latin typeface="+mn-lt"/>
              </a:rPr>
              <a:t>vs</a:t>
            </a:r>
            <a:r>
              <a:rPr lang="en-US" sz="2800" i="1" dirty="0">
                <a:latin typeface="+mn-lt"/>
              </a:rPr>
              <a:t> Incidental</a:t>
            </a:r>
          </a:p>
        </p:txBody>
      </p:sp>
    </p:spTree>
    <p:extLst>
      <p:ext uri="{BB962C8B-B14F-4D97-AF65-F5344CB8AC3E}">
        <p14:creationId xmlns:p14="http://schemas.microsoft.com/office/powerpoint/2010/main" val="276332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850900"/>
          </a:xfrm>
        </p:spPr>
        <p:txBody>
          <a:bodyPr/>
          <a:lstStyle/>
          <a:p>
            <a:r>
              <a:rPr lang="en-US" sz="4000" dirty="0"/>
              <a:t>Scenario 1</a:t>
            </a:r>
            <a:endParaRPr lang="en-US" sz="4000" dirty="0">
              <a:solidFill>
                <a:schemeClr val="tx1"/>
              </a:solidFill>
              <a:latin typeface="+mn-lt"/>
            </a:endParaRPr>
          </a:p>
        </p:txBody>
      </p:sp>
      <p:sp>
        <p:nvSpPr>
          <p:cNvPr id="3" name="Content Placeholder 2"/>
          <p:cNvSpPr>
            <a:spLocks noGrp="1"/>
          </p:cNvSpPr>
          <p:nvPr>
            <p:ph idx="1"/>
          </p:nvPr>
        </p:nvSpPr>
        <p:spPr>
          <a:xfrm>
            <a:off x="266700" y="2514600"/>
            <a:ext cx="8610600" cy="4648200"/>
          </a:xfrm>
          <a:prstGeom prst="rect">
            <a:avLst/>
          </a:prstGeom>
        </p:spPr>
        <p:txBody>
          <a:bodyPr>
            <a:noAutofit/>
          </a:bodyPr>
          <a:lstStyle/>
          <a:p>
            <a:pPr marL="114300" indent="0">
              <a:buNone/>
            </a:pPr>
            <a:r>
              <a:rPr lang="en-US" sz="3200" b="1" dirty="0">
                <a:latin typeface="+mn-lt"/>
              </a:rPr>
              <a:t>Action</a:t>
            </a:r>
            <a:r>
              <a:rPr lang="en-US" sz="2800" dirty="0">
                <a:latin typeface="+mn-lt"/>
              </a:rPr>
              <a:t>: I need to change a light on my tower</a:t>
            </a:r>
          </a:p>
          <a:p>
            <a:pPr marL="114300" indent="0">
              <a:buNone/>
            </a:pPr>
            <a:r>
              <a:rPr lang="en-US" sz="2800" dirty="0"/>
              <a:t>There is a nest on my tower 10 feet above the light that I need to change</a:t>
            </a:r>
          </a:p>
          <a:p>
            <a:pPr marL="114300" indent="0">
              <a:buNone/>
            </a:pPr>
            <a:r>
              <a:rPr lang="en-US" sz="3200" b="1" dirty="0"/>
              <a:t>Do I need a permit</a:t>
            </a:r>
            <a:r>
              <a:rPr lang="en-US" sz="2800" b="1" dirty="0"/>
              <a:t>? </a:t>
            </a:r>
          </a:p>
          <a:p>
            <a:pPr marL="114300" indent="0">
              <a:buNone/>
            </a:pPr>
            <a:r>
              <a:rPr lang="en-US" sz="2800" dirty="0">
                <a:latin typeface="+mn-lt"/>
              </a:rPr>
              <a:t>NO – you may change the light on the tower without a permit, abandonment of the nest is </a:t>
            </a:r>
            <a:r>
              <a:rPr lang="en-US" sz="2800" i="1" dirty="0">
                <a:latin typeface="+mn-lt"/>
              </a:rPr>
              <a:t>incidental</a:t>
            </a:r>
          </a:p>
          <a:p>
            <a:pPr marL="114300" indent="0">
              <a:buNone/>
            </a:pPr>
            <a:endParaRPr lang="en-US" sz="800" dirty="0"/>
          </a:p>
          <a:p>
            <a:pPr marL="114300" indent="0" algn="ctr">
              <a:buNone/>
            </a:pPr>
            <a:r>
              <a:rPr lang="en-US" sz="2800" dirty="0"/>
              <a:t>Use voluntary best practices to reduce disturbance </a:t>
            </a:r>
          </a:p>
        </p:txBody>
      </p:sp>
      <p:sp>
        <p:nvSpPr>
          <p:cNvPr id="4" name="Subtitle 3"/>
          <p:cNvSpPr>
            <a:spLocks noGrp="1"/>
          </p:cNvSpPr>
          <p:nvPr>
            <p:ph type="subTitle" idx="13"/>
          </p:nvPr>
        </p:nvSpPr>
        <p:spPr>
          <a:xfrm>
            <a:off x="381000" y="1905000"/>
            <a:ext cx="4579436" cy="457200"/>
          </a:xfrm>
          <a:prstGeom prst="rect">
            <a:avLst/>
          </a:prstGeom>
        </p:spPr>
        <p:txBody>
          <a:bodyPr>
            <a:noAutofit/>
          </a:bodyPr>
          <a:lstStyle/>
          <a:p>
            <a:pPr marL="0" indent="0">
              <a:buNone/>
            </a:pPr>
            <a:r>
              <a:rPr lang="en-US" sz="2800" i="1" dirty="0">
                <a:latin typeface="+mn-lt"/>
              </a:rPr>
              <a:t>Do I need a permit?</a:t>
            </a:r>
          </a:p>
        </p:txBody>
      </p:sp>
    </p:spTree>
    <p:extLst>
      <p:ext uri="{BB962C8B-B14F-4D97-AF65-F5344CB8AC3E}">
        <p14:creationId xmlns:p14="http://schemas.microsoft.com/office/powerpoint/2010/main" val="7552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850900"/>
          </a:xfrm>
        </p:spPr>
        <p:txBody>
          <a:bodyPr/>
          <a:lstStyle/>
          <a:p>
            <a:r>
              <a:rPr lang="en-US" sz="4000" dirty="0"/>
              <a:t>Scenario 2</a:t>
            </a:r>
            <a:endParaRPr lang="en-US" sz="4000" dirty="0">
              <a:solidFill>
                <a:schemeClr val="tx1"/>
              </a:solidFill>
              <a:latin typeface="+mn-lt"/>
            </a:endParaRPr>
          </a:p>
        </p:txBody>
      </p:sp>
      <p:sp>
        <p:nvSpPr>
          <p:cNvPr id="3" name="Content Placeholder 2"/>
          <p:cNvSpPr>
            <a:spLocks noGrp="1"/>
          </p:cNvSpPr>
          <p:nvPr>
            <p:ph idx="1"/>
          </p:nvPr>
        </p:nvSpPr>
        <p:spPr>
          <a:xfrm>
            <a:off x="152400" y="2362200"/>
            <a:ext cx="8610600" cy="4343400"/>
          </a:xfrm>
          <a:prstGeom prst="rect">
            <a:avLst/>
          </a:prstGeom>
        </p:spPr>
        <p:txBody>
          <a:bodyPr>
            <a:noAutofit/>
          </a:bodyPr>
          <a:lstStyle/>
          <a:p>
            <a:pPr marL="114300" indent="0">
              <a:buNone/>
            </a:pPr>
            <a:r>
              <a:rPr lang="en-US" sz="3200" b="1" dirty="0">
                <a:latin typeface="+mn-lt"/>
              </a:rPr>
              <a:t>Action</a:t>
            </a:r>
            <a:r>
              <a:rPr lang="en-US" sz="2800" dirty="0">
                <a:latin typeface="+mn-lt"/>
              </a:rPr>
              <a:t>: There is a Osprey nest on my tower.  The adults are aggressive to people near the tower.</a:t>
            </a:r>
          </a:p>
          <a:p>
            <a:pPr marL="114300" indent="0">
              <a:buNone/>
            </a:pPr>
            <a:endParaRPr lang="en-US" sz="900" dirty="0"/>
          </a:p>
          <a:p>
            <a:pPr marL="114300" indent="0">
              <a:buNone/>
            </a:pPr>
            <a:r>
              <a:rPr lang="en-US" sz="2800" dirty="0"/>
              <a:t>I want to remove the nest for human safety</a:t>
            </a:r>
          </a:p>
          <a:p>
            <a:pPr marL="114300" indent="0">
              <a:buNone/>
            </a:pPr>
            <a:r>
              <a:rPr lang="en-US" sz="3200" b="1" dirty="0"/>
              <a:t>Do I need a permit</a:t>
            </a:r>
            <a:r>
              <a:rPr lang="en-US" sz="2800" b="1" dirty="0"/>
              <a:t>? </a:t>
            </a:r>
          </a:p>
          <a:p>
            <a:pPr marL="114300" indent="0">
              <a:buNone/>
            </a:pPr>
            <a:r>
              <a:rPr lang="en-US" sz="2800" dirty="0">
                <a:latin typeface="+mn-lt"/>
              </a:rPr>
              <a:t>YES – removing the nest for human safety is a </a:t>
            </a:r>
            <a:r>
              <a:rPr lang="en-US" sz="2800" i="1" dirty="0">
                <a:latin typeface="+mn-lt"/>
              </a:rPr>
              <a:t>purposeful </a:t>
            </a:r>
            <a:r>
              <a:rPr lang="en-US" sz="2800" dirty="0">
                <a:latin typeface="+mn-lt"/>
              </a:rPr>
              <a:t>action</a:t>
            </a:r>
          </a:p>
          <a:p>
            <a:pPr marL="114300" indent="0">
              <a:buNone/>
            </a:pPr>
            <a:endParaRPr lang="en-US" sz="800" dirty="0"/>
          </a:p>
          <a:p>
            <a:pPr marL="114300" indent="0" algn="ctr">
              <a:buNone/>
            </a:pPr>
            <a:r>
              <a:rPr lang="en-US" sz="2800" dirty="0"/>
              <a:t>USFWS will issue a permit to remove the nest</a:t>
            </a:r>
          </a:p>
        </p:txBody>
      </p:sp>
      <p:sp>
        <p:nvSpPr>
          <p:cNvPr id="4" name="Subtitle 3"/>
          <p:cNvSpPr>
            <a:spLocks noGrp="1"/>
          </p:cNvSpPr>
          <p:nvPr>
            <p:ph type="subTitle" idx="13"/>
          </p:nvPr>
        </p:nvSpPr>
        <p:spPr>
          <a:xfrm>
            <a:off x="228600" y="1752600"/>
            <a:ext cx="4579436" cy="457200"/>
          </a:xfrm>
          <a:prstGeom prst="rect">
            <a:avLst/>
          </a:prstGeom>
        </p:spPr>
        <p:txBody>
          <a:bodyPr>
            <a:noAutofit/>
          </a:bodyPr>
          <a:lstStyle/>
          <a:p>
            <a:pPr marL="0" indent="0">
              <a:buNone/>
            </a:pPr>
            <a:r>
              <a:rPr lang="en-US" sz="2800" i="1" dirty="0">
                <a:latin typeface="+mn-lt"/>
              </a:rPr>
              <a:t>Do I need a permit?</a:t>
            </a:r>
          </a:p>
        </p:txBody>
      </p:sp>
    </p:spTree>
    <p:extLst>
      <p:ext uri="{BB962C8B-B14F-4D97-AF65-F5344CB8AC3E}">
        <p14:creationId xmlns:p14="http://schemas.microsoft.com/office/powerpoint/2010/main" val="165687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850900"/>
          </a:xfrm>
        </p:spPr>
        <p:txBody>
          <a:bodyPr/>
          <a:lstStyle/>
          <a:p>
            <a:r>
              <a:rPr lang="en-US" sz="4000" dirty="0"/>
              <a:t>Scenario 3</a:t>
            </a:r>
            <a:endParaRPr lang="en-US" sz="4000" dirty="0">
              <a:solidFill>
                <a:schemeClr val="tx1"/>
              </a:solidFill>
              <a:latin typeface="+mn-lt"/>
            </a:endParaRPr>
          </a:p>
        </p:txBody>
      </p:sp>
      <p:sp>
        <p:nvSpPr>
          <p:cNvPr id="3" name="Content Placeholder 2"/>
          <p:cNvSpPr>
            <a:spLocks noGrp="1"/>
          </p:cNvSpPr>
          <p:nvPr>
            <p:ph idx="1"/>
          </p:nvPr>
        </p:nvSpPr>
        <p:spPr>
          <a:xfrm>
            <a:off x="190500" y="2603500"/>
            <a:ext cx="8763000" cy="3733800"/>
          </a:xfrm>
          <a:prstGeom prst="rect">
            <a:avLst/>
          </a:prstGeom>
        </p:spPr>
        <p:txBody>
          <a:bodyPr>
            <a:noAutofit/>
          </a:bodyPr>
          <a:lstStyle/>
          <a:p>
            <a:pPr marL="114300" indent="0">
              <a:buNone/>
            </a:pPr>
            <a:r>
              <a:rPr lang="en-US" sz="3200" b="1" dirty="0">
                <a:latin typeface="+mn-lt"/>
              </a:rPr>
              <a:t>Action</a:t>
            </a:r>
            <a:r>
              <a:rPr lang="en-US" sz="2800" dirty="0">
                <a:latin typeface="+mn-lt"/>
              </a:rPr>
              <a:t>: I want </a:t>
            </a:r>
            <a:r>
              <a:rPr lang="en-US" sz="2800" dirty="0"/>
              <a:t>to determine whether a nest on my tower is active using  a drone</a:t>
            </a:r>
            <a:endParaRPr lang="en-US" sz="2800" dirty="0">
              <a:latin typeface="+mn-lt"/>
            </a:endParaRPr>
          </a:p>
          <a:p>
            <a:pPr marL="114300" indent="0">
              <a:buNone/>
            </a:pPr>
            <a:endParaRPr lang="en-US" sz="900" dirty="0"/>
          </a:p>
          <a:p>
            <a:pPr marL="114300" indent="0">
              <a:buNone/>
            </a:pPr>
            <a:r>
              <a:rPr lang="en-US" sz="3200" b="1" dirty="0"/>
              <a:t>Do I need a permit</a:t>
            </a:r>
            <a:r>
              <a:rPr lang="en-US" sz="2800" b="1" dirty="0"/>
              <a:t>? </a:t>
            </a:r>
          </a:p>
          <a:p>
            <a:pPr marL="114300" indent="0">
              <a:buNone/>
            </a:pPr>
            <a:r>
              <a:rPr lang="en-US" sz="2800" dirty="0">
                <a:latin typeface="+mn-lt"/>
              </a:rPr>
              <a:t>NO – you may use a drone to assess tower components or nest status without a permit </a:t>
            </a:r>
          </a:p>
          <a:p>
            <a:pPr marL="114300" indent="0">
              <a:buNone/>
            </a:pPr>
            <a:endParaRPr lang="en-US" sz="800" dirty="0"/>
          </a:p>
          <a:p>
            <a:pPr marL="114300" indent="0" algn="ctr">
              <a:buNone/>
            </a:pPr>
            <a:r>
              <a:rPr lang="en-US" sz="2800" dirty="0"/>
              <a:t>Use voluntary best practices to reduce disturbance </a:t>
            </a:r>
          </a:p>
        </p:txBody>
      </p:sp>
      <p:sp>
        <p:nvSpPr>
          <p:cNvPr id="4" name="Subtitle 3"/>
          <p:cNvSpPr>
            <a:spLocks noGrp="1"/>
          </p:cNvSpPr>
          <p:nvPr>
            <p:ph type="subTitle" idx="13"/>
          </p:nvPr>
        </p:nvSpPr>
        <p:spPr>
          <a:xfrm>
            <a:off x="381000" y="1905000"/>
            <a:ext cx="4579436" cy="457200"/>
          </a:xfrm>
          <a:prstGeom prst="rect">
            <a:avLst/>
          </a:prstGeom>
        </p:spPr>
        <p:txBody>
          <a:bodyPr>
            <a:noAutofit/>
          </a:bodyPr>
          <a:lstStyle/>
          <a:p>
            <a:pPr marL="0" indent="0">
              <a:buNone/>
            </a:pPr>
            <a:r>
              <a:rPr lang="en-US" sz="2800" i="1" dirty="0">
                <a:latin typeface="+mn-lt"/>
              </a:rPr>
              <a:t>Do I need a permit?</a:t>
            </a:r>
          </a:p>
        </p:txBody>
      </p:sp>
    </p:spTree>
    <p:extLst>
      <p:ext uri="{BB962C8B-B14F-4D97-AF65-F5344CB8AC3E}">
        <p14:creationId xmlns:p14="http://schemas.microsoft.com/office/powerpoint/2010/main" val="306513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50134" y="1905000"/>
            <a:ext cx="8305800" cy="457200"/>
          </a:xfrm>
        </p:spPr>
        <p:txBody>
          <a:bodyPr>
            <a:noAutofit/>
          </a:bodyPr>
          <a:lstStyle/>
          <a:p>
            <a:r>
              <a:rPr lang="en-US" sz="3200" dirty="0">
                <a:latin typeface="+mn-lt"/>
              </a:rPr>
              <a:t>MBTA does NOT prohibit impacts to habitat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151" y="2438400"/>
            <a:ext cx="5583698" cy="3916660"/>
          </a:xfrm>
          <a:prstGeom prst="rect">
            <a:avLst/>
          </a:prstGeom>
          <a:effectLst>
            <a:softEdge rad="127000"/>
          </a:effectLst>
        </p:spPr>
      </p:pic>
      <p:sp>
        <p:nvSpPr>
          <p:cNvPr id="7" name="Title 1"/>
          <p:cNvSpPr txBox="1">
            <a:spLocks noGrp="1"/>
          </p:cNvSpPr>
          <p:nvPr>
            <p:ph type="title"/>
          </p:nvPr>
        </p:nvSpPr>
        <p:spPr>
          <a:xfrm>
            <a:off x="381000" y="0"/>
            <a:ext cx="7620000"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latin typeface="+mn-lt"/>
              </a:rPr>
              <a:t>Take and Habitat</a:t>
            </a:r>
          </a:p>
        </p:txBody>
      </p:sp>
    </p:spTree>
    <p:extLst>
      <p:ext uri="{BB962C8B-B14F-4D97-AF65-F5344CB8AC3E}">
        <p14:creationId xmlns:p14="http://schemas.microsoft.com/office/powerpoint/2010/main" val="367871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3"/>
          </p:nvPr>
        </p:nvSpPr>
        <p:spPr>
          <a:xfrm>
            <a:off x="378106" y="2057400"/>
            <a:ext cx="5791200" cy="457200"/>
          </a:xfrm>
        </p:spPr>
        <p:txBody>
          <a:bodyPr>
            <a:normAutofit/>
          </a:bodyPr>
          <a:lstStyle/>
          <a:p>
            <a:r>
              <a:rPr lang="en-US" sz="2400" dirty="0">
                <a:solidFill>
                  <a:schemeClr val="tx1"/>
                </a:solidFill>
              </a:rPr>
              <a:t>Technical Assistance</a:t>
            </a:r>
          </a:p>
        </p:txBody>
      </p:sp>
      <p:sp>
        <p:nvSpPr>
          <p:cNvPr id="7" name="Title 1"/>
          <p:cNvSpPr txBox="1">
            <a:spLocks noGrp="1"/>
          </p:cNvSpPr>
          <p:nvPr>
            <p:ph type="title"/>
          </p:nvPr>
        </p:nvSpPr>
        <p:spPr>
          <a:xfrm>
            <a:off x="381000" y="0"/>
            <a:ext cx="7620000"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Implementing the MBTA</a:t>
            </a:r>
          </a:p>
        </p:txBody>
      </p:sp>
      <p:sp>
        <p:nvSpPr>
          <p:cNvPr id="8" name="Content Placeholder 2"/>
          <p:cNvSpPr txBox="1">
            <a:spLocks/>
          </p:cNvSpPr>
          <p:nvPr/>
        </p:nvSpPr>
        <p:spPr>
          <a:xfrm>
            <a:off x="228600" y="2667000"/>
            <a:ext cx="8534400" cy="3531423"/>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lumMod val="90000"/>
                    <a:lumOff val="10000"/>
                  </a:schemeClr>
                </a:solidFill>
                <a:latin typeface="Georgia" pitchFamily="18" charset="0"/>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lumMod val="90000"/>
                    <a:lumOff val="10000"/>
                  </a:schemeClr>
                </a:solidFill>
                <a:latin typeface="Arial" pitchFamily="34" charset="0"/>
                <a:ea typeface="+mn-ea"/>
                <a:cs typeface="Arial"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lumMod val="90000"/>
                    <a:lumOff val="10000"/>
                  </a:schemeClr>
                </a:solidFill>
                <a:latin typeface="Arial" pitchFamily="34" charset="0"/>
                <a:ea typeface="+mn-ea"/>
                <a:cs typeface="Arial"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lumMod val="90000"/>
                    <a:lumOff val="10000"/>
                  </a:schemeClr>
                </a:solidFill>
                <a:latin typeface="Arial" pitchFamily="34" charset="0"/>
                <a:ea typeface="+mn-ea"/>
                <a:cs typeface="Arial" pitchFamily="34"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lumMod val="90000"/>
                    <a:lumOff val="10000"/>
                  </a:schemeClr>
                </a:solidFill>
                <a:latin typeface="Arial" pitchFamily="34" charset="0"/>
                <a:ea typeface="+mn-ea"/>
                <a:cs typeface="Arial"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a:solidFill>
                  <a:schemeClr val="tx1"/>
                </a:solidFill>
                <a:latin typeface="+mn-lt"/>
              </a:rPr>
              <a:t>The Service is mandated to conserve migratory birds</a:t>
            </a:r>
          </a:p>
          <a:p>
            <a:pPr marL="114300" indent="0">
              <a:buNone/>
            </a:pPr>
            <a:endParaRPr lang="en-US" sz="800" dirty="0">
              <a:solidFill>
                <a:schemeClr val="tx1"/>
              </a:solidFill>
              <a:latin typeface="+mn-lt"/>
            </a:endParaRPr>
          </a:p>
          <a:p>
            <a:r>
              <a:rPr lang="en-US" sz="2800" dirty="0">
                <a:solidFill>
                  <a:schemeClr val="tx1"/>
                </a:solidFill>
                <a:latin typeface="+mn-lt"/>
              </a:rPr>
              <a:t>Continue to authorize purposeful take via permits</a:t>
            </a:r>
          </a:p>
          <a:p>
            <a:pPr lvl="1"/>
            <a:r>
              <a:rPr lang="en-US" sz="2800" dirty="0">
                <a:solidFill>
                  <a:schemeClr val="tx1"/>
                </a:solidFill>
                <a:latin typeface="+mn-lt"/>
              </a:rPr>
              <a:t>Depredation permits – BASH, Human Health</a:t>
            </a:r>
          </a:p>
          <a:p>
            <a:pPr marL="411480" lvl="1" indent="0">
              <a:buNone/>
            </a:pPr>
            <a:endParaRPr lang="en-US" sz="800" dirty="0">
              <a:solidFill>
                <a:schemeClr val="tx1"/>
              </a:solidFill>
              <a:latin typeface="+mn-lt"/>
            </a:endParaRPr>
          </a:p>
          <a:p>
            <a:r>
              <a:rPr lang="en-US" sz="2800" dirty="0">
                <a:solidFill>
                  <a:schemeClr val="tx1"/>
                </a:solidFill>
                <a:latin typeface="+mn-lt"/>
              </a:rPr>
              <a:t>Continue to work with all partners that seek to reduce impacts on migratory birds</a:t>
            </a:r>
          </a:p>
          <a:p>
            <a:pPr lvl="1"/>
            <a:r>
              <a:rPr lang="en-US" sz="2800" dirty="0">
                <a:solidFill>
                  <a:schemeClr val="tx1"/>
                </a:solidFill>
                <a:latin typeface="+mn-lt"/>
              </a:rPr>
              <a:t>Develop and recommend voluntary best practices  </a:t>
            </a:r>
          </a:p>
          <a:p>
            <a:endParaRPr lang="en-US" sz="2800" dirty="0">
              <a:solidFill>
                <a:schemeClr val="tx1"/>
              </a:solidFill>
              <a:latin typeface="+mn-lt"/>
            </a:endParaRPr>
          </a:p>
        </p:txBody>
      </p:sp>
    </p:spTree>
    <p:extLst>
      <p:ext uri="{BB962C8B-B14F-4D97-AF65-F5344CB8AC3E}">
        <p14:creationId xmlns:p14="http://schemas.microsoft.com/office/powerpoint/2010/main" val="32546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xQTEhQUExQWFhUXGBcaFxgXFyAdHRwYHBwXHRgYGBobHiggGh8lHRwaIjEhJSktLy8uHSAzODMsNygtLisBCgoKDg0OGxAQGzQkICQtLSw3NCwsOC80LDQsLCwsLCwuLCwvNDQsLywsLCwsLCwsLCwsLCwsLCwsLCwsLC0sLP/AABEIAKgBLAMBIgACEQEDEQH/xAAcAAACAwEBAQEAAAAAAAAAAAAABQMEBgIBBwj/xABJEAACAQIEAwQECAsHBAMBAAABAhEAAwQSITEFIkEGE1FhMnGBoRQjQlKRsbLwBxYzNGJyc5PB0dNDVJKU0uHxFSRTgoOiw2P/xAAaAQACAwEBAAAAAAAAAAAAAAAAAQIDBAUG/8QALBEAAgIBAwIFBAIDAQAAAAAAAAECAxEEEiExQQUiUWFxE5Gh8LHRMkKB8f/aAAwDAQACEQMRAD8A+40UUUAQ4zDh0Kn2HwPQ0gs2M2dGHMBoOsiP4dK0tZHtXxo2MQgFq4yqitcuWwWK5mYJ8WozOvI0lZK8ukEkINyXU4BI8qnViRWR4H2qv47E4wIlk27TJ3XMVLW3z5CzANlJCzlKSJg6immG7RIynMlwKGZSyDvEOUlWym0SYkESQKjxklGak3FdUNn+/wB4otmKrWuJWrpIt3EcjcKwkeRXce0VYC0yZaorxa9oAKKK8FAj0V0kSJn2f71zOn39tFADO3iF7xTEZl3PToNtOlQcVtQ89G+vr/Cowcwy9Qukevbz08uldZi1tidcpBB9ekUyKK2Y+yvK8iutJ39tBID/AMV5Q1B06ikAVNh72U6gFeoI++tQ0UAP0vqVzTy7a/UaQt6vZRNeBo209VMWMBUlxAAuskiT4CdRUSmfD7616aBh9dDk9TMjxn2a0RG43HX6xVjAhQC7axoo8T/xSAvYbDW0QM0SQDJ/hUulzVHIjw/lSi9dLtLH/YeQpnwtVAIUydJMR6gKZFot2kIGpJ8zH8K4xYJQgCSREVNVdsUA+QwNBHrnamRKdnhXVjHkP51bt4RVYEAACfXJgfV9dWaKB5IrWHVSSNzUtFFAgooooAKKKKACsZx3Gscfcs2wpZcIryW2cvcFtSI2MEnwgbzWzr51jcJ8Je5iraobrXUNhzoRYttbGQXBJy3AtxgNvjRINRn0M+pklDD7iPs7wW9grN7vnVsZjLjF7iTyjKebUCcrEnQAS4FN7aBQFUQAAAPADQCql/iTvdLvZcBA1tcpV4Ici4TB3JVdADAXxkV6eIAb27wH7Mt7kk1UdDQ17K90usuf6I+L2Fud1bdQwa4syAYCA3OvQlAP/aueF2TkLLcuoS930bjQALjBVyMSgIAAiN5osYpLt/kYHu7eoHQ3G+UNwQLZ3+dXVk91d7uDkulnQ7w5zNdU9QD6QJ6lhpyimamk3llE9o8bZdrbPbuZToblvVkOqmbZQDTQ6bhulXbPbi4PTw6+tLuv+Fkj/wC1LuPcNuG4bqDOCoBGsrGmgAJZdZgAkGdDOlzAdmEu28wvN3gaCcpCqeqm00MZBBlj4EQDBtndTCCc/wAGOVVm9qPQZWe3Fk+lavp5lUYezI5Puq3Z7X4Q/wBoy/rWrg95SPfWZv8AZTEBoQ23XWGLFP8AEsGPDQmfLpYw/Y+6RL3kVvmqhcDw5iyz9A/nCWo0yWdxFV25xg01vtJgyYGKsT4G6oP0E1btcRst6N223qdT9RrBW+yt03L+W5bbIQvokEnIHAjMQPTAmes+VJWtgkq6AMPSVhqD1BFWVOq3iEvwKW+H+SPsFm+AQVYT01BrqTqPHevjT4C0d7Vs+tAf4VWThtnvWHdW/RUjkXxaY93uq76HuV/U9j7Nh8Sjm6EeWtFRcWGBUsJXcQQR1E9eoMWDc0jp9/aa+W9nrRs2kay7WmdVZsmWCTzQUKlYBJA06nWTNO8HxzFW2kst9DqQ4CPPXK6KFjrBX2gbWS0ViWVyWG2U6idp1qTFspYlRA9VIezHFMRiroDYUd0CQ15bpKiPkjMi5zPLyEwZmNq2FniVjvjhlu2++VcxtBgXC6alZnqN6yuLTwxNiiaKa4zh85mG/h50qqLJJ5PV310orma6oAAdR9VF25J2A8hXgOkdPf4VyaAOmuaaml/GsZcVrVqyyZsrO5dSyxoIgMDJLaH/APmfGavgUj+EK+KulWDC2lpGgyBcm4zLp1ysk+yraYKU0mZtXY66nKPUtcLxD5ntXGzkKrK+ULIMhgQNJBHQDRl6yS4w10qdNZ0I8ZrMcVlAL6OqNaBMuQqMhKl0uMVOUEKOYCQQDrqDqODYgNhbWIyMrXUVgriCuYTBFSvr2T46Fej1H1a+eqLJxg0JDzvE6afXU+DTOTcZYmI9nWocBhu853JOugPX7npTWqjUwooooEFFFFABRRRQAUUUUAIu12PZLJtWvy94MtuDGUaB7pMGAgI1j0ig60oxVxMPahVACgJbQDc7Iij7wATsKm7QYhlxmltrgFlNEKgjM92SczDMDkG20ba1ncZxi1evKA5AQHKHlM10llYBWjMUCx1HOaqnyzHKuV96r7L9/wDCTDWsqqu8DU+J6sfMmT7akr2K4u3AoLNoFBJ9Q1NQPRYwUsK3eXO9GiKpRD8+SCz/AKsgBf8A2OxFR8TV1u27wKlVGRgQZC3Hth2BnyU6/NI+VpY4TYKWUBENGZh+mxLPHlmJqxdthlKsAVYEEHYg6EGmRxlHcV3wq38ddMfIsiY/SvGJ+jT+dZ7iPDrq2HAxd+cuVZFreAqgkWwdTE60xXhNpXzpnR4y5kuOpyzOWA0ET0iKrthvg4phyzTV6az1nvRdRfhF3I/KARbMOAzazbkgqD10IG86MzZxA2vWiP07Bn6Vuge6uXZU4PDYZKmG4lZtvf7y6iE3ph2C7W7SdSPm0r7XYvDXbIdb1lrltlykOpMOwRlBBmDmBjxUU/4GW7oliJN2+TAgflbgEAmYiKq9rrijB38wnOhQfrPyrJ8JIny061OmW22OOuUQmswefQwQuqflD6R/OomPxqnxVx7ZUj3A1I2HQ7qv0D+VQPYVblsqoEllMADQqzTp15Y9RNeqZyBrwe5ANvXl9GfmaAQfIzvUmOdi6WlKjMGZpJnIpUELlIIksOYGRBiDBC52ysj6wrDMRuEO/rGxPkCdwKv4a8hvOQynOqZSCDJXOGCnrGkgbb9TWyue6O1/H7/BfB5QywvaHHWVe3n5GY5WtqvxVsCEtW7WUBABrPOdI6Sa3ZziZwt26+HunNcOe4l4EhoAUs2YC5M82adyZ3qak3ajCXbqW7diRcZwoaYChgV5vIkhfbPSozorhFvA8DrEdtcTcC3fhJCEkqLSKtkm0M7qGfnuco5lD66iBtWg/B7xS/jQ5vJCy5D5kVhzCLb2Ac1sjWCSZAHjSztpg2tth8FacCxasoboKy1wOz5wX3Gcpmf5067mamBupbxOGuMQpS5OaYhAG7zMfm5J06nKNSQDj+jvrc8JY/Ij6cOFyDqR641+g1RvAgwRBGmwH1UxvY9XtJdtMGVoKsPD2/RB/hVMlrrbCY32gCsQ1kq0rxPEX7wpZRWyRnd2IVWMEIqgEuYgkaAAjUmQGQ4tgkktirLkTKowYmOiqhLMR4Aeyszwllw9hEu3AplzN1lV2lmbM8GC5GrQTrOp3q+ipSl5uhj1modcPJ1ZIMRfJu97eKi3BiyqqGQoG1L5mBnMNGGwOk1U4bcGFtNn0UWheOpY8oC3PNjlFqepZj40cYvKcxRi4vWrlki0M/xgVmtnkBykA3ASdNV2rji99yLNw2XRLV6yzlmUAp3iZ1IXOQmzMWAgJ9GrbGCbiuhzd87mlN8Ml7N9jcRi8YuNx9s2rCqptYRnzy0aPeSMojfLvmAnbX6jetBhDCRVdeJ2Slx+9TJbJFxiwAQgAnMT6OhB16EHrVT8Z8F/e8P++T/VWBtt5Z2oxUVhDREAAA2FdUp/GfBf3vD/AL5P9VH4z4L+94f98n+qkSG1FKfxnwX97w/75P8AVR+M+C/veH/fJ/qoAbUUp/GfBf3vD/vk/wBVH4z4L+94f98n+qgBtRSn8Z8F/e8P++T/AFVfweMt3Vz2nS4hkBkYMJBgiRpoaAJ6KKKAPnmO4yLFu7ir5Jd7hXKF9EqWRLM66KVYlzpJdhAIFK+GYm1dt5FuW70emFII5pOqySBvE+HWkv4R793S2ysqDEYhmY5YNzMxtr5RZeQDEgg9KS9lOKJh7rB15bmRc4+TBMZtdjm6eFXR0m+h3J5eXx8GnQ6bbCVr6tv7L9+xrcLw9c90oWthSEUW2KrooLME9CczEar8mpcXgrrIyC6rKwhu8t6kHcZkKgSJHonep+FIRaWRDNLsPBnJdh7CxHsq1WI1pLBTOJuj0rM/srit9vIfomuU4taMyWWCQS9tlAIMEZiMuh86vzVPg/5FG2Lg3D67hLn3tQMgxOLt3RbVLiPmup6LA+gTc6H9CmVUMapFy04tl8ueSuXMCQAPSIkQW2nppXX/AFW2DlbvFMTDWn28Zyx76BJ+pZu2iShDFWRswIg65WUyGBGzGmfDcVmt2i7LmcTrAkHYx6o2pKnFbBMd9bnwzgH6CZoGFtKruqJBEmACOUE7bDrt4k1RdQrPYfwecH7U4UWUDXCpyy02rkSdTrkgiSdQYpkOOYV1/LWyrL8o6FT69CCK+ecDS2ht99rbVFA0lcw0m51I26QDqa3qtoI2gRG0dIrja+9aexRUW/d8fbgnRU7I5bMbxY2EvlLNy0bbwbao4bLCgMkZiVMgsBtB02NL8axm2QAYZzvG1u4T46x9VfQL9pXUq6hlOhVhII8waynHcHbW6GRFRbaxdywoYXIUggDdV5p8x4mur4T4u9TZGhw/7nsjLqdCq8zz/wAF3eP8wf4/9qMKtw3GXu0IZZINwjmVlyupCcpE7jXRdoqS8vdOUb0TJQk7jSVJJJJBPXpHnU/Cua6zA6BABppLMSdY6ZR9Jr0tcGp4Zz4pqRd4dcZrYzekCynrqrFZmBO28CmHDgpv4cMQF7+zqdpzqUGvi+VR5kUkxVlGvKFLZiT3oRmURllWcowhvRAncHbqLa4VUKug50ZXQszNzowZZknSQJ8q1STlBxXwWmp7e4Upi1fTLet+0NaIB9ci4vnynyjN3bCsQWE5TI1PiCJA0YZlVoPVVO4Bq5x/jl3G3Ld1UW3bW3FtXaW58rOzBeXWEAEnRZ+UQFKG8xdc9tcpAkWyTBUEES8DWRsdqr06arSkhI23YS+97Duig92t+7kYjQjTOR5d6bonrFWe1mOw+Hs3LN64ue6pTLnKKFcEZrrj8msTGoJIhZNZzC9osRZwqYe33NpbdsJ32rPlVQoaGIVGgTJzDy0pNgbma61tc+UtbvXC0y8C6ozF+ZyXFps36Bk9DzL4OtSss49vUjLdjESexxe8wBS5ciEYJ8GIgj5JZiqlSIkSDmkggQB1be+AWNlWcklyzhWPkoUONBoAX6DWmdRZ2IY20zBZl2IVFj0szHUxrOUGCIMVw3dfqXs5l3wCrpo83C7CO5xe0t1GN0KjXAWKnK6ILV1MjW8pcfGMNdDqB67nB8EeI4ru8Mb1m3ZjvcT3veNJBPdo2Z0J1AYZjo23KK44P2fs37mBt3Wa7aN57YZWyi6Fw91kuqVIZVGRlAB1LM0mQ1fZMBgbdm2tu0i20UQqqIA+/jXYhvqrVbM0YV2TdhkeGdlBw/A3bYum7K2szFYllgFtydRAAJMBVFabH497bALYe4pyyyxpJIOh8ND99eO0n5tc9Q+0KXdozd70d3eFsZBpLjWW15VI/wCKhJtLhZ+DQ3GPLeCfDccvMVBwd1c2TUnQZmhydNAo18T4CurnGroJjCXjqQDoARJynXUAjU6SJiDXGAuXRaT4+3mJac8mdehbKdBpEdasLcux+Xs+UJpPgeehZxysDTT5R4/FrouZPgt0iYzqRl+SZ1g7MOm4YdJqJOO3YBODv7a+joYYkakE6iJjqKuILxJK3rZGgjJMHrs3tipLFu8GGe4hWdQEIMQeubxjpTAuUUUUAFK+AbXv2977VNKV8A2vft732qAGlFFFAHyv8JPD7j32tG+UtXLb33hV/KWh8SAGMsISGgiTl2BivlRkgEgE+6dxoenlX6A7acPS6+G71Fe1N1CCoPM6cuYx6BUXAROrG34CPhHEsMLV67aGaLbuoziGgEhSY8o16gg6TFdLwpYlOL6PDx+H9+PsdLw95zFn0XgWO7y2kzJQMhO5TbXxZTytr4H5QpnWM7EsXtXEUjPacPb12zgyp8EYq3TqTuBWvw18OoYaTuDuCNGU+YIIPqrl31/TslD0ZZja8EPFWIs3I0LLlX9Z+Vfewq0FgQNhoKp8RMmynRroJ/8AQNcH/wBkX6auEVULuFVLZm+/gLdsD1lrpb3BKt1UwXp3z43AB6hbtj681AMtMJ0Oo86xHHsJbbE3D3SDLkT0Rryh52/TI9lbisdx27mxL8pGVUUz1IztKwTplZd491BCzoJsXh1W25UFSFMZSRBjpFPuzPEbdpXz3FRWysqZXGU82YmVABPLoJ1B8aT4z0D5wPpYD+NTms2q061FeyT4I1zcJbkaz/ruG/8ANb9rR9dJuK46w7uBetFbqFTDgwQCCWHgQRrPSPOltWeDWgXuOdxCKfAQrED1kifUPDU8J8LVGpU4Sffr6EtRqHOGGiTh+NuXEBUWp2Yd4ZBGhB5PoPUairXxx/8AGP8AEf5Vxky38w/tEhtNeQ8sHw5zp9EayzwnDrt22biREwimRnX5TZjoOsaEGJmDp6qy6NUc2PvgwCvhclWdozO7SF2GXkA8zy6k+roKuiluJuNauEQofMFu2s+sllVbiwNiDOwkEEwRVz4QCcqEO/gDMfpPHoqNyx2A8dKnGyCjuzx6gR8MHxNseCKPoEfwr1Pyz+BS39Ia5P1ioMHeW1YQ3HAXWGbllSxyEzqCQVJnYmnHC+A98vfXXZMy/FBeUqpIKu8khiR8krAB2mqLtVCmEZS+wCxrYuXrcQRacs5IkA5GAE/O5gfKNeld2ke7d7+2wVcgRc6E5hOYuBmUgbAE766RBNe/hmFszdzWHuNnlBHclzz6dGAWSdArEkaGm2LxSWbRcwEVeUCNYHKieJOwAry+t1Duuc18L4/smjP458WWy99lbm+KQICV5lRy0NkDvlCrqTO4gws7ZuLVi1h3kPbu2BfZXzllYOwNo3D8WeTNlIHpLqRM6vg/Dybir6QRg+Idi5DXIbIlomRC3BmKgwsLpqYo/hJ4UmUYpcOXu2+YusQFSCO8Hyhpv0A6jQ9DR0tUueOv8HOvvi74w9P5NT+C1Fu3WuFrjdzZtC0rg5VW8CWZCwDN6AQEzosgw5FfS6w34IeFpZwbukRdvXSpzFvilYpZWTrARRAMb6iZrc1OTy8mmEdscCztJ+bXPUPtCq3GlHeCVB5RqZ8W8CKs9pPza56h9oVkPwicCsYjEI103QwtADIygRmc/KQmd6nXDfLG5r3RdVSrpbH/AGaaxYm2sYe3cGvpEeJ6tJ+/SNZRbfKf+1t7jlzLrtr6MfT4Ul7N4WzYwtq2vf5VzwVJJ1diQTbAO56CNp2FNClv0YxJMz6TaBRPpEwFPhO5qMlhtZyRlDZJx9OCxhzctghMKijXRXUA+Gy9RFMrDEqCy5WjUTMHwnrSM91AT/uvSgH4zScojN4evxNWuFOgYqBfltT3uYgbnQmQJ8AaiRGtFFFABSvgG179ve+1TSlfANr37e99qgBpRRRQAq7U2s2DxAAYsLbMgUS2dRmQqI9IMAR5xXw3tity9e79bXpiLndk3FDLAB2DA5dCIgZRrJiv0JethlKmYYEGCQYOhgjUesViuN9m0W0zo+Ja4nKjXZuSxKhVc5TcdCWBz65AHMqMwOjTXKqe5koWzrkpQ/Pc+U9jL9xbt0WyolFz5lnVScgiQR6Tdelayxi2S7mcKEeA5WdH0CuVOwIhSZPyToATXd22ysyupV1MMp3B9nSIIPUEHrXDAEQYI6g7R1nyrqW6aq/M+77ma3xK527ui9CPDYkYi9lvLayqrZFJDZ8z5QcrDcC2dp9OmX/S7Y9EMkbC27IP8KkD3UmwFpTZVYJUCOYHmAJAY5teYaz51cwmONplS44KMSFdjzKdMqMxPNPNBOuw13rl6jRShDfHlfwa9Nrozlsn19fUvDBuDy37nqYIw+yGP01U4Yl/JmzWmDPcYSjKYLsRrmPSOn86aXruVWY7KC30Cah4bZyWbSndUQH1hRNYDo45Ixdvje0h/Vun6mtj66yPHr+W+eS6S+rAlGyEABYyNygjo0HrrNbqsFcRg9zvNbmY5yerCACB0BUKQPCKCEyjiMRmEBX0ZJ5SdmVjtPSpvhi/p+22/wDFajw+GRszFQSXfWNdGIGvqFGIsKoBEg57ezHqyzpMbUFXPUl+Fp4n/Cw/hV3g2MT4zU+kDGU/NAnbrEewe2GnPZ6yyozsRFzKwAO0CDmJG+22mnrJ2+Hpu3K9A2buCNZvXUt2dXKXCJ5QByjOZ1IBI2k6it/YtBFVV0CgKPUBA91YyzibDOGZ2Px2XNaZ82Q2CQFa0ZIz6kA/Kk9KbB8N87F+1sWfdOtZvEbnZbtfRFDg03gZ8Zw9lrR+EIroNYZQebYZZ+USYG2+9Y+xjslvE4VbBsSTnuk22izdZ171splyqi5zMZEKTm1q3j8Hbv8AeFC6qgKozm40OVBa7lZpJWco2IIfxpdwDhCOj38RbtXHxDd4C1sSLZVRbU5pI5QCROhJqrS0fVeO37g006V2dTQ8PtcOtlWsiwWXY2xnYaEEgrmMkMdd9a94z2gQL3aC8blwMARZuDKugZ5KDadInWNhrVng/GLHwe1mv2gVRFfNcUEOqqGVgToQdCKR3ONWbl25cFxW0VFCAsciF4YhZPMzPrA0jeJOSxtZb6mRLkq4u/cbKiWbi2o52lEOUDRFlwyjxbcAQN5FThrhriLh7NoE5u7drjMoRAMzIAhCqCcoAIBMxprXZxHfsiXLbtnY93YNvKDGoa6bkZoAn5omIYgVoeH4LEWg7RaLO2ZhmYzAACqcoCwoAmNTqd6u0Wkdr8y8q/PsZtXqVVHCfmf7kk4dw+/btJbN1OVQCy2uZm+UxLOVkmSeXc1xxXAfE3C2IuyFJDlsoBG2ZbSqGXxEbT66t/DHGr2WCdSGDMPMovT9Uk+Xh5iAcSyYaw6Z7yl82pC2VyZ7gKMDPOgWDuwOwJHoJbYxOHBTnYvdiv8AA/xO8L922XS9h8QWu23RSvOAM5VGGYIICkt8rLqSzR9crP8AYrslZ4bYNmyWeWLM7mWOpgaaACTAGkkncmdBXNbyegSwsCztJ+bXPUPtCqvG8UEuAFyvKNJbxbXlEf8AFWu0n5tc9Q+0KXdo1bvRCoRkGrFZ3bxIqm5Jx5JxrjY9sv5wT2MTNtYxKpOYDMJO51GeDp9FTPiDqRi7QX1KdJ01zeGm1RcNV+5WLVpjJ3YADU9QG8vfU727uh7iydNRm6zETk1ER0qcOIrAnFReF2LbcSsgAm6kHY5hHTrPmPpFT2rgYAqQQdiDIpaBd0Hwe1En5ew8YyeqpbL3gQO6thJA5XjTSSFyx46T086kIYUUUUAFK+AbXv2977VNKV8A2vft732qAGlFFFABUOIwyvlzCcjB11IIYbEEeRII6gkHQ1NRQBh+1/A7z4nvbZtlXtosMxUhkLkmQjBpDL4bdemR43hL1u18ZbIV2VSyOCoB1bOxKlAVBXNG7CNSBX1ji1uUnwPuOlUeH4QXFaTtoPV5jrV8NVZFbexXKiEvN3PnUV46ggg6gggjyO9aXi/ZbIT3JC+CH0COmWJNv1AEfo9azWJbuyFu/Fsdg5An9UzDewnfWDpXVp1VdnszBZp5w90Vrl5gtyweZHtkKS2qzkt5Yy66uNSa0hrP3bId7Gp0uqRHXKGaD4iBPrA8KaNxOyPSuoupHMcuoJB1aJ1EVx9dXGFuI/J29Ba51Zk/Yt1le0tuL4Pz7Yj1qzBj9DJT2zxeyyhw/KwBVmVlBB2ILASKSdp+IWmW0Uu225yCFcGJUnUA6apFY1ya5NNdRHgvQB8ZP0sTXeItkjSJBUidjBBjTafH664wI+Ktz8xfqrrFPlRj4Kx+geY8qZT2Kl/FAjJcDLJCsUhgFJAYgx0UzqOokRTocSw1nubYvK9lXYXAXU5MxlGeI5VchSCIGYE+jrocLZCIFXQAdPeddZJ11rprancA6zqOsRPrjrXbhodtbjnqWqDXciPELV1rYtXEeLgzBGBjkciYpnWfxfD1vI191WRbud0QvOBlMMX31gEARAPWmariCB8ZZ/dMf/1FeduhCEnGLykXJvuivx2bmTDAkG9OcgwVsoVNwj9aQnT056Vzwzhtg27bdxaBKrPxa6GBI26Gq2Me7bxVlmKOz271tAiFOebTjPmuNKgKxkREEakgU4wlkIqICSFAEncwAJPma6Hh0HhvsX6eO6TbQk4HYiy1lWyo6KxCqs5bi80NGYSQw8hERpE6LF63btZVGU2iTMKQudFA+UVVXOWRow11qXAYNLmHw+Yai2kEEgiVEgMNQCNDBqTGWxasE2xHdDOomZZTmgk6nNqCd+Y0Pw9Stc5PMeuDLdoZOMpReOG184G1vhlsIVK583pF9SxGxJ6R0iAOkUW77W2CXTIOiXPE6ALcgQGM6HZvAHQ3KixaKyMH9GJOpGg1kMNQREz03rpqKivLxg8Lvcn5uclfiuONsBLYz4i7K2LcE57kEiY9FBBLMSAADrW24Hwa1hrYVEUNE3HAGZ3Oru7ACSzams1+C7gmXDrjb3NicUouMx1KW21t2kJEqsEEgaZiegEbesFtrm/Y7mm0ypj7sKKKKpNIs7Sfm1z1D7QpZ2lxeS6B3bNKDUNHVtPQNM+0n5tc9Q+0KU9qOOWrF1VuOwJQEAKTpLCdKT2f7xyvQcZyi8xWSTCMjWkd7N4nmEIWPUiDlyz7R1qyLdoAgWb50GnP1AOUS0CIA02NV+HcTt3LSXExBQMTGZdDDEGc2xkQNatPiQqCcYomQGYLrET5GP4jbq+P9VhA228tYIzbtag2MQehnO0bnl5j4nVfLypthcElucubWJl2bafnE+NGBnICbneTqGgCR020qxQIKKKKAClfANr37e99qmlK+AbXv2977VAER4bbutczIuYs/PlUsIy5TLA7eBkdNqlwnD8O0juLcqSpDW0nTZiF2DDmG2hGg2qXB3AGuyQIbqfEkD6qqJcC4u45FtVa2oNzOAWKwVzDN0zNBy6eMGKQmy5wy0FN5VAVRcEACAJt2iYA0GpJ9tXqpcPYF75GoNwQf/itVdpjI8RbzKR4il3DXyMyNoT94prSjilxSVZSM2uvqiga9Dvi6jlbx0n3j+NLHAIjenNy13ttSCR1A6Ttr76TkUmSiLbnBMMzS2HtZpnN3ahpjoQJ2NX8PZVFCIIUCAPfQoNdzSJCbHWvg5a4v5E5muAf2Z1LXB+idSw6bgamueI4G3eQpdXMpjrB0II1Go1ApxethlKnZgQfUQQazz474OoXE8pUZVcCVuwBAtx/aNp8WeaZC5gJrmayhpqyC+wGd4j2auWhmtnvV+aFhwNOgPxnX0QDtANKrOEu3AStsFQcpzkqTvmyhlho9db5bGLCZyLTGA3dCQw01QXC2Vm3ElVE+ApJh7npBUuZc75AEYwAYK6TlhgRlaCu0CK3aGOZ7dS8LHXKRdXJN4bDhtt1tItz0gIPXbaT1MRJ6mask+O3Wo7V8MWEMCsSGUqdRIMEbHx8j4VJh+HNiQ4zFLXMjEQWYyAwGpyDLOpEnMCPE+gu1VVFX1JPjt3yXW3Qqhuk+A4Ws4e0CP7NAR48oB9hqLA4rKuRs7OhdBlVnLKkQ0KCdmQEnQMSJrh8N3eJtYRDib1w2syvbZCyogKkXFucoklT3jRJA8DLfhHZe/ZtN3uFt3DcNzOEvB3IuOzFSt1VtxBAMNrA0NeT80o7orJnlr/LmuOWZy9jIxL3GVmtrZQ2mBGXKxJuuMxA1i2Jk6AbTrawnGbbhz6PdwWBZDoQSCMjtvFL3t3rBtrxOw2HwyFlS6Xz5gAoW3ea0IAYNucobLG41zGJtjFYizcIufBrjtYt3XtZrL3mJWwRCq2YBg7yJLI46mupRqXWlXt6F68R2PbFZHeF7V27aZOQLaCJmuOUE5WIBGQsDC+G8gwYBvHigvhrQvYZS4y6XC5OcEDJombSdvCvqXDuyGBsENawlhWEwRbEid4JEirfHODWsVaNq8oIPotAzI3R7ZIOVgdQavWofcI+IT6NcHz/AAvEbrJaPd2w1xFYBr2QtIBOVcjHrtv41V7QW8Vdw9y33dsK6XA4t3C7Fe7flUNaAktlXx10rccF7G4bD2mtkNeLgKz3iGYqs5EEABFWdAoEHXczSTE4W5h7/cXD3iMjPaufKKoUV1u9CwzrDACROgI1uhcpvazzF2ldS3xw/wB+TR9jMct7A4Z1j8mqnLsGQZWA0GkgxptFOqwHZ/EnBXcPZUM9i7lskmJS4qRauGABDKuQ+YtxrM7+sk4OEsM6VNqshuQUUUVAtFnaT82ueofaFZjt3hrrX0NtMOw7sT3q2SZzNt3omPVpvWn7Sfm1z1D7Qqh2hshrolGbkGonxbTQVTfZKuG6CTfvnH4TJwUW/M8L2I+zVq8MKi5cPMtmUBQvpnbuhlGh8N96asl+NFsA6j5REdDsPo99LsJhUKoGsOw1Eg7S3XUaazXfc21Ob4LeLCCI1GpOwLjw2jwqdcnKKk+rXYjLGXgbYQ3Nc4tgaZchJ8ZmR6qs1RwnC7SEMqQRtLExofEkbEir1TEFFFFABSvgG179ve+1TSlfANr37e99qgCpjEs94xL3pJiFtFhPUA90Z1J61JayJotzECT/AODrH7HwFS4JQTe5ZIuMZ6jUwQTp49aMbiGCkk8nKBKmSSYXUbSxUefSNyAd4XF20za3mLNLM1l94VelsDYAbVZTiCFlXnBYwM1t1BIBMSygbA/RVTA8WsHkVxEwN4loIXN6JJzbTPTepcYsXMOJ070xP7K9t40CyMKX43h+Y5l0PUePq8KYUUDFXCsTBNs/+s+8V3xXCzzCNN/51FjnC3gfCJ+/qptSG/UyznXX7/ea6qXFW2DGRBP0ezyqFDSLESCvK8XbzoigDwb0nxg7q8SdLd4iCT6N6IynwDgLH6QPVhLiI8+n399QcQw/e2ntgwWBAPg26nzgwaqurVkHFgZ/jGHIZbltZdmVGWYz5soB8JWJn5oNUeyuBxeNb/t7rYbC27lzvbuQF710tLLbW6hIVNEDNGxGXSFuYfLeY/CW7q4UyrZLumViHVmU5lFzS5lzp7CK1f4NXB4ZhABlK28jjr3qEpdnz7wMTVGllKcPo2cqPOH7/v5KJWfUex9ENuEcHt4cNkBLOQblxjLuQIBZvIaACANgAKYUUVuSx0JHjKCIIkedeFBpoNNvI7aeGhNdUUAFFFFABWL/AAg8OcPh8alxlTD5xiFEnNYYAlsoBJysqk+UnpW0rx1BBBAIOhB2I8DTi8PKIzipRcX3PnqvbxFoFTKXFBBGhEwVYdVYGCNiCB1Fa/s3jnvWFa5HeKSlyNAXUwWUdA2jAdAY6VkuM8K/6cM9tUGCzAFFVs1nN8oRmzoX3EAjOTJAinX4PcT3uGe8ByXb1xrRgjNbEKrQQDzZSdfGtF04zin3MOkqnVZKL/xNNNe1G94AgHdpipKzHQFnaT82ueofaFU+PcXt2boVwxJUHRQdJbqWFXO0n5tc9Q+0KWdpuG4i5dVrIQqEAOZUJmW+cpO0U4012vZZ0+cflCe7/Ukw+OtuqOL1y0GzQAAJggGRDDf21bsFbjEW8RcnU5RGmuu6z1iP5VHwrDYm3ZRYtZgWzSIES0QEAHh76tsuJ0g2ZjUQ0TPTXaPfQ4Rg9sei4Q+e57/09oHx92Qd+Xz/AEY1q7aUgAEyQBJPU+OlUR8JkfkYnX0pjy869C4jbNa6ycrT5aTFIC/RVFBiJ17ojyzA9N/f7q5VcTBk2R4EBt5Ghk7RI+igBhSvgG179ve+1VjC9/PxndRr6OafLeq/ANr37e99qgDyxYY5mUjS5c5TOVhm+VGxkCDBjwNVuP8AEQLdwFnsXCpW25t6BjEDvMrIAxyjefDWKZcNb8oPC4/1mpjiVy5tY/VM/RE0AYjA8QwpPdh1z3dCraktlk22JkFgs8kkxPnTrDPc7zD5uZDdcIWPMItXZ6cwJBideWZM6Nctkg28mjGSO7IGaZnaJmDNZPs7xW4cU2DuSfg2JZbTRM2e4cpmbqwnKT1I11qCjhmeuj6cnLPU3VFFFTNBVxuEDjwYbH+BrzBYieUiCoH8vv66t1CMMM+fWYigZ5jMPnWOvQ1nr1vK2uh61qKX8VwmYZhuBr5ikxxeBOB9/v7K6AqMNG/38B9VSA/f66RMCfVXCaGD12/jUjGobrbHwoAm+DrcIRgGU6EEAiDvodKe8PwNuzbW3aUIi7KogeJOnUmSfXSfBH4xPXWgpohIKKKKZEKKKKACiiigAri6pMQ2XUHYGQDqNfEaV3VO5jZbKgkzudh40AUcX2eW9d7y9evuokLZFzJaAO4ZbYU3Z2i4WEdNTLi2gUBVAAAAAAgADYAdBVLEW7u4afIACPaTVeby68310DwNLlsMIP8AuPMeFd0sHEHGpTT2iprXEkO8j1jT3UBgmxuFW6jW3BKsIMMVMeTKQQfMGaofi9a+fif85iP6tMrd9W2INdtMab+dAhV+L1r5+J/zmI/q0fi9a+fif85iP6tNRXD31G7Ae2gBb+L1r5+J/wA5iP6tH4vWvn4n/OYj+rTRLgOxB9VdUAKfxetfPxP+cxH9Wj8XrXz8T/nMR/VrvGcfw9slWuAsDBS2DcYfrLbBK+0V3wni9vEqXtZigIGZlKgyAeXMBO8eujAsroQ/i9a+fif85iP6tXeH4BLKZLeaJZjmdnJLGSSzksdfE1ZooGLL3BLbMW6kyeS23nuyExJJietcJwK2CIMEQRFuyIjYj4vSCPdRRQBb+CP/AOa59Fv+nVSx2ftLiPhMsbsQTygEc8SFUAnnbXfWiigBtRRRQAUUUUAFeEUUUAZi/bAbeY09/wDtR/xP3++tFFRLEdmoj/GiigZbwLw6k7fzFP6KKaISCiiimRCvGYDcxRRQBWu49B1n1V1h8WrmBO060UUsknHgsVytsAQBFeUUyJ6iwANdPGuqKKAObiAgg6g0vxOAEAIpk9Z0A85oooDJwnCj1YD1a/yq/hsOEEAk+s/cCiigeSrxGywBZWaeomBHlShWLGBqSfp9v8aKKTGmMcJw1o5jlP6PUeury4aFyhjuN9dJEr5SNPbRRTE2Kk7KYfM7MHYMzNkLnIC5LMMiwGBYk82bfwp3bQKAAAAAAABAAGwA6UUU22yKSXQ6ooopD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3" descr="data:image/jpeg;base64,/9j/4AAQSkZJRgABAQAAAQABAAD/2wCEAAkGBxQTEhUUExMWFhUXGBwaGBgXFxgcGBodHRwgHhocHRodHCggHR4mGxgcITEhJSkrLi4uGx8zODMsNygtLisBCgoKDg0OGxAQGywkHyQsLCwsLCwsLCwsLCwsLCwsLCwsLCwsLCwsLCwsLCwsLCwsLCwsLCwsLCwsLCwsLCwsLP/AABEIAMIBAwMBIgACEQEDEQH/xAAbAAABBQEBAAAAAAAAAAAAAAAFAAIDBAYBB//EAEQQAAECBAQEBAMFBgUDAwUAAAECEQADEiEEMUFRBSJhcRMygZEGobFCUsHR8AcUI2Jy4RWCorLxQ5LCJCVzM4PD0uL/xAAZAQADAQEBAAAAAAAAAAAAAAAAAQIDBAX/xAAmEQACAgIDAAIBBAMAAAAAAAAAAQIREiEDMUETcVEEYYGxFCIy/9oADAMBAAIRAxEAPwD1eZwyXKYS0UpWoFQS4Ng7hjeyQG2i2JfNUJiiKSblxpq0PreYAMglXvYfnFCZik+IoJNSAWUEhzUHJGwBqD9u8PYF+S5vUQ+7P0bp1icSzvHQHEPEADQDu8OeFChAdhRyGlWcAD4URpmCOrUwgAfChqT7x2ADsKOAx2ABQoUKABQoUKADzb9rS6Z2BP8AOv6y49IjzT9s1jgjtMX9E/lHpSTFPpAOhQoUSAoUKFAAoUKFAAoUKFAAoUKFAAoasWh0cMAmRhUKHPHIomjNYOTOnKUVqZwEqDilIBcClJcqIU7lQ05YOYPh6Zbs992YdAAAALn3iHBTJaEsCAlKXJJsHu7mxfMmHqxalg0ClI/6iwf9KcyOpYd4TssnmrSgXV2D3PQDWJZZcAsR3zijgZksklJKl6lXmb2sOgi54oZxkYQD6o6FQHxvGEozF2qD7s7dIdhuLoUHBZwLHd8t3LwWOgrWIrYizG7a9unygHiOMJqKVKDuXbQC4e75PBT97QoU1AqSAdLg5HsYAolTPAKQTn2u7N+MNViXSBcmpu+3yvAjEcRSlYNXkLEa0Kt7hQ9jEWM4mlM+yhSm7pch2LXDga+0AkaGVMcm/rFp4zOGxZdTDMpLkG5YFvdu0EpPE00FTvcdy9sv1lAAUEdeKcnEhQcZB/l/zCmTk+ZxbLtABPPnUt+tYepTCMvxPjAPMGABHRm1PqYLjGDkBz5T+T+zxKdlSjSCcdiMLh4MUSeaftvtKwh2nK/2v+EekYc8qew+kedftwH/AKbDnaf/APjVHoWCP8NB/lT9Ib6AnhRyFCA7CjjwoAOwo48J4AOwojVMAMIrz6QWBJCiHxf12z+cPrh0A+OGEDHCYQmcaORyqFFEmQ4b8NqIFa3DuEpLBJABG93td2vF+bwecagJpLAABalEHVQLHS3eLUvEeHJWu/KteenNkff6RCnjRIanbPV84ynyRh2zVJyKGM4bOlhJlkrUHcC2YzDquHOu0VBhp9KlrVMSp8gmr1cHf8Yvr+IVAgFPfrfI7P8AjFGdxZZpYBLuQRlr8xlEf5HH+SsJATGrJLVFVs+1wHfQbGKx4koasewifGpJchYZnYi5vod21MZPiJUEleWTB+t9OhvBGcZPTKacVsK8Xx6lTApC61Kd8govfce0Rji0xK/ElqIWUgA6+UByG9DGWwuOUF9ym4OrgiDmLkTEqVLLEBeaevMB6ZHrGrdEUEOL8QnqCVqY1MtPKQ4AcHzBxr6xVTxWbMUE5m1RCS1xq32rEZPnEPEpsymmY/KWY5JcMMzYN8oF8KnqClFMwIL651bjawN87iDJCo2crjigFAKs9wBd3ybvpE6OLESlIu5JYndgB7ZRl8Li71BfM730ZVV7PpEk/FKWohJFwCu7AhSsu7jOC0M1+C4+TKIpsU0kpOWb9jUImVx8ppS1qUp3Zr/3vvGQlT1AhJYAnJ0uzi4u+Zzi1PIVy5MbH9doiRUaLmIxvMX8qiKb5l3b5RosLxESlqrJUE3BAd3Hd7Bw0YrwwtQcuQ1wcm16OWgnjph8JLcq0moMAT3vnnrm3WITS9LltG0n/EaEoeiYVEuykKSAHs5OUdk/Fh+0gH+mMCjjfKtBSrxFU3JLNcjqCVb7Q+TjikkrYF77C0aSmrpGKRb/AGt8XE/CygElLTgb/wBKh+IjSYD4tIRLFIYISO9h7R598aT68Ikgv/FBy3G/plB7BlKkymS58NIID3NOwzhtvETNqPidwGRprE8rj5P2U+8AcNITa5ByfRgHJ6dN4kVPRUaS4S9ORLl2DNqbONo5Xy8g6DyOKrUSAw36DL6iLf72WGTkP/eMJPxE1ID1JBKU36nfJ4q4nj60psp2FyQSQl9e/wCMOPJJj0j0NWPSBdX6GZiNGMJFRDPkLv7Rif8AFVlNSgBYZByS/bK9z6CODjTA1qZwDmxLtk+ljfvFZsejVqxdTklmVoMm01cv84qzMeQSLgWSNTkDprfvnaAox4CUuTcAhIIFibF9cnDZ5wl4vmCaeZn9c8hb/mFkx2jT4TFnMswYDf8AvEv73zN8h75xkJnFB5gsBQuAx98naHyeKUZm93Ob5b7Q3yNBaNmcW2ZDm8NVxIAZuc7fL1jHni3V1K3Ny217Jf0ijjePhJNNg7lvMT1fIbCHmwpGyPFW0+f9oUY5HE6gFMC4B8phRWTDFGpxeDQozpVRBmcwNRuyaTbYKSH7xnRhJkpNQ+1e5ZgCQxcXNh7xqpCkfvFLE8rDO7EkX15VE/8AESqwyZ0sSxfME3sAr6kpiubizRMJUYPEYlSqVEU3b2IZw/v3hszGqAlhiKS5YZ57dWMGpXBfFNiDLdyb85DOA32QM1A3NhrD8Zw8XIGlIttrluCI5pfp9dGmavsyh4g9QKXtYN0N4C8VxSlO1vM+n2nA+caefgj9kP0voNmfTOBOJwVZZrl9D003cP6wuPiafQTafpncFJSJgJcqKUBiCAAQLje4g3OmKAWAGIdj1D2PS0QY/hZlXYjlGhFx37RawEgzp1LP4h6i5B27mNpwb6ZCZXmy5ikpUsuKghTh2FQp7j84p8OwhKJt/LlZnsoKvm/lMaXGYWmQlJYVKSSTZiyhnoxSx7ZRn+DyDUWNrVBi3MCH/D1hqLvZIMwM6pxY3pcPZsu5vBcSW8wudUvZjf8AXTrAj4Rwh8fFSTnLWGbNjUzdrRtuH8N8SUteoLHMAEhwXIvfaNMEIyOM4SVqStJICWCXD/Q5GL0kqSxvb7tjpkfSNdI4J/BbVgRYv7Fz7tEWI4GxGxANwp8tmeFJaKTM34i6V0s7Z3313i7wfgOMnJqASlBtWskAqsCwDk36bxf4RwbxpwRdieYg5Bi5DdvpG0xuMTIQwQoBKQB5qBakXZgWJDuIyhxJvZUjETfhiYkJV4yHNuZ0gkdTp+UMlcBmzApLMogpL+9t7Nd4u/EMybN8NCJbu5KXqcksliWbLN3i98LYiZLnJTNbw1LVKcnmE5OgDu1mdmNjHR8UU7M7YH+NPhsYThgclSjNlu5dnSoEARuvhjhUteEw0xuYyJZf/KIFfthP/t3XxZZ+r+gg/wDBK34fhP8A4UfIRdaJ8IsRwKk1IsNU5Bv1aAGLwiuclN8xkwI+t1RvqoqTsKFEEuPNbS7Z7kN84ylxJjjNo84xMiYoBKkcpUCWA0uMusBsbwxQ5aTe3tf8NY9fTgkjIDN/17RXxHC0KuQAosS2/SEuJxWmNSTPNZ0tXhlIcZJIc7vk7HtFbiOFWqSiWkAhAUL5uXJGVk8/V43+M4Jd094rYvhTJYDt9GftGdSNKRjsXgFqxPiVmklFL6JCbBgBYBhbaL3EMQtSllMxxUauQAlDtpnYCC5wO2xtn2/L0iunAGpiOuo0YfSJ3YqM7iCon+GAl1EpszbD20htbjJRIBN9X1O5eNNM4WoDt0t1iM8Hs4TfRvr3grYUA8MlFKmDqBVVdsgKgGawb5xUxUtJLEOmthcuQM7ZNYxohwsUqSLBSSHAGoZ/1tAnEcLKlVEMyiQBtt7mLuiq0dwUkrQFV0u9hkLmFBiRTKSlCk8wSH5SbkOcuphQCHz/AIpkpInqWEqFVYJLk0EJSlXQBLkW583gl8KKnTkpTMnSqFI8QIlKBJTkAsi9zmH0bIERek8GkIIVMkS1FBFMxQClC5JYEcrWNt3iGapMopmhIQUlRUALqQtYSsZv91Y0yAZjHRJmaDuJaWlVyVEcu1rJAAsACXaKczC1G7KSkM51IAYsOpeHicZiya7IewO9gRbOx6WHeK4wplMoTFMGcHNVKSPtBss1OMukJiBuNwjFw1rlrhnIa+jvEOD4QksVANVdj0Y20L/QNFzCcVSuhFKybKcJOWZckAtcscjBOXgyGABbO7WNVxbb1gVPYXRkuPcLKyghNI5av+52AIvteJcPwt0oIQPEKnK2U6QHzqYtYC20arFYYKBBJDah7en52iCaVISTY5MO4Ntv00ViKzF8akzaRLqrAQ5BFySp6QrRiQRYGzPeAa+FLZQDgkpIsQ4uwI1Ho0bLGyv4ZB85V7jK77ODDMKpNYWlJUUpZISQFCkAEg6m+XQRnN0i4q2eTLxi/wDEVKkJHiVco5eZkgEqLsxa7lo9p4LJTNw6VUUpWEqCCGCVJaxAvm/SMN8QyEzZivF8UEZFaOZDaJmJDe9r3jZfDk8nDYcFT1FIckEsCQAetmI0hOdKzScKDsnDJAKWDZAMwyvyi0PVhApJBswZIuPpn84hw0/xCKSzMffK3YR3GTSZRCPMoKAzd1ApH+r6RbkqMTyL4v8Aj1UhU3DYEUkKKF4hhU48yZaWYDMFZDm7aGAvA8Co865sys3KvFXUe5qvnGYXKpmywc3TU+7sXj0Xh/A5Qmg+IkFIqUCo5ZNctnpEy10dPHG7ZEMTiMOapU5K2HlmBKnA0LMfV3i/wr45TiXkz5YlTwKkqDlKlJDpIe4UCBn7mK0/h0pS3KuY3YKI+hYiMXxtITjEsWY1cvTaKTFycaSs237T/iIz5qEIX/CTLCmDMVKS6n7VM0ek/AuI/wDbsKdpI+RIjwTjE55hbRLf6fzj2b4QxA/w3DXI5CB/3l/pEOdRbJnFWkjVYXFuadr+j3/D3ieXiwpiDY5HL9Zj3jHCc18itKnDtpYOfWOf4iQUOXYG3pc/Q+gjmh+rTWxvhNr44+vvDwsG+8ZdGOLAVVCoO5AYAAq0v39IKSsWAhLkeXrmSwtno0dMOaMjJ8bQTKQYhmSgxt8vrEKsV8k1bej+kVzjuZKSdAr0AuOrERq5JdkJMlOGCalXuzsCSGsGAF7q21hi8MH+o/tDpWIcBtd87N+ecPmYhyycwS/Rh+doeg2IYe2V97Q1WGDABvaJZc4MCP11h5mQOKYraYMlYUXs4BI76g57RDKwIpBbbbvZrxdnzGUQNgokaWIHu0Pw5ASnsMssrwYorMHrwIf/APl/mQYUEij9WjkLAMwPxfiyjJEwJISVILvzeZiGS4S7EC77xAMSlSSVrQlCSULzPmqcqJF3swzimtJmYVZC2NdQqshKSAovKskMV3YFrF4hwElX7tOQS1C0rV1SkgBBLXHKe4tCasEGuE8Rl+GFJrMwpBUBygBO5yyIcaxZ4fjJawQlC83KVIUBbzJLjzWyLWbRox+H45KS6VCYV1qSrwwgpUDYdQwUCCQ3WNNwfiSHWxIJmV3FIUWCVBD+Zilyd4mKdg2S4PjMlAqPKkAgOkksOwJZmB/pgjh8SF3H2gFAlViDkwA3tobQPTh0mb4hAodwGCrsGpd21cW3eLOKklCEqlfZckvmkC7WYktf6iLSfpIQkuHtpna776wN4sjcsLe5s+e5EWkY0NUNQ4DF8n17xFPAUAWIY2sLe5YgPFCsETsOKmLXyzdzc/IRDj8IEyVzPuoUewCSf/EZdYLqmB7gu9y1sgzN1LRLhkhRpNJZqrWYucuoBiXFFKTRh5XBJ4XMK8OmWAl2ClqcgOEjmKSqza3zgT+zqeufJUSeVeMsQ7sulagk5AB+msei+IqupTAvkz3/AL5xicNjk8OM+SE0plzxMQ1gpB5m9UkB/wCRoUoJxovNyZteAnzs/n5SfusGUHzGcU5vEymTWVC1SsrsFK07ux6QFxPxvIQqUmU/hkhKlFIKALgJIdwQXCjtk8YfjXHTMSoBXIbAAMVCtRUCR/QG0bvA1ehIFfGuCSqYZ0ohlrUpk/ZOd7AP03g58MUYhExRmUzEpZcs0irZRqBNPUa2gNg+HzJpplrIsVEkPSlNyWGZekAbqgxjsAJPiUyEKCDyqp5yp2pa7gvkGyPrLjqjSEmmP4vRLSlSl8w8qQR6swHuYzCUJXN8aYlTFhpbIsO+T94ISwhazUggrHKEMpRa7KFzYi4LBhfIRBM4ZPnTEgIJQHDS2UScy1SgH0FTAZ6tDj+45ybBnFpzzZhGTluzfhlHqHwriz/h8lJBp52LZkEkjfIl8tIw/E/hfElalBCQC4AVNRUzWekNVu1to0Xw9xGZhpQlTJVg5KiUmWUuAryuoEPnYX8wjGfE+SDiOUqkmH5uLKVC5UHKRkXI/EktaIEl1uSLkoJ0BAAJ23z2ivLw5VNlTAD4fiqPMbpZlMohxkkMQWMXsMkFC0hXMoJTUfspGajs4C310jynxvjeMjWMslZakzCQgC5ZtS4BAfMsKj7xeM4skVFjSHfNj+e0V8AhJWFMQmgJD5C6iH6kF4ZNbmIsWIDhme5AL5lLMNLw4z/BTQTOLKlEEi7a6ZlrdG99DEE3GAzAA9Bpu925QT0yJ61NAnhk0TLjJCSQQLFze5vekj1iSpnJA8RSm5vsqNnttpa3pGnzynojBeBeXimIv0AD5hVnHUJba0SqxZBK8zQzaOVOTnoFfKM4rFUqACXNyc7OGSTbZstVQpuML2DAKye5Oxt3H4xvDll2Q0jUyeIEhPMk5Kq0ZuuXmTFlON5ElgSpmBOXQlrWf2jIcKmvc3SEEkndxSD/ACgB394I4NRUhKCSVZkkWuXpve4ftyiOrj5X6ZyggqnFMqohyW6agAPoLt7xbkrdJSC1LhwxZsjttaAWIxiXAdmQokj7Lc3qWJ9Ylws8cwdkkfVIKiXte0WuTZOGglMWh7uT2J/CFFGXiiQ9TZ2tvaFGfzwL+NnJkjxZc1KXTSuYkizKcAKZmDGkh20OzwCkTFiWqogVUKS6ZijYWckgg6vdySCzgxFP+JRRNkiTOrUKanDkKDFTVcur5jmPWKXEviBaUpKpHhpmEoSFFwkkhSVABPMSmliMmaOi00Y0H+D8LQszCUpVWVJqUL8hpWN0kuHFw5LbwYRhU00gAU+RZZRBF3FRJB6iBfwvNR4aDUylFR5wpyVFRYVM/Kx1OsE8OquWUqtaliGZrW75uN4pLRJFJwgVQpClJpVzEOAWCrpS9LuRmA93i+vEyU0y6khKypADjO5ItZ8/eKuKxHhAF0szAEkX0a7fLWK2InJUaSKwC4DkKBazhwCwUS73eC66AMeK5DBwHvZs8t+wjsyd0DZuT+EZ4rUJpUhCiPKaSUvne+dhtb1i1LxC1koUChrh7lTFtLDIEh9ekNMRfnyJar0Jc3cJTV7tFvhMgArUHekDmNtQOzX94B4nFiWFKmTUJQ91qGV7Cl+oD3gpwSYn92SZazMSp1VO4INxfYAi8TKWikhiWL31Pfp/aPP/ANpiR4ssgEeIlKSWzKFhWWppPsI9KUgZuCbE9SMrxmP2j4RM7AzQLqlp8VB1BTch9lJdJ7w0FnkvCsag1iapgFmlwGcgAk7Zad4rcaxYrYsSUJpIy8yrsLEt9YmwHw/iJySmQhK3cqJWkEO2dTWI2fWB3xHwGfhVoTOpcp5VIVUlTG7EgEEahtollpmr+FsSlMuaoqV9gMEpNRSQsJKiLJKiCQA5pDwY4clSpniTAVai7gFtt3MYX4c4gkci1MlyXdgLO5t0aNhhVqKaZarKHMoEmlPR8ySD6RMleioyoNYpSJMhwE+LOJDsHSALn3EY5P7wmalEldCZgC3U1Qr5gAo7ikXycCzwUxMpPPMKqwAGQjzkBnaxzYks56ajDzOJzVTTMqP8S6Ck8rBNNDF7U8pSdQIUY0qKk9mtXipgXTPViAoByjwkgts7M53BPeLnDpxWskgppLJTcsAbkq1UdhYNGfk45GJShUyctCkpH8OokOw5kg6evSLMvGCUbEjW5KjpYZlyIEJ7C8n4rMhMwKSiYhKwlSFApGSgSCm1m/TRosHMTPl+Ik8kwWDioG9aS7XDF2zzEeTcZx1dKASzOQbNYAPufMf80a34NxRTh1kqZ12GZApFSgDkWBbWMubgXLG/V0GWLo33ioQkrURSlzfQn72+bQFxnEH8MpS5YkOxYqIpILNUCCNMvdYzEAEBlsxKWSFVBn/P1JiKU6FFSwVFAckpDhTWS9si3q+0ebHjx7NpSCYCiSlIFQGVmSbJDhL2dalE79ohmTnmBCSWAd9TZ6lHVSip+lUckTUy0KJ5qpiU2+3UXWB94JBzfM52vEkFKVFIfmvU5HQ9mdTalocYeisH46cvxM1VAOGcsCQMhmp9ja97CIJfMKUlXkSlKVHmqUeZyNaQW3uM2hnEMasggE3YE5JpIZje53fe2UEPh+QlCUzVEtQqgM7gq5VljzCpwnJ30AMdGKI9CizRKVl/K+QtSHGruwTub5B3zJxukKYg8ytQQ3zeroSPUwTklKUFzorJypZFlegvazsBlEi5YlzLlghJWkC4SybFRbMqULat0ERLlXheI6fjgghbEFwSLHJXMzaKZmtntFyYkCT5nqWSkjJSSUhJIBuC/wAjGbmTqRLqRdTgIPmYEDmJuDTbv/Tc/wAXFKJbkuJSWSHJCU8xYWzUSB0T1gnyOKf1/Y402SLmg3IT8/wtCgScRL+04LB2Wwy0FJ+scg+VfgGpfkBo4vgn5F1l7ITJZStwcqrkm8XMHjsOKgiVPZRBAKOVJtklSwHcC+cec/D6Kp43AKhdrpuO/aNqkkWd2j1oQT2cctK7NMjiUpQuFDK5oFmZjSraz6RfwnFEAgmc4TYA1ZMAMhfXOMYevrEsucGsD65+0bKCMsmbHiPxJh5UtUxSq6LgBFydha3rAnF/tHwYelK1qzcIATk2Z+oEZL4jxLYeZoCGfqbC2oJsdowy5sZcmnSLhs9PV+1OXph1pv5vEcDcszRt8TNCFs4ZqrilhZy72scrXjwLgGDM/EyJQ/6k1APZ3V/pBj2Hj/Eylc2YMgAnSwWr68oHq8RZTWwJ8a8bE1IkyVPcAnJNWbA9Bq0H/gbjBGAkJUBUgFLFqWBI1taMJw3DqmqmBIdUseIoHVmBQC1vMrL7pi7wKYyVlDlAVdKrZ3I6kPE1atl6TpHo6eKjKsP027d4pfEeNfCzQC/8NRAAJqsWTfUkxhp3GCVOO1tOjRbmYtU1CkhWw97M3rFJ7Ior/CSjKxEpD3IZYb7yXb0JEFfjzgEzGCWUTEJEsKLLcA1ZsoAsQEi2sMwuDSMTIZ3EtT//AGyAH/7wB/TBvHzOQ5v073+UU3pjXaPIcFg1omky8kn7QBFyyXBDOeu8XsVxucBRQmUr76XFXVSBynuINcU4YlEt0gpWV2UCXsCXBfZT9ICcQxRTLUnxUzQWSkKBqYW5SzNbb1jGMr6NGqKEzGTikhS0O9QapKgdFJbrE3DEjFlQICJ7VlQDImMRz7S1gsSTyrdixuaUqckpII5QbMbjch7N01hJ4cCw0VkQeVRA65K3Qr0NosQzjWDUiYUqTSoZhslDzAdjl0Igjw4LKQQVVhAz1GRSDmFWeOyJInpMq3jSz/DUo+dLU+EQSwV5aVdknQwQ4ZgVIlgrcvelO9jQqwIUMjmzkC8Z8kqVgjPYaXKfnKnB5kkO7Z3Ou4IeD8iei5AIToFE2DDmbQDLeIfiLDoPnYzA1S0BhsUvkWy3Jd4r4SajwmBNlupQL8tJYEOBmHeJXJasppGr4bxLxiUlJpQKikKLZ8oL2uoB+hO0TYTGDJ1ErUBSRmahqPV/6jGaxWIMuUJbvU0xTBiEM0tF8uU1l/vjaCXwwha1KmmyUJWQT5QShif6UuFdH6RxzVJyZV32bGUhJVVUGCaBYXzUQLtvnoCWdjFDjEwhIRLQTchYCbsNBd6iWV/KGGbxVxfEJeGTRUfFAukCqgqvzk28QllEB6eVLctx+BS7hRKQbuFlUwl7Mmxc3clsvaYRa0Ow1gsElaqpgCzaxQAVMHCVrSQS3mU7gJ1uBBbBsVeM9VIKXYAFRyTLTYMwCX2TYNAeQpU1A5WluEkNUouo0VFg7q0BZzVdni7xXFlCTKqyQ4CTcDJS/wDMS+7FMXOX+uKBL0lxGKImZkc1L5j02uWHS8dRMrlzFLLCYl0gFhQnmqYOA9VLliWgAEpRLdyAUum1+ZIQQE/5mbdR2gtipi1hUiWoArBQlIIIASCkk2sDMUAToEGOeqkkWnoglTqzJSailIWSX5glKwCAdBcBup7Re47jCcSsILkMAQHKWOt2Zi2uYEQ4ealP7tJSkjxJktRJIekKDA7E3W2ljAziCyp2Uy/NMSgFSgn7Pe41bO28b45q/r+iLphfDzAUgipP8qAAkbsKWzzazu0chSLJHiebMulT3uHYs7EP1eORp8Q8jxZCiFFxe4Y9XH4xp5XxIkJS4vSAd8h0jNjBTHcIIDnO31h6cHM1lrbUgPaPQTa6OVqw2r4jSCSEKJO6ojm/EyiXEpILNUS9tQzRnZkwNnfQfq0TJkK6e8DnIMUEMfxybMQUKppLOANi4NznaBazEv7srp7iOy8GVagDKJbbKNx+yjAIK5uIIJ8MJQhx5VKuTmxIQCH/AJo1M0eIJySeSY6GBY5Uv1YHy7xQ+CEJl4Amlv4q3NuZgB8maLOBm8gB/RNz6uW9IuKIZD8OSAidjF3vOofYMFvsAVLhvxDLNlJYFVrakB/9oibAzWmTg5BqSRdrKlp+TpOkdx2IHiyhUSpSlFJKU0uEm4SAD9rM+0OvAT2Y5U29ySbZ6g/WLuBxJ5EoDlw5ayaSCavVoEYyWsYw4ZKylKlcmRCQbuAQ4bS+0afhsgImKKUMiSBLRUWcm7kqZ3U5PRJ2iKLDXDQySpSs8+iXLt+tIz3HOMKM2VPQopkBKkMlSiKqiFJJUlPMQEkW0ZzBfiU+mSq5BKWDgnoTsWzgFJxksJWFJKkKcKSEBNQNIJIKuZTqDGzMBoIibZUEdx/EpYlhR5lrQwQCQEJJBJUBfmU4A2TGenF0OlKAVEpY3P8AlJsMsu8P4thpYYeIqoM5CCprWBKSS4y1gbOwpUP/AKyCAPtlSOv2kjrEwghyky1hZqlgSxyqSPuJCR/UoMfe8Xhj0S0FHMpIqKxUySLUivfQEDlc3Ll40KnzJYlLSfDGS5TTG/rCCSpLb3DA3ygVxNZSaKaQL7vsoHUHeLYRL2FShP8AEJVMRZKWAqD2KZhyACXYB6vssHjVY1HiSvFqCloBUopLVkhvGVZybB76g7xjeCApIWouhTBaGKqg+RAu+oOhu4jZcOqCEHDzQUJsQoFQIuKDqFgG+htESjkqC6A8wIWf4oUs1DmSyLalViCW2A7xIrhliC5SSk2T5mUTcWJsfsu0XsdLKD/DQkIIKhdlWLFKrl2dIPQg6xVlywySSHs3oSTfqD7NHMlJaKtEcrhXjrYTSVlVAeSUOpSmzqIsGGVkpg5Nnow4CEACpREsWshDKEy4IK6jW5zIB0AgerEFqkJBcEEvoUlJpL2LEh7wKmqEwklbryaZZQvnUzLIDAWTYC0KUXLTLTSJlqyCEhJUpTqZRa7OkEm7G61XzYB3i1w6X4bqUXYUhOlRcvS/OXYlRFss4qJwjyxXNHISVoBJUAHNQLU5WzEHcIxCUpFJ5TzaA35twm5foInklitEF/hWLpqUsk0pUKb8yynmKiNqQGGWW8CJOImqEyYplFRK1VHldwyRlcgG2gT0i3KUSoA2qTTKllgun7x+44NRe9yzs8XE8PqVLQGKEhY8gcqJIUQRkMxncbu8Zpq7fYCw+FH8FjSkhXiAl2QTUC9rppd2z7w/DyyJgcJKmuwuhKaShLjIZrO6jmyb2MTikIllRFRCHABzBuw9hnFNK1KQrxCBUW5LaXD22DnJojclf8F+lnh4PihSlGoTFlL5qUoOWvbI2Dn5wP4XgaJlU5bllMEKCmYiqYSxFQVZLOyg5PK0FJEwvLIIDgBwM2FPe7ps1r5vA7E4rIOQlJcpGaxfMtmQQltxHU3pUQ6bCuEx0tKAJkuUpepy1sMtAwfVo7Ap15lSgTdkocB75tfvCi8l+Q2YnG4u4JNQpTc55KBUXsQwGWVQ6QsXNUkIJcFTX2J0P094s8VSFyk0gXskaipBQR2qSGI1MX+BKlzJstM5AUgtUhVgBkXfMEkC2XSOwyAmD4NKm8tBSsH7JILHoS1oZM4PSHBqaygUkFJGYY7f8OGMQcQxpl4qZ4FdCVFAJPNykgF9x2vrFniPGVzSmYLTPKtgwWBlUn7wGSh9GAToCsiWCPKx7/hDPCYgM7ufQCL0gu7gg53EOwGE8XEIRuoJ9M1fKIA3ZkCRgZMrLkqPdbqP+75RRwGMTMCSi1SQQLa307l4d8c42lK20Bb2pH+75RluFBRQAmlIqIJr5rg7J8txaNE6IqzWUMuq7lNJG7EkH0c+8CuLS5qp8ghkBBUalHldwWN8yLNCwuGmlqlbhRKGUD1YN6t1jk9MwWU6U52RY5AMS187QpTkvClFfkIT5I/eZcwkD+GsD3QE3y+0RntFCbKmKlrRJcUTKiVXKlKXzXNgyQC43N4kloICTWnUC9DZFiHL3A2idC5o0Tq9TE/1WyBG8Z/LFlYsKqlpmVA8yVJKTzOLhjlpeMhiZJRM8NcyUlIeySkFQ5zd75sGvkI0vEMV4CAQAAXrJISGIuyjrsB+MYnjuIKllQoU4BdNxcU2GlwT6w8Wxp0TVLKkvOlFAYIUZiOUWdmItYkBjDCFGpaZskrG8xJUNCBcuCSRkM4zkxZ1dhk/5iEcRZgAxIPya0GI8g7M4TMKnQmXk9KJqKgG6qDBxvCUie1M+VNmSHsoArUj+ZEwOAd0ksptDeB2HxKqAFFxkkPluxHtEyaCQUqoU+YNBHWoch/0mEUol2Rgyjk5VJPNLmAsFioWAOSklnSWKbg6Qf8Ag+cEonKflUQQRZPKwt2qzgbwzFTQlfjqXOlcpKFEu9xWFEEhQycEu7FxaC+DkUEGUp5RQoAMxSQAaFJ+yRsbnNyMriRK7JZskKmqluAJjBJ2mjysRqoEJJ2KdoHyEkOF2azHT8NoIBAmAkFqXI7CxI6pBB7DpE71CogEEczkWWLLF97LAGYUdonDdivRAuSCnIuQXtsXSXy3vu0QzpICLgBTsVfyVFg3UOX2AEXJZbIN6xChJKqXy8gJLWF0/MEdQYc46CMivQVVNmTmpyk09Nj3hTcUoJWpBQFzQli9dNKtPvJsp2y21h/gFN6VZMdAd1ZXH0vDlJZJUEgqBCSWDlKwQ+RcBiHa1QjGUbRWQU4diCAAVEqUHF0kt9og6lSSFdARbQSzJ5IYEBix0S2g6gW730gXLUilMs8yRtmFOwVUDYuXDX3h01YCqSQoOylkU56O46d75RwuN3RaJsUvxAUVlvDADZkkBlPoBtmXhwdCF5FrIDWFKQFFt1KLs7WJeKk6akTAAsKKUpKwpaXFKRcJSXewspop4mfSuYlQKqJYs9ipUxJU4BBzLEO1sjGuG6YDzxQoCpgelNwpTXW1gl8+naJUYxRShSyASoHmOYcsphuqoD+kQLRMVONKplDuVJsyEJuVWGQTpuQIjm4kOo08hZKhV5EWCSQDo3yVvG9LHFENVsLJxiFXtfWoB+rQoy/jtYy0uLGx/wD2jsRiysylMx5SlKVBwJlSVJ0SS5CejgFtCNI0KMV/CUsqQ5CfDUMptS0pmNqlYF1IORL6wBPCiKqgQzliDufxiThvCpq0rCFMmxKTkTo2yhuI7LMg/wAK4UgBRXcKU6CSHUCAT6gkjuDEAkCZMsLPSlthmfW/tFzhM1RlGWpxNqYgi4f7QDZM/rBBGEShZIADJCQw9T3s3uYpqyGRzcGkAlshpEPwLh3nqmn/AKaSX0qVYfJ4IqTv7RbSQiQosBVkMrC1vnBKIJmT+M8Y57qFugufmRGawaUrN6gQxBSQ7DoW93eLPH51U1iWA+qr+7NFfhuEClio2cB87khtR6EP2ifR9Gwk4iSeZxS7Gq3bscnPrD8bJSCQVKckilQBCc3PKm2t+0ClYlKVWQSpJu5zIIuoBN2tzWzETyMWqYAEgb8pAASCOZ3YJLb6amJ5J+JDjGwgvEeGKfEDAeXypAGdxzEa5uTrtDgccVFRv4aLguKlM1lPZ39urRn8bieSyrEkggZsSCL3Lsw7vrEuCUUIpv4f2lFgCdr2Lk9YxjG3ZpdFzi+MmT8ghnuHv2LmzfOBKsCVIICRUm4DhXK/M7HSxD7mLeImJAJlpUv7yfsgD0vrt3gZMmzCKlqNF9ClLG1kgO9846OiSviOFTdJR6MxJfKwMWsDhPCLzpamvUDUkaMQehLHu2sUFTpaVhSASQQQVWv1AzY9fSNJwV/DVULh1FCAHCS13LkZO0TLocewFPVzEZbDpp8o4DGimy5SxeknR0n66vnEM/gyRLrKWDtyE5NZ3JCTY5gwqLyO8ElLT95Ny4ve3ZtdY0GHxnh3AQUqYLS5FWgci4LZGMrNny0BKEhSNXFKztqQPlpBrA8TKyaVrSEt9ljtc/hGkFozk9hhQaiZLU4JJSSz1P5VDIKbTJT21idQqIlo8ixVL6TUligvqxp7KQdTA/8AeXIdb7gpNKhqCNLajLOLkkVCkEgqvLUTlMGSSRaprOMwQQTTa/smrIpZcPsH9Bn6i1toiOJCeVudTkbsMy+n9ot4jMLHKVuoj7qhZQA1AU56hUUJ8plC2hboNQ/T6NEzhkqDotL0WDcgBVnAJZj6gn5xFLXSVEMErBSq4sWdJBOfO1oWGWLJUeVQKSdjmkjsWipPk0AlnKQQbEqzvbPPXIQOOhWQTMYeYOCQQLZWF37B8shEPE+IgS5iS5IISWIHQAXOV/ziFcoIWh3Iqq5ejZB9Q4PeLRwxmLw6kol0rLzKilLFJqWUgqBJIJNnaOKfHUkma5aK+HxVeKmIKUskhDgtypIBys1MvaFhcWJ4m/zgKKMlOpdSmIsXAyziRIUPFUqYA5IAKAWKtXEsVDmOrXhcPVKUmYXQ1gomVoyqrABIDOA4OetoU6tv6GrOgUyxpMmlJVmCmUkuAxuApY2ylwO8S5LMbh6iFMTcgjImLs/GGfLE1KQmglCw1wLmSodCAUE6lA3gWlaSpuVJIcnmzbIbt+caJNKhMKIn1B1SlKP3qjfbINlCgX+97ANpY/nCiwoPzJjkv199Yu4GVSkBmJuW3On4QOkTHOnvkdbb+sEAqytTHQjEsSpYqBbyhk+ucWQAIpYaf7xOqZDA5Om3+Xqfxh/xDN5Ey7jIXt3/ABjvC5VUxzknm9chAH4txT1l8gw7mw/E+kTIZmJswzDMmDLVOfLYA30sH29YdhcbozXcsS3Sx2yAEMlqoTJUNQonqKlAPuCInlJZQUkCk5WDkOzHb9NGbHovynPMzFrEBiys7G1xr2iXGYtZFIdvtZuWsLtpu2ZMUUZkkliSbFm9rgW7ZGLM2WDLU6HswdyzZX7fOM6bdDuiNMoqMsEZKIIURZmNwB1dusdxZE1TqmJNJydVgD2bSK/EwVTCBqpKk3YuR+TfOKqkrSFpUg87Xuci5y3jWMaQ2y3KnUP4dK91B2HoWv8AKBmPnqWXUpzsC4H4R2Ys+XLozfKIiiHRNkeGlgqD5fK12+Uar4Rn0TJcxRepXNbMFw3zf2jLUwb4QgLSnnp8NjfW+Y3zETJFRZoJ2FUCWSmaLg+HaY2eQ5gzaDS8UsQVBKihSvDpCQ42RSxTlVHMfOSpZVYKckG+51FxYwxXEFEMLKUwUS5yyV1OjkZaxUVoTZRkYI01LU4B8pBy3cXF3+UGJbDUd7v8xeBDlKFEq6FydcgzxawTlId32P8Af8Y0SJYRI1094klYmlxmki4drdDoQbgjIxWlqSDZ36lvobe8T/vJPKQm+4uN2VfaGxKgupRXLUSqoNWlTB78sxCgPKWKVN6iKEia/KQ+qR/Nl8xbuBDsHiKVcz0qBSpBFrhnDBnDu8RzMMpKqTnmkgi7+VQ3D/MEZiEW9j5igUkjQj0JB+sdxS6gmZ9ryqzdxdJ9U67gw2ck0lTM5DjZQeoehv2IiAEZKLJULnTop+hZxs8NMmiDFzklYDaslTM6utsn7Q/CJCcLMUq3hmhL3CfFTQagL0mnS9x1geJIJJNqXHNak3fO28GMIPEkqlKICpymuRauWsyx35UK7kxycquX0XEDLxClS6ZhpLuVPYJSAlIf7pqsemojkslGEAIuubSEG/IlPNlmHIbvFYnlRKWkgUglhzJKgSfRyHSflE/EkjlRTeWgUkPzF3mAdjYDOzRCjdL97L6VjeFzwFqCg0uYjw5jn7KiA+zpLK9DvA9eFUmYymCgchk4zb0y9Is4ddairSwYsQfwyi9N56S9/IX7Mk+xb0jdw9IyQJw7UipKiex/KFE6Uq6+/wDeFCoLD6U5f5vwi3NSKElruPpChRqjNkyEjbWJFi0KFFAy/wAIHJM9PpGE+Iv/ADH4x2FESGVcYkVSw32P/Ix1IekHIqW/VlMH7CFCjPwCXC/Z6pD/APcIsKPk6n84UKFHsRLjJYcWGY0/kiZevpHYUaroqfZHMlJMsuAbbCM4RChQ5diQwiHg2R3H+0QoUSNF2ebjtEsr9fKFCio9Ax8oXHYn5CLoEKFFol9j0jlHcxZwPmA0vbTLaFChvoDiRZY0GXSLc++GS92mKAfQUpLdnvChRIyXCB5Re90H1IUD8gB6CBk5IKqSLZto4JYtChQeMqXYuKJBWHD3l/NKH946g803pi0gdGWoD2Fu0KFGU+mVHsp48f8Arlf/ADKHzMUzczX0UkjoS7kd4UKMY+fQ30KWLL6LP1i9isyNKfxEKFHU/wDky9B8s2EKFCjEo//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itle 6"/>
          <p:cNvSpPr>
            <a:spLocks noGrp="1"/>
          </p:cNvSpPr>
          <p:nvPr>
            <p:ph type="title"/>
          </p:nvPr>
        </p:nvSpPr>
        <p:spPr>
          <a:xfrm>
            <a:off x="352834" y="0"/>
            <a:ext cx="7620000" cy="850900"/>
          </a:xfrm>
        </p:spPr>
        <p:txBody>
          <a:bodyPr>
            <a:normAutofit/>
          </a:bodyPr>
          <a:lstStyle/>
          <a:p>
            <a:r>
              <a:rPr lang="en-US" sz="4000" dirty="0"/>
              <a:t>The Need for Bird Conservation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246167"/>
            <a:ext cx="2612101" cy="2064902"/>
          </a:xfrm>
          <a:prstGeom prst="rect">
            <a:avLst/>
          </a:prstGeom>
        </p:spPr>
      </p:pic>
      <p:pic>
        <p:nvPicPr>
          <p:cNvPr id="11" name="Picture 2" descr="C:\Users\EKershner.IFW\Desktop\Eric Boise Lectures\1. History of Bird Conservation\images\banned-egre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674" y="4246167"/>
            <a:ext cx="2633804" cy="206490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3"/>
          <p:cNvSpPr txBox="1">
            <a:spLocks/>
          </p:cNvSpPr>
          <p:nvPr/>
        </p:nvSpPr>
        <p:spPr>
          <a:xfrm>
            <a:off x="168114" y="2617466"/>
            <a:ext cx="6222372" cy="2362200"/>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1800" i="1" kern="1200">
                <a:solidFill>
                  <a:schemeClr val="tx1"/>
                </a:solidFill>
                <a:latin typeface="+mn-lt"/>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800" i="0" dirty="0"/>
              <a:t>Market hunting</a:t>
            </a:r>
          </a:p>
          <a:p>
            <a:pPr marL="342900" indent="-342900">
              <a:buFont typeface="Arial" panose="020B0604020202020204" pitchFamily="34" charset="0"/>
              <a:buChar char="•"/>
            </a:pPr>
            <a:r>
              <a:rPr lang="en-US" sz="2800" i="0" dirty="0"/>
              <a:t>Plume trade (Millinery)</a:t>
            </a:r>
          </a:p>
          <a:p>
            <a:pPr marL="342900" indent="-342900">
              <a:buFont typeface="Arial" panose="020B0604020202020204" pitchFamily="34" charset="0"/>
              <a:buChar char="•"/>
            </a:pPr>
            <a:r>
              <a:rPr lang="en-US" sz="2800" i="0" dirty="0"/>
              <a:t>Abundant species declining</a:t>
            </a:r>
          </a:p>
          <a:p>
            <a:pPr marL="342900" indent="-342900">
              <a:buFont typeface="Arial" panose="020B0604020202020204" pitchFamily="34" charset="0"/>
              <a:buChar char="•"/>
            </a:pPr>
            <a:r>
              <a:rPr lang="en-US" sz="2800" i="0" dirty="0"/>
              <a:t>Unregulated killing</a:t>
            </a:r>
          </a:p>
          <a:p>
            <a:endParaRPr lang="en-US" sz="2800" i="0"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9779" y="1447800"/>
            <a:ext cx="1624195" cy="2616013"/>
          </a:xfrm>
          <a:prstGeom prst="rect">
            <a:avLst/>
          </a:prstGeom>
        </p:spPr>
      </p:pic>
      <p:sp>
        <p:nvSpPr>
          <p:cNvPr id="14" name="Subtitle 8"/>
          <p:cNvSpPr>
            <a:spLocks noGrp="1"/>
          </p:cNvSpPr>
          <p:nvPr>
            <p:ph type="subTitle" idx="13"/>
          </p:nvPr>
        </p:nvSpPr>
        <p:spPr>
          <a:xfrm>
            <a:off x="168114" y="2007866"/>
            <a:ext cx="6371044" cy="457200"/>
          </a:xfrm>
        </p:spPr>
        <p:txBody>
          <a:bodyPr>
            <a:noAutofit/>
          </a:bodyPr>
          <a:lstStyle/>
          <a:p>
            <a:r>
              <a:rPr lang="en-US" sz="2800" dirty="0"/>
              <a:t>The 19</a:t>
            </a:r>
            <a:r>
              <a:rPr lang="en-US" sz="2800" baseline="30000" dirty="0"/>
              <a:t>th</a:t>
            </a:r>
            <a:r>
              <a:rPr lang="en-US" sz="2800" dirty="0"/>
              <a:t> and 20</a:t>
            </a:r>
            <a:r>
              <a:rPr lang="en-US" sz="2800" baseline="30000" dirty="0"/>
              <a:t>th</a:t>
            </a:r>
            <a:r>
              <a:rPr lang="en-US" sz="2800" dirty="0"/>
              <a:t> Centuries</a:t>
            </a:r>
          </a:p>
        </p:txBody>
      </p:sp>
    </p:spTree>
    <p:extLst>
      <p:ext uri="{BB962C8B-B14F-4D97-AF65-F5344CB8AC3E}">
        <p14:creationId xmlns:p14="http://schemas.microsoft.com/office/powerpoint/2010/main" val="29206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381000" y="0"/>
            <a:ext cx="7620000"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Nest Destruction Memo</a:t>
            </a:r>
          </a:p>
        </p:txBody>
      </p:sp>
      <p:sp>
        <p:nvSpPr>
          <p:cNvPr id="2" name="Content Placeholder 1"/>
          <p:cNvSpPr>
            <a:spLocks noGrp="1"/>
          </p:cNvSpPr>
          <p:nvPr>
            <p:ph idx="1"/>
          </p:nvPr>
        </p:nvSpPr>
        <p:spPr>
          <a:xfrm>
            <a:off x="480848" y="2362200"/>
            <a:ext cx="8408276" cy="4724400"/>
          </a:xfrm>
        </p:spPr>
        <p:txBody>
          <a:bodyPr/>
          <a:lstStyle/>
          <a:p>
            <a:pPr>
              <a:spcBef>
                <a:spcPts val="0"/>
              </a:spcBef>
            </a:pPr>
            <a:r>
              <a:rPr lang="en-US" dirty="0"/>
              <a:t>Intended to allow conservation outcomes without regulatory burden</a:t>
            </a:r>
          </a:p>
          <a:p>
            <a:pPr>
              <a:spcBef>
                <a:spcPts val="0"/>
              </a:spcBef>
            </a:pPr>
            <a:r>
              <a:rPr lang="en-US" dirty="0"/>
              <a:t>Any person/entity can, without a permit:</a:t>
            </a:r>
          </a:p>
          <a:p>
            <a:pPr marL="571500" indent="-457200">
              <a:spcBef>
                <a:spcPts val="0"/>
              </a:spcBef>
              <a:buFont typeface="+mj-lt"/>
              <a:buAutoNum type="arabicPeriod"/>
            </a:pPr>
            <a:r>
              <a:rPr lang="en-US" dirty="0"/>
              <a:t>Temporarily possess and transport any sick, injured, orphaned bird</a:t>
            </a:r>
          </a:p>
          <a:p>
            <a:pPr marL="571500" indent="-457200">
              <a:spcBef>
                <a:spcPts val="0"/>
              </a:spcBef>
              <a:buFont typeface="+mj-lt"/>
              <a:buAutoNum type="arabicPeriod"/>
            </a:pPr>
            <a:r>
              <a:rPr lang="en-US" dirty="0"/>
              <a:t>Temporarily possess any egg or chick in imminent danger of incidental take</a:t>
            </a:r>
          </a:p>
          <a:p>
            <a:pPr marL="571500" indent="-457200">
              <a:spcBef>
                <a:spcPts val="0"/>
              </a:spcBef>
              <a:buFont typeface="+mj-lt"/>
              <a:buAutoNum type="arabicPeriod"/>
            </a:pPr>
            <a:r>
              <a:rPr lang="en-US" dirty="0"/>
              <a:t>Relocate any active nest in imminent danger of incidental take (when species appropriate)</a:t>
            </a:r>
          </a:p>
          <a:p>
            <a:pPr marL="114300" indent="0">
              <a:spcBef>
                <a:spcPts val="0"/>
              </a:spcBef>
              <a:buNone/>
            </a:pPr>
            <a:r>
              <a:rPr lang="en-US" dirty="0"/>
              <a:t>And transport these items to a vet or rehab facility </a:t>
            </a:r>
          </a:p>
        </p:txBody>
      </p:sp>
      <p:sp>
        <p:nvSpPr>
          <p:cNvPr id="3" name="Subtitle 2"/>
          <p:cNvSpPr>
            <a:spLocks noGrp="1"/>
          </p:cNvSpPr>
          <p:nvPr>
            <p:ph type="subTitle" idx="13"/>
          </p:nvPr>
        </p:nvSpPr>
        <p:spPr>
          <a:xfrm>
            <a:off x="381000" y="1905000"/>
            <a:ext cx="4579436" cy="457200"/>
          </a:xfrm>
        </p:spPr>
        <p:txBody>
          <a:bodyPr>
            <a:noAutofit/>
          </a:bodyPr>
          <a:lstStyle/>
          <a:p>
            <a:r>
              <a:rPr lang="en-US" sz="2800" dirty="0">
                <a:latin typeface="+mn-lt"/>
              </a:rPr>
              <a:t>Good Samaritan Policy</a:t>
            </a:r>
          </a:p>
        </p:txBody>
      </p:sp>
      <p:sp>
        <p:nvSpPr>
          <p:cNvPr id="8" name="Content Placeholder 2"/>
          <p:cNvSpPr txBox="1">
            <a:spLocks/>
          </p:cNvSpPr>
          <p:nvPr/>
        </p:nvSpPr>
        <p:spPr>
          <a:xfrm>
            <a:off x="254876" y="1650177"/>
            <a:ext cx="8534400" cy="4217223"/>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lumMod val="90000"/>
                    <a:lumOff val="10000"/>
                  </a:schemeClr>
                </a:solidFill>
                <a:latin typeface="Georgia" pitchFamily="18" charset="0"/>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lumMod val="90000"/>
                    <a:lumOff val="10000"/>
                  </a:schemeClr>
                </a:solidFill>
                <a:latin typeface="Arial" pitchFamily="34" charset="0"/>
                <a:ea typeface="+mn-ea"/>
                <a:cs typeface="Arial"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lumMod val="90000"/>
                    <a:lumOff val="10000"/>
                  </a:schemeClr>
                </a:solidFill>
                <a:latin typeface="Arial" pitchFamily="34" charset="0"/>
                <a:ea typeface="+mn-ea"/>
                <a:cs typeface="Arial"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lumMod val="90000"/>
                    <a:lumOff val="10000"/>
                  </a:schemeClr>
                </a:solidFill>
                <a:latin typeface="Arial" pitchFamily="34" charset="0"/>
                <a:ea typeface="+mn-ea"/>
                <a:cs typeface="Arial" pitchFamily="34"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lumMod val="90000"/>
                    <a:lumOff val="10000"/>
                  </a:schemeClr>
                </a:solidFill>
                <a:latin typeface="Arial" pitchFamily="34" charset="0"/>
                <a:ea typeface="+mn-ea"/>
                <a:cs typeface="Arial"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8539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381000" y="0"/>
            <a:ext cx="7620000"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Additional Considerations</a:t>
            </a:r>
          </a:p>
        </p:txBody>
      </p:sp>
      <p:sp>
        <p:nvSpPr>
          <p:cNvPr id="2" name="Content Placeholder 1"/>
          <p:cNvSpPr>
            <a:spLocks noGrp="1"/>
          </p:cNvSpPr>
          <p:nvPr>
            <p:ph idx="1"/>
          </p:nvPr>
        </p:nvSpPr>
        <p:spPr>
          <a:xfrm>
            <a:off x="415159" y="2971800"/>
            <a:ext cx="8374117" cy="3379023"/>
          </a:xfrm>
        </p:spPr>
        <p:txBody>
          <a:bodyPr>
            <a:noAutofit/>
          </a:bodyPr>
          <a:lstStyle/>
          <a:p>
            <a:r>
              <a:rPr lang="en-US" sz="3200" dirty="0"/>
              <a:t>Compliance w/ Eagle Act and ESA still required</a:t>
            </a:r>
          </a:p>
          <a:p>
            <a:pPr marL="114300" indent="0">
              <a:buNone/>
            </a:pPr>
            <a:endParaRPr lang="en-US" sz="3200" dirty="0"/>
          </a:p>
          <a:p>
            <a:r>
              <a:rPr lang="en-US" sz="3200" dirty="0"/>
              <a:t>NEPA still applies to all federal actions</a:t>
            </a:r>
          </a:p>
          <a:p>
            <a:pPr marL="114300" indent="0">
              <a:buNone/>
            </a:pPr>
            <a:endParaRPr lang="en-US" sz="3200" dirty="0"/>
          </a:p>
          <a:p>
            <a:r>
              <a:rPr lang="en-US" sz="3200" dirty="0"/>
              <a:t>Executive Order 13186 remains in effect</a:t>
            </a:r>
          </a:p>
          <a:p>
            <a:pPr marL="114300" indent="0">
              <a:buNone/>
            </a:pPr>
            <a:endParaRPr lang="en-US" sz="3200" dirty="0"/>
          </a:p>
        </p:txBody>
      </p:sp>
      <p:sp>
        <p:nvSpPr>
          <p:cNvPr id="3" name="Subtitle 2"/>
          <p:cNvSpPr>
            <a:spLocks noGrp="1"/>
          </p:cNvSpPr>
          <p:nvPr>
            <p:ph type="subTitle" idx="13"/>
          </p:nvPr>
        </p:nvSpPr>
        <p:spPr>
          <a:xfrm>
            <a:off x="381000" y="2114962"/>
            <a:ext cx="4579436" cy="457200"/>
          </a:xfrm>
        </p:spPr>
        <p:txBody>
          <a:bodyPr>
            <a:noAutofit/>
          </a:bodyPr>
          <a:lstStyle/>
          <a:p>
            <a:r>
              <a:rPr lang="en-US" sz="2800" dirty="0">
                <a:latin typeface="+mn-lt"/>
              </a:rPr>
              <a:t>Its not all about the MBTA</a:t>
            </a:r>
          </a:p>
        </p:txBody>
      </p:sp>
      <p:sp>
        <p:nvSpPr>
          <p:cNvPr id="8" name="Content Placeholder 2"/>
          <p:cNvSpPr txBox="1">
            <a:spLocks/>
          </p:cNvSpPr>
          <p:nvPr/>
        </p:nvSpPr>
        <p:spPr>
          <a:xfrm>
            <a:off x="254876" y="1650177"/>
            <a:ext cx="8534400" cy="4217223"/>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lumMod val="90000"/>
                    <a:lumOff val="10000"/>
                  </a:schemeClr>
                </a:solidFill>
                <a:latin typeface="Georgia" pitchFamily="18" charset="0"/>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lumMod val="90000"/>
                    <a:lumOff val="10000"/>
                  </a:schemeClr>
                </a:solidFill>
                <a:latin typeface="Arial" pitchFamily="34" charset="0"/>
                <a:ea typeface="+mn-ea"/>
                <a:cs typeface="Arial"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lumMod val="90000"/>
                    <a:lumOff val="10000"/>
                  </a:schemeClr>
                </a:solidFill>
                <a:latin typeface="Arial" pitchFamily="34" charset="0"/>
                <a:ea typeface="+mn-ea"/>
                <a:cs typeface="Arial"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lumMod val="90000"/>
                    <a:lumOff val="10000"/>
                  </a:schemeClr>
                </a:solidFill>
                <a:latin typeface="Arial" pitchFamily="34" charset="0"/>
                <a:ea typeface="+mn-ea"/>
                <a:cs typeface="Arial" pitchFamily="34"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lumMod val="90000"/>
                    <a:lumOff val="10000"/>
                  </a:schemeClr>
                </a:solidFill>
                <a:latin typeface="Arial" pitchFamily="34" charset="0"/>
                <a:ea typeface="+mn-ea"/>
                <a:cs typeface="Arial"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2880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850900"/>
          </a:xfrm>
        </p:spPr>
        <p:txBody>
          <a:bodyPr/>
          <a:lstStyle/>
          <a:p>
            <a:r>
              <a:rPr lang="en-US" sz="4000" dirty="0">
                <a:latin typeface="+mn-lt"/>
              </a:rPr>
              <a:t>National Environmental Policy Act</a:t>
            </a:r>
          </a:p>
        </p:txBody>
      </p:sp>
      <p:sp>
        <p:nvSpPr>
          <p:cNvPr id="3" name="Content Placeholder 2"/>
          <p:cNvSpPr>
            <a:spLocks noGrp="1"/>
          </p:cNvSpPr>
          <p:nvPr>
            <p:ph idx="1"/>
          </p:nvPr>
        </p:nvSpPr>
        <p:spPr>
          <a:xfrm>
            <a:off x="438150" y="2819400"/>
            <a:ext cx="8267700" cy="3352800"/>
          </a:xfrm>
        </p:spPr>
        <p:txBody>
          <a:bodyPr>
            <a:noAutofit/>
          </a:bodyPr>
          <a:lstStyle/>
          <a:p>
            <a:pPr>
              <a:buClrTx/>
            </a:pPr>
            <a:r>
              <a:rPr lang="en-US" sz="2800" dirty="0">
                <a:solidFill>
                  <a:schemeClr val="tx1"/>
                </a:solidFill>
                <a:latin typeface="+mn-lt"/>
              </a:rPr>
              <a:t>Requires Federal Agencies to evaluate action-related impacts to the human environment, including birds</a:t>
            </a:r>
          </a:p>
          <a:p>
            <a:pPr marL="114300" indent="0">
              <a:buClrTx/>
              <a:buNone/>
            </a:pPr>
            <a:endParaRPr lang="en-US" sz="800" dirty="0">
              <a:solidFill>
                <a:schemeClr val="tx1"/>
              </a:solidFill>
              <a:latin typeface="+mn-lt"/>
            </a:endParaRPr>
          </a:p>
          <a:p>
            <a:pPr>
              <a:buClrTx/>
            </a:pPr>
            <a:r>
              <a:rPr lang="en-US" sz="2800" dirty="0">
                <a:solidFill>
                  <a:schemeClr val="tx1"/>
                </a:solidFill>
                <a:latin typeface="+mn-lt"/>
              </a:rPr>
              <a:t>Questions to consider</a:t>
            </a:r>
          </a:p>
          <a:p>
            <a:pPr lvl="1"/>
            <a:r>
              <a:rPr lang="en-US" sz="2800" dirty="0"/>
              <a:t>How does the action impact migratory birds and their habitats?</a:t>
            </a:r>
          </a:p>
          <a:p>
            <a:pPr lvl="1"/>
            <a:r>
              <a:rPr lang="en-US" sz="2800" dirty="0"/>
              <a:t>Can impacts be reduced with best practices?</a:t>
            </a:r>
          </a:p>
        </p:txBody>
      </p:sp>
      <p:sp>
        <p:nvSpPr>
          <p:cNvPr id="4" name="Subtitle 2"/>
          <p:cNvSpPr>
            <a:spLocks noGrp="1"/>
          </p:cNvSpPr>
          <p:nvPr>
            <p:ph type="subTitle" idx="13"/>
          </p:nvPr>
        </p:nvSpPr>
        <p:spPr>
          <a:xfrm>
            <a:off x="381000" y="2133600"/>
            <a:ext cx="8153400" cy="457200"/>
          </a:xfrm>
        </p:spPr>
        <p:txBody>
          <a:bodyPr anchor="t">
            <a:noAutofit/>
          </a:bodyPr>
          <a:lstStyle>
            <a:lvl1pPr marL="0" indent="0" algn="l">
              <a:buNone/>
              <a:defRPr sz="1800" i="1">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800" dirty="0"/>
              <a:t>Addressing impacts to the human environment</a:t>
            </a:r>
          </a:p>
        </p:txBody>
      </p:sp>
    </p:spTree>
    <p:extLst>
      <p:ext uri="{BB962C8B-B14F-4D97-AF65-F5344CB8AC3E}">
        <p14:creationId xmlns:p14="http://schemas.microsoft.com/office/powerpoint/2010/main" val="413386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p:nvPr>
        </p:nvSpPr>
        <p:spPr>
          <a:xfrm>
            <a:off x="381000" y="0"/>
            <a:ext cx="7620000"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Executive Order 13186</a:t>
            </a:r>
          </a:p>
        </p:txBody>
      </p:sp>
      <p:sp>
        <p:nvSpPr>
          <p:cNvPr id="3" name="Content Placeholder 2"/>
          <p:cNvSpPr>
            <a:spLocks noGrp="1"/>
          </p:cNvSpPr>
          <p:nvPr>
            <p:ph idx="1"/>
          </p:nvPr>
        </p:nvSpPr>
        <p:spPr>
          <a:xfrm>
            <a:off x="190500" y="2286000"/>
            <a:ext cx="8763000" cy="4038600"/>
          </a:xfrm>
        </p:spPr>
        <p:txBody>
          <a:bodyPr>
            <a:normAutofit/>
          </a:bodyPr>
          <a:lstStyle/>
          <a:p>
            <a:pPr marL="594360" indent="-457200"/>
            <a:r>
              <a:rPr lang="en-US" sz="2700" dirty="0"/>
              <a:t>The M-Opinion does not directly affect how federal agencies manage incidental take </a:t>
            </a:r>
          </a:p>
          <a:p>
            <a:pPr marL="137160" indent="0">
              <a:buNone/>
            </a:pPr>
            <a:endParaRPr lang="en-US" sz="800" dirty="0"/>
          </a:p>
          <a:p>
            <a:pPr marL="594360" indent="-457200"/>
            <a:r>
              <a:rPr lang="en-US" sz="2700" dirty="0"/>
              <a:t>The EO was not designed to implement the MBTA per se</a:t>
            </a:r>
          </a:p>
          <a:p>
            <a:pPr marL="891540" lvl="1" indent="-457200"/>
            <a:r>
              <a:rPr lang="en-US" sz="2700" dirty="0"/>
              <a:t>Intended to govern federal efforts to conserve migratory birds more broadly (treaties)  </a:t>
            </a:r>
          </a:p>
          <a:p>
            <a:pPr marL="434340" lvl="1" indent="0">
              <a:buNone/>
            </a:pPr>
            <a:endParaRPr lang="en-US" sz="800" dirty="0"/>
          </a:p>
          <a:p>
            <a:pPr marL="594360" indent="-457200"/>
            <a:r>
              <a:rPr lang="en-US" sz="2700" dirty="0"/>
              <a:t>Federal agencies should continue to comply with the EO</a:t>
            </a:r>
          </a:p>
          <a:p>
            <a:pPr marL="891540" lvl="1" indent="-457200"/>
            <a:r>
              <a:rPr lang="en-US" sz="2700" dirty="0"/>
              <a:t>Implement MOUs, including applying conservation measures to bird and habitat impacts</a:t>
            </a:r>
          </a:p>
        </p:txBody>
      </p:sp>
      <p:sp>
        <p:nvSpPr>
          <p:cNvPr id="6" name="Subtitle 5"/>
          <p:cNvSpPr>
            <a:spLocks noGrp="1"/>
          </p:cNvSpPr>
          <p:nvPr>
            <p:ph type="subTitle" idx="13"/>
          </p:nvPr>
        </p:nvSpPr>
        <p:spPr>
          <a:xfrm>
            <a:off x="342900" y="1752600"/>
            <a:ext cx="8610600" cy="457200"/>
          </a:xfrm>
        </p:spPr>
        <p:txBody>
          <a:bodyPr>
            <a:noAutofit/>
          </a:bodyPr>
          <a:lstStyle/>
          <a:p>
            <a:r>
              <a:rPr lang="en-US" sz="2600" dirty="0"/>
              <a:t>Federal Agency responsibilities to protect migratory birds</a:t>
            </a:r>
          </a:p>
          <a:p>
            <a:endParaRPr lang="en-US" sz="2600" dirty="0"/>
          </a:p>
        </p:txBody>
      </p:sp>
    </p:spTree>
    <p:extLst>
      <p:ext uri="{BB962C8B-B14F-4D97-AF65-F5344CB8AC3E}">
        <p14:creationId xmlns:p14="http://schemas.microsoft.com/office/powerpoint/2010/main" val="25475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901" y="2057400"/>
            <a:ext cx="8446259" cy="3939540"/>
          </a:xfrm>
          <a:prstGeom prst="rect">
            <a:avLst/>
          </a:prstGeom>
          <a:noFill/>
        </p:spPr>
        <p:txBody>
          <a:bodyPr wrap="square" rtlCol="0">
            <a:spAutoFit/>
          </a:bodyPr>
          <a:lstStyle/>
          <a:p>
            <a:pPr marL="236538" lvl="1" indent="-236538">
              <a:buFont typeface="Arial" panose="020B0604020202020204" pitchFamily="34" charset="0"/>
              <a:buChar char="•"/>
            </a:pPr>
            <a:r>
              <a:rPr lang="en-US" sz="2800" dirty="0">
                <a:solidFill>
                  <a:schemeClr val="tx1">
                    <a:lumMod val="90000"/>
                    <a:lumOff val="10000"/>
                  </a:schemeClr>
                </a:solidFill>
              </a:rPr>
              <a:t>Evaluate all federal actions with NEPA</a:t>
            </a:r>
          </a:p>
          <a:p>
            <a:pPr marL="693738" lvl="2" indent="-236538">
              <a:buFont typeface="Arial" panose="020B0604020202020204" pitchFamily="34" charset="0"/>
              <a:buChar char="•"/>
            </a:pPr>
            <a:r>
              <a:rPr lang="en-US" sz="2800" dirty="0">
                <a:solidFill>
                  <a:schemeClr val="tx1">
                    <a:lumMod val="90000"/>
                    <a:lumOff val="10000"/>
                  </a:schemeClr>
                </a:solidFill>
              </a:rPr>
              <a:t>Reduce impacts to birds and their habitat through voluntary conservation measures</a:t>
            </a:r>
          </a:p>
          <a:p>
            <a:pPr marL="457200" lvl="2"/>
            <a:endParaRPr lang="en-US" dirty="0">
              <a:solidFill>
                <a:schemeClr val="tx1">
                  <a:lumMod val="90000"/>
                  <a:lumOff val="10000"/>
                </a:schemeClr>
              </a:solidFill>
            </a:endParaRPr>
          </a:p>
          <a:p>
            <a:pPr marL="236538" lvl="1" indent="-236538">
              <a:buFont typeface="Arial" panose="020B0604020202020204" pitchFamily="34" charset="0"/>
              <a:buChar char="•"/>
            </a:pPr>
            <a:r>
              <a:rPr lang="en-US" sz="2800" dirty="0">
                <a:solidFill>
                  <a:schemeClr val="tx1">
                    <a:lumMod val="90000"/>
                    <a:lumOff val="10000"/>
                  </a:schemeClr>
                </a:solidFill>
              </a:rPr>
              <a:t>Follow the Executive Order and associated MOUs</a:t>
            </a:r>
          </a:p>
          <a:p>
            <a:pPr marL="0" lvl="1"/>
            <a:endParaRPr lang="en-US" dirty="0">
              <a:solidFill>
                <a:schemeClr val="tx1">
                  <a:lumMod val="90000"/>
                  <a:lumOff val="10000"/>
                </a:schemeClr>
              </a:solidFill>
            </a:endParaRPr>
          </a:p>
          <a:p>
            <a:pPr marL="236538" lvl="1" indent="-236538">
              <a:buFont typeface="Arial" panose="020B0604020202020204" pitchFamily="34" charset="0"/>
              <a:buChar char="•"/>
            </a:pPr>
            <a:r>
              <a:rPr lang="en-US" sz="2800" dirty="0">
                <a:solidFill>
                  <a:schemeClr val="tx1">
                    <a:lumMod val="90000"/>
                    <a:lumOff val="10000"/>
                  </a:schemeClr>
                </a:solidFill>
              </a:rPr>
              <a:t>When faced with incidental take – use tools such as Good Samaritan policy, when appropriate</a:t>
            </a:r>
          </a:p>
          <a:p>
            <a:pPr marL="0" lvl="1"/>
            <a:endParaRPr lang="en-US" dirty="0">
              <a:solidFill>
                <a:schemeClr val="tx1">
                  <a:lumMod val="90000"/>
                  <a:lumOff val="10000"/>
                </a:schemeClr>
              </a:solidFill>
            </a:endParaRPr>
          </a:p>
          <a:p>
            <a:pPr marL="236538" lvl="1" indent="-236538">
              <a:buFont typeface="Arial" panose="020B0604020202020204" pitchFamily="34" charset="0"/>
              <a:buChar char="•"/>
            </a:pPr>
            <a:r>
              <a:rPr lang="en-US" sz="2800" dirty="0">
                <a:solidFill>
                  <a:schemeClr val="tx1">
                    <a:lumMod val="90000"/>
                    <a:lumOff val="10000"/>
                  </a:schemeClr>
                </a:solidFill>
              </a:rPr>
              <a:t>Seek authorizing permits for Purposeful Take actions</a:t>
            </a:r>
          </a:p>
        </p:txBody>
      </p:sp>
      <p:sp>
        <p:nvSpPr>
          <p:cNvPr id="9" name="Title 1"/>
          <p:cNvSpPr txBox="1">
            <a:spLocks noGrp="1"/>
          </p:cNvSpPr>
          <p:nvPr>
            <p:ph type="title"/>
          </p:nvPr>
        </p:nvSpPr>
        <p:spPr>
          <a:xfrm>
            <a:off x="381000" y="-12700"/>
            <a:ext cx="8382000"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Summary</a:t>
            </a:r>
          </a:p>
        </p:txBody>
      </p:sp>
    </p:spTree>
    <p:extLst>
      <p:ext uri="{BB962C8B-B14F-4D97-AF65-F5344CB8AC3E}">
        <p14:creationId xmlns:p14="http://schemas.microsoft.com/office/powerpoint/2010/main" val="118978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xQTEhQUExQWFhUXGBcaFxgXFyAdHRwYHBwXHRgYGBobHiggGh8lHRwaIjEhJSktLy8uHSAzODMsNygtLisBCgoKDg0OGxAQGzQkICQtLSw3NCwsOC80LDQsLCwsLCwuLCwvNDQsLywsLCwsLCwsLCwsLCwsLCwsLCwsLC0sLP/AABEIAKgBLAMBIgACEQEDEQH/xAAcAAACAwEBAQEAAAAAAAAAAAAABQMEBgIBBwj/xABJEAACAQIEAwQECAsHBAMBAAABAhEAAwQSITEFIkEGE1FhMnGBoRQjQlKRsbLwBxYzNGJyc5PB0dNDVJKU0uHxFSRTgoOiw2P/xAAaAQACAwEBAAAAAAAAAAAAAAAAAQIDBAUG/8QALBEAAgIBAwIFBAIDAQAAAAAAAAECAxEEEiExQQUiUWFxE5Gh8LHRMkKB8f/aAAwDAQACEQMRAD8A+40UUUAQ4zDh0Kn2HwPQ0gs2M2dGHMBoOsiP4dK0tZHtXxo2MQgFq4yqitcuWwWK5mYJ8WozOvI0lZK8ukEkINyXU4BI8qnViRWR4H2qv47E4wIlk27TJ3XMVLW3z5CzANlJCzlKSJg6immG7RIynMlwKGZSyDvEOUlWym0SYkESQKjxklGak3FdUNn+/wB4otmKrWuJWrpIt3EcjcKwkeRXce0VYC0yZaorxa9oAKKK8FAj0V0kSJn2f71zOn39tFADO3iF7xTEZl3PToNtOlQcVtQ89G+vr/Cowcwy9Qukevbz08uldZi1tidcpBB9ekUyKK2Y+yvK8iutJ39tBID/AMV5Q1B06ikAVNh72U6gFeoI++tQ0UAP0vqVzTy7a/UaQt6vZRNeBo209VMWMBUlxAAuskiT4CdRUSmfD7616aBh9dDk9TMjxn2a0RG43HX6xVjAhQC7axoo8T/xSAvYbDW0QM0SQDJ/hUulzVHIjw/lSi9dLtLH/YeQpnwtVAIUydJMR6gKZFot2kIGpJ8zH8K4xYJQgCSREVNVdsUA+QwNBHrnamRKdnhXVjHkP51bt4RVYEAACfXJgfV9dWaKB5IrWHVSSNzUtFFAgooooAKKKKACsZx3Gscfcs2wpZcIryW2cvcFtSI2MEnwgbzWzr51jcJ8Je5iraobrXUNhzoRYttbGQXBJy3AtxgNvjRINRn0M+pklDD7iPs7wW9grN7vnVsZjLjF7iTyjKebUCcrEnQAS4FN7aBQFUQAAAPADQCql/iTvdLvZcBA1tcpV4Ici4TB3JVdADAXxkV6eIAb27wH7Mt7kk1UdDQ17K90usuf6I+L2Fud1bdQwa4syAYCA3OvQlAP/aueF2TkLLcuoS930bjQALjBVyMSgIAAiN5osYpLt/kYHu7eoHQ3G+UNwQLZ3+dXVk91d7uDkulnQ7w5zNdU9QD6QJ6lhpyimamk3llE9o8bZdrbPbuZToblvVkOqmbZQDTQ6bhulXbPbi4PTw6+tLuv+Fkj/wC1LuPcNuG4bqDOCoBGsrGmgAJZdZgAkGdDOlzAdmEu28wvN3gaCcpCqeqm00MZBBlj4EQDBtndTCCc/wAGOVVm9qPQZWe3Fk+lavp5lUYezI5Puq3Z7X4Q/wBoy/rWrg95SPfWZv8AZTEBoQ23XWGLFP8AEsGPDQmfLpYw/Y+6RL3kVvmqhcDw5iyz9A/nCWo0yWdxFV25xg01vtJgyYGKsT4G6oP0E1btcRst6N223qdT9RrBW+yt03L+W5bbIQvokEnIHAjMQPTAmes+VJWtgkq6AMPSVhqD1BFWVOq3iEvwKW+H+SPsFm+AQVYT01BrqTqPHevjT4C0d7Vs+tAf4VWThtnvWHdW/RUjkXxaY93uq76HuV/U9j7Nh8Sjm6EeWtFRcWGBUsJXcQQR1E9eoMWDc0jp9/aa+W9nrRs2kay7WmdVZsmWCTzQUKlYBJA06nWTNO8HxzFW2kst9DqQ4CPPXK6KFjrBX2gbWS0ViWVyWG2U6idp1qTFspYlRA9VIezHFMRiroDYUd0CQ15bpKiPkjMi5zPLyEwZmNq2FniVjvjhlu2++VcxtBgXC6alZnqN6yuLTwxNiiaKa4zh85mG/h50qqLJJ5PV310orma6oAAdR9VF25J2A8hXgOkdPf4VyaAOmuaaml/GsZcVrVqyyZsrO5dSyxoIgMDJLaH/APmfGavgUj+EK+KulWDC2lpGgyBcm4zLp1ysk+yraYKU0mZtXY66nKPUtcLxD5ntXGzkKrK+ULIMhgQNJBHQDRl6yS4w10qdNZ0I8ZrMcVlAL6OqNaBMuQqMhKl0uMVOUEKOYCQQDrqDqODYgNhbWIyMrXUVgriCuYTBFSvr2T46Fej1H1a+eqLJxg0JDzvE6afXU+DTOTcZYmI9nWocBhu853JOugPX7npTWqjUwooooEFFFFABRRRQAUUUUAIu12PZLJtWvy94MtuDGUaB7pMGAgI1j0ig60oxVxMPahVACgJbQDc7Iij7wATsKm7QYhlxmltrgFlNEKgjM92SczDMDkG20ba1ncZxi1evKA5AQHKHlM10llYBWjMUCx1HOaqnyzHKuV96r7L9/wDCTDWsqqu8DU+J6sfMmT7akr2K4u3AoLNoFBJ9Q1NQPRYwUsK3eXO9GiKpRD8+SCz/AKsgBf8A2OxFR8TV1u27wKlVGRgQZC3Hth2BnyU6/NI+VpY4TYKWUBENGZh+mxLPHlmJqxdthlKsAVYEEHYg6EGmRxlHcV3wq38ddMfIsiY/SvGJ+jT+dZ7iPDrq2HAxd+cuVZFreAqgkWwdTE60xXhNpXzpnR4y5kuOpyzOWA0ET0iKrthvg4phyzTV6az1nvRdRfhF3I/KARbMOAzazbkgqD10IG86MzZxA2vWiP07Bn6Vuge6uXZU4PDYZKmG4lZtvf7y6iE3ph2C7W7SdSPm0r7XYvDXbIdb1lrltlykOpMOwRlBBmDmBjxUU/4GW7oliJN2+TAgflbgEAmYiKq9rrijB38wnOhQfrPyrJ8JIny061OmW22OOuUQmswefQwQuqflD6R/OomPxqnxVx7ZUj3A1I2HQ7qv0D+VQPYVblsqoEllMADQqzTp15Y9RNeqZyBrwe5ANvXl9GfmaAQfIzvUmOdi6WlKjMGZpJnIpUELlIIksOYGRBiDBC52ysj6wrDMRuEO/rGxPkCdwKv4a8hvOQynOqZSCDJXOGCnrGkgbb9TWyue6O1/H7/BfB5QywvaHHWVe3n5GY5WtqvxVsCEtW7WUBABrPOdI6Sa3ZziZwt26+HunNcOe4l4EhoAUs2YC5M82adyZ3qak3ajCXbqW7diRcZwoaYChgV5vIkhfbPSozorhFvA8DrEdtcTcC3fhJCEkqLSKtkm0M7qGfnuco5lD66iBtWg/B7xS/jQ5vJCy5D5kVhzCLb2Ac1sjWCSZAHjSztpg2tth8FacCxasoboKy1wOz5wX3Gcpmf5067mamBupbxOGuMQpS5OaYhAG7zMfm5J06nKNSQDj+jvrc8JY/Ij6cOFyDqR641+g1RvAgwRBGmwH1UxvY9XtJdtMGVoKsPD2/RB/hVMlrrbCY32gCsQ1kq0rxPEX7wpZRWyRnd2IVWMEIqgEuYgkaAAjUmQGQ4tgkktirLkTKowYmOiqhLMR4Aeyszwllw9hEu3AplzN1lV2lmbM8GC5GrQTrOp3q+ipSl5uhj1modcPJ1ZIMRfJu97eKi3BiyqqGQoG1L5mBnMNGGwOk1U4bcGFtNn0UWheOpY8oC3PNjlFqepZj40cYvKcxRi4vWrlki0M/xgVmtnkBykA3ASdNV2rji99yLNw2XRLV6yzlmUAp3iZ1IXOQmzMWAgJ9GrbGCbiuhzd87mlN8Ml7N9jcRi8YuNx9s2rCqptYRnzy0aPeSMojfLvmAnbX6jetBhDCRVdeJ2Slx+9TJbJFxiwAQgAnMT6OhB16EHrVT8Z8F/e8P++T/VWBtt5Z2oxUVhDREAAA2FdUp/GfBf3vD/AL5P9VH4z4L+94f98n+qkSG1FKfxnwX97w/75P8AVR+M+C/veH/fJ/qoAbUUp/GfBf3vD/vk/wBVH4z4L+94f98n+qgBtRSn8Z8F/e8P++T/AFVfweMt3Vz2nS4hkBkYMJBgiRpoaAJ6KKKAPnmO4yLFu7ir5Jd7hXKF9EqWRLM66KVYlzpJdhAIFK+GYm1dt5FuW70emFII5pOqySBvE+HWkv4R793S2ysqDEYhmY5YNzMxtr5RZeQDEgg9KS9lOKJh7rB15bmRc4+TBMZtdjm6eFXR0m+h3J5eXx8GnQ6bbCVr6tv7L9+xrcLw9c90oWthSEUW2KrooLME9CczEar8mpcXgrrIyC6rKwhu8t6kHcZkKgSJHonep+FIRaWRDNLsPBnJdh7CxHsq1WI1pLBTOJuj0rM/srit9vIfomuU4taMyWWCQS9tlAIMEZiMuh86vzVPg/5FG2Lg3D67hLn3tQMgxOLt3RbVLiPmup6LA+gTc6H9CmVUMapFy04tl8ueSuXMCQAPSIkQW2nppXX/AFW2DlbvFMTDWn28Zyx76BJ+pZu2iShDFWRswIg65WUyGBGzGmfDcVmt2i7LmcTrAkHYx6o2pKnFbBMd9bnwzgH6CZoGFtKruqJBEmACOUE7bDrt4k1RdQrPYfwecH7U4UWUDXCpyy02rkSdTrkgiSdQYpkOOYV1/LWyrL8o6FT69CCK+ecDS2ht99rbVFA0lcw0m51I26QDqa3qtoI2gRG0dIrja+9aexRUW/d8fbgnRU7I5bMbxY2EvlLNy0bbwbao4bLCgMkZiVMgsBtB02NL8axm2QAYZzvG1u4T46x9VfQL9pXUq6hlOhVhII8waynHcHbW6GRFRbaxdywoYXIUggDdV5p8x4mur4T4u9TZGhw/7nsjLqdCq8zz/wAF3eP8wf4/9qMKtw3GXu0IZZINwjmVlyupCcpE7jXRdoqS8vdOUb0TJQk7jSVJJJJBPXpHnU/Cua6zA6BABppLMSdY6ZR9Jr0tcGp4Zz4pqRd4dcZrYzekCynrqrFZmBO28CmHDgpv4cMQF7+zqdpzqUGvi+VR5kUkxVlGvKFLZiT3oRmURllWcowhvRAncHbqLa4VUKug50ZXQszNzowZZknSQJ8q1STlBxXwWmp7e4Upi1fTLet+0NaIB9ci4vnynyjN3bCsQWE5TI1PiCJA0YZlVoPVVO4Bq5x/jl3G3Ld1UW3bW3FtXaW58rOzBeXWEAEnRZ+UQFKG8xdc9tcpAkWyTBUEES8DWRsdqr06arSkhI23YS+97Duig92t+7kYjQjTOR5d6bonrFWe1mOw+Hs3LN64ue6pTLnKKFcEZrrj8msTGoJIhZNZzC9osRZwqYe33NpbdsJ32rPlVQoaGIVGgTJzDy0pNgbma61tc+UtbvXC0y8C6ozF+ZyXFps36Bk9DzL4OtSss49vUjLdjESexxe8wBS5ciEYJ8GIgj5JZiqlSIkSDmkggQB1be+AWNlWcklyzhWPkoUONBoAX6DWmdRZ2IY20zBZl2IVFj0szHUxrOUGCIMVw3dfqXs5l3wCrpo83C7CO5xe0t1GN0KjXAWKnK6ILV1MjW8pcfGMNdDqB67nB8EeI4ru8Mb1m3ZjvcT3veNJBPdo2Z0J1AYZjo23KK44P2fs37mBt3Wa7aN57YZWyi6Fw91kuqVIZVGRlAB1LM0mQ1fZMBgbdm2tu0i20UQqqIA+/jXYhvqrVbM0YV2TdhkeGdlBw/A3bYum7K2szFYllgFtydRAAJMBVFabH497bALYe4pyyyxpJIOh8ND99eO0n5tc9Q+0KXdozd70d3eFsZBpLjWW15VI/wCKhJtLhZ+DQ3GPLeCfDccvMVBwd1c2TUnQZmhydNAo18T4CurnGroJjCXjqQDoARJynXUAjU6SJiDXGAuXRaT4+3mJac8mdehbKdBpEdasLcux+Xs+UJpPgeehZxysDTT5R4/FrouZPgt0iYzqRl+SZ1g7MOm4YdJqJOO3YBODv7a+joYYkakE6iJjqKuILxJK3rZGgjJMHrs3tipLFu8GGe4hWdQEIMQeubxjpTAuUUUUAFK+AbXv2977VNKV8A2vft732qAGlFFFAHyv8JPD7j32tG+UtXLb33hV/KWh8SAGMsISGgiTl2BivlRkgEgE+6dxoenlX6A7acPS6+G71Fe1N1CCoPM6cuYx6BUXAROrG34CPhHEsMLV67aGaLbuoziGgEhSY8o16gg6TFdLwpYlOL6PDx+H9+PsdLw95zFn0XgWO7y2kzJQMhO5TbXxZTytr4H5QpnWM7EsXtXEUjPacPb12zgyp8EYq3TqTuBWvw18OoYaTuDuCNGU+YIIPqrl31/TslD0ZZja8EPFWIs3I0LLlX9Z+Vfewq0FgQNhoKp8RMmynRroJ/8AQNcH/wBkX6auEVULuFVLZm+/gLdsD1lrpb3BKt1UwXp3z43AB6hbtj681AMtMJ0Oo86xHHsJbbE3D3SDLkT0Rryh52/TI9lbisdx27mxL8pGVUUz1IztKwTplZd491BCzoJsXh1W25UFSFMZSRBjpFPuzPEbdpXz3FRWysqZXGU82YmVABPLoJ1B8aT4z0D5wPpYD+NTms2q061FeyT4I1zcJbkaz/ruG/8ANb9rR9dJuK46w7uBetFbqFTDgwQCCWHgQRrPSPOltWeDWgXuOdxCKfAQrED1kifUPDU8J8LVGpU4Sffr6EtRqHOGGiTh+NuXEBUWp2Yd4ZBGhB5PoPUairXxx/8AGP8AEf5Vxky38w/tEhtNeQ8sHw5zp9EayzwnDrt22biREwimRnX5TZjoOsaEGJmDp6qy6NUc2PvgwCvhclWdozO7SF2GXkA8zy6k+roKuiluJuNauEQofMFu2s+sllVbiwNiDOwkEEwRVz4QCcqEO/gDMfpPHoqNyx2A8dKnGyCjuzx6gR8MHxNseCKPoEfwr1Pyz+BS39Ia5P1ioMHeW1YQ3HAXWGbllSxyEzqCQVJnYmnHC+A98vfXXZMy/FBeUqpIKu8khiR8krAB2mqLtVCmEZS+wCxrYuXrcQRacs5IkA5GAE/O5gfKNeld2ke7d7+2wVcgRc6E5hOYuBmUgbAE766RBNe/hmFszdzWHuNnlBHclzz6dGAWSdArEkaGm2LxSWbRcwEVeUCNYHKieJOwAry+t1Duuc18L4/smjP458WWy99lbm+KQICV5lRy0NkDvlCrqTO4gws7ZuLVi1h3kPbu2BfZXzllYOwNo3D8WeTNlIHpLqRM6vg/Dybir6QRg+Idi5DXIbIlomRC3BmKgwsLpqYo/hJ4UmUYpcOXu2+YusQFSCO8Hyhpv0A6jQ9DR0tUueOv8HOvvi74w9P5NT+C1Fu3WuFrjdzZtC0rg5VW8CWZCwDN6AQEzosgw5FfS6w34IeFpZwbukRdvXSpzFvilYpZWTrARRAMb6iZrc1OTy8mmEdscCztJ+bXPUPtCq3GlHeCVB5RqZ8W8CKs9pPza56h9oVkPwicCsYjEI103QwtADIygRmc/KQmd6nXDfLG5r3RdVSrpbH/AGaaxYm2sYe3cGvpEeJ6tJ+/SNZRbfKf+1t7jlzLrtr6MfT4Ul7N4WzYwtq2vf5VzwVJJ1diQTbAO56CNp2FNClv0YxJMz6TaBRPpEwFPhO5qMlhtZyRlDZJx9OCxhzctghMKijXRXUA+Gy9RFMrDEqCy5WjUTMHwnrSM91AT/uvSgH4zScojN4evxNWuFOgYqBfltT3uYgbnQmQJ8AaiRGtFFFABSvgG179ve+1TSlfANr37e99qgBpRRRQAq7U2s2DxAAYsLbMgUS2dRmQqI9IMAR5xXw3tity9e79bXpiLndk3FDLAB2DA5dCIgZRrJiv0JethlKmYYEGCQYOhgjUesViuN9m0W0zo+Ja4nKjXZuSxKhVc5TcdCWBz65AHMqMwOjTXKqe5koWzrkpQ/Pc+U9jL9xbt0WyolFz5lnVScgiQR6Tdelayxi2S7mcKEeA5WdH0CuVOwIhSZPyToATXd22ysyupV1MMp3B9nSIIPUEHrXDAEQYI6g7R1nyrqW6aq/M+77ma3xK527ui9CPDYkYi9lvLayqrZFJDZ8z5QcrDcC2dp9OmX/S7Y9EMkbC27IP8KkD3UmwFpTZVYJUCOYHmAJAY5teYaz51cwmONplS44KMSFdjzKdMqMxPNPNBOuw13rl6jRShDfHlfwa9Nrozlsn19fUvDBuDy37nqYIw+yGP01U4Yl/JmzWmDPcYSjKYLsRrmPSOn86aXruVWY7KC30Cah4bZyWbSndUQH1hRNYDo45Ixdvje0h/Vun6mtj66yPHr+W+eS6S+rAlGyEABYyNygjo0HrrNbqsFcRg9zvNbmY5yerCACB0BUKQPCKCEyjiMRmEBX0ZJ5SdmVjtPSpvhi/p+22/wDFajw+GRszFQSXfWNdGIGvqFGIsKoBEg57ezHqyzpMbUFXPUl+Fp4n/Cw/hV3g2MT4zU+kDGU/NAnbrEewe2GnPZ6yyozsRFzKwAO0CDmJG+22mnrJ2+Hpu3K9A2buCNZvXUt2dXKXCJ5QByjOZ1IBI2k6it/YtBFVV0CgKPUBA91YyzibDOGZ2Px2XNaZ82Q2CQFa0ZIz6kA/Kk9KbB8N87F+1sWfdOtZvEbnZbtfRFDg03gZ8Zw9lrR+EIroNYZQebYZZ+USYG2+9Y+xjslvE4VbBsSTnuk22izdZ171splyqi5zMZEKTm1q3j8Hbv8AeFC6qgKozm40OVBa7lZpJWco2IIfxpdwDhCOj38RbtXHxDd4C1sSLZVRbU5pI5QCROhJqrS0fVeO37g006V2dTQ8PtcOtlWsiwWXY2xnYaEEgrmMkMdd9a94z2gQL3aC8blwMARZuDKugZ5KDadInWNhrVng/GLHwe1mv2gVRFfNcUEOqqGVgToQdCKR3ONWbl25cFxW0VFCAsciF4YhZPMzPrA0jeJOSxtZb6mRLkq4u/cbKiWbi2o52lEOUDRFlwyjxbcAQN5FThrhriLh7NoE5u7drjMoRAMzIAhCqCcoAIBMxprXZxHfsiXLbtnY93YNvKDGoa6bkZoAn5omIYgVoeH4LEWg7RaLO2ZhmYzAACqcoCwoAmNTqd6u0Wkdr8y8q/PsZtXqVVHCfmf7kk4dw+/btJbN1OVQCy2uZm+UxLOVkmSeXc1xxXAfE3C2IuyFJDlsoBG2ZbSqGXxEbT66t/DHGr2WCdSGDMPMovT9Uk+Xh5iAcSyYaw6Z7yl82pC2VyZ7gKMDPOgWDuwOwJHoJbYxOHBTnYvdiv8AA/xO8L922XS9h8QWu23RSvOAM5VGGYIICkt8rLqSzR9crP8AYrslZ4bYNmyWeWLM7mWOpgaaACTAGkkncmdBXNbyegSwsCztJ+bXPUPtCqvG8UEuAFyvKNJbxbXlEf8AFWu0n5tc9Q+0KXdo1bvRCoRkGrFZ3bxIqm5Jx5JxrjY9sv5wT2MTNtYxKpOYDMJO51GeDp9FTPiDqRi7QX1KdJ01zeGm1RcNV+5WLVpjJ3YADU9QG8vfU727uh7iydNRm6zETk1ER0qcOIrAnFReF2LbcSsgAm6kHY5hHTrPmPpFT2rgYAqQQdiDIpaBd0Hwe1En5ew8YyeqpbL3gQO6thJA5XjTSSFyx46T086kIYUUUUAFK+AbXv2977VNKV8A2vft732qAGlFFFABUOIwyvlzCcjB11IIYbEEeRII6gkHQ1NRQBh+1/A7z4nvbZtlXtosMxUhkLkmQjBpDL4bdemR43hL1u18ZbIV2VSyOCoB1bOxKlAVBXNG7CNSBX1ji1uUnwPuOlUeH4QXFaTtoPV5jrV8NVZFbexXKiEvN3PnUV46ggg6gggjyO9aXi/ZbIT3JC+CH0COmWJNv1AEfo9azWJbuyFu/Fsdg5An9UzDewnfWDpXVp1VdnszBZp5w90Vrl5gtyweZHtkKS2qzkt5Yy66uNSa0hrP3bId7Gp0uqRHXKGaD4iBPrA8KaNxOyPSuoupHMcuoJB1aJ1EVx9dXGFuI/J29Ba51Zk/Yt1le0tuL4Pz7Yj1qzBj9DJT2zxeyyhw/KwBVmVlBB2ILASKSdp+IWmW0Uu225yCFcGJUnUA6apFY1ya5NNdRHgvQB8ZP0sTXeItkjSJBUidjBBjTafH664wI+Ktz8xfqrrFPlRj4Kx+geY8qZT2Kl/FAjJcDLJCsUhgFJAYgx0UzqOokRTocSw1nubYvK9lXYXAXU5MxlGeI5VchSCIGYE+jrocLZCIFXQAdPeddZJ11rprancA6zqOsRPrjrXbhodtbjnqWqDXciPELV1rYtXEeLgzBGBjkciYpnWfxfD1vI191WRbud0QvOBlMMX31gEARAPWmariCB8ZZ/dMf/1FeduhCEnGLykXJvuivx2bmTDAkG9OcgwVsoVNwj9aQnT056Vzwzhtg27bdxaBKrPxa6GBI26Gq2Me7bxVlmKOz271tAiFOebTjPmuNKgKxkREEakgU4wlkIqICSFAEncwAJPma6Hh0HhvsX6eO6TbQk4HYiy1lWyo6KxCqs5bi80NGYSQw8hERpE6LF63btZVGU2iTMKQudFA+UVVXOWRow11qXAYNLmHw+Yai2kEEgiVEgMNQCNDBqTGWxasE2xHdDOomZZTmgk6nNqCd+Y0Pw9Stc5PMeuDLdoZOMpReOG184G1vhlsIVK583pF9SxGxJ6R0iAOkUW77W2CXTIOiXPE6ALcgQGM6HZvAHQ3KixaKyMH9GJOpGg1kMNQREz03rpqKivLxg8Lvcn5uclfiuONsBLYz4i7K2LcE57kEiY9FBBLMSAADrW24Hwa1hrYVEUNE3HAGZ3Oru7ACSzams1+C7gmXDrjb3NicUouMx1KW21t2kJEqsEEgaZiegEbesFtrm/Y7mm0ypj7sKKKKpNIs7Sfm1z1D7QpZ2lxeS6B3bNKDUNHVtPQNM+0n5tc9Q+0KU9qOOWrF1VuOwJQEAKTpLCdKT2f7xyvQcZyi8xWSTCMjWkd7N4nmEIWPUiDlyz7R1qyLdoAgWb50GnP1AOUS0CIA02NV+HcTt3LSXExBQMTGZdDDEGc2xkQNatPiQqCcYomQGYLrET5GP4jbq+P9VhA228tYIzbtag2MQehnO0bnl5j4nVfLypthcElucubWJl2bafnE+NGBnICbneTqGgCR020qxQIKKKKAClfANr37e99qmlK+AbXv2977VAER4bbutczIuYs/PlUsIy5TLA7eBkdNqlwnD8O0juLcqSpDW0nTZiF2DDmG2hGg2qXB3AGuyQIbqfEkD6qqJcC4u45FtVa2oNzOAWKwVzDN0zNBy6eMGKQmy5wy0FN5VAVRcEACAJt2iYA0GpJ9tXqpcPYF75GoNwQf/itVdpjI8RbzKR4il3DXyMyNoT94prSjilxSVZSM2uvqiga9Dvi6jlbx0n3j+NLHAIjenNy13ttSCR1A6Ttr76TkUmSiLbnBMMzS2HtZpnN3ahpjoQJ2NX8PZVFCIIUCAPfQoNdzSJCbHWvg5a4v5E5muAf2Z1LXB+idSw6bgamueI4G3eQpdXMpjrB0II1Go1ApxethlKnZgQfUQQazz474OoXE8pUZVcCVuwBAtx/aNp8WeaZC5gJrmayhpqyC+wGd4j2auWhmtnvV+aFhwNOgPxnX0QDtANKrOEu3AStsFQcpzkqTvmyhlho9db5bGLCZyLTGA3dCQw01QXC2Vm3ElVE+ApJh7npBUuZc75AEYwAYK6TlhgRlaCu0CK3aGOZ7dS8LHXKRdXJN4bDhtt1tItz0gIPXbaT1MRJ6mask+O3Wo7V8MWEMCsSGUqdRIMEbHx8j4VJh+HNiQ4zFLXMjEQWYyAwGpyDLOpEnMCPE+gu1VVFX1JPjt3yXW3Qqhuk+A4Ws4e0CP7NAR48oB9hqLA4rKuRs7OhdBlVnLKkQ0KCdmQEnQMSJrh8N3eJtYRDib1w2syvbZCyogKkXFucoklT3jRJA8DLfhHZe/ZtN3uFt3DcNzOEvB3IuOzFSt1VtxBAMNrA0NeT80o7orJnlr/LmuOWZy9jIxL3GVmtrZQ2mBGXKxJuuMxA1i2Jk6AbTrawnGbbhz6PdwWBZDoQSCMjtvFL3t3rBtrxOw2HwyFlS6Xz5gAoW3ea0IAYNucobLG41zGJtjFYizcIufBrjtYt3XtZrL3mJWwRCq2YBg7yJLI46mupRqXWlXt6F68R2PbFZHeF7V27aZOQLaCJmuOUE5WIBGQsDC+G8gwYBvHigvhrQvYZS4y6XC5OcEDJombSdvCvqXDuyGBsENawlhWEwRbEid4JEirfHODWsVaNq8oIPotAzI3R7ZIOVgdQavWofcI+IT6NcHz/AAvEbrJaPd2w1xFYBr2QtIBOVcjHrtv41V7QW8Vdw9y33dsK6XA4t3C7Fe7flUNaAktlXx10rccF7G4bD2mtkNeLgKz3iGYqs5EEABFWdAoEHXczSTE4W5h7/cXD3iMjPaufKKoUV1u9CwzrDACROgI1uhcpvazzF2ldS3xw/wB+TR9jMct7A4Z1j8mqnLsGQZWA0GkgxptFOqwHZ/EnBXcPZUM9i7lskmJS4qRauGABDKuQ+YtxrM7+sk4OEsM6VNqshuQUUUVAtFnaT82ueofaFZjt3hrrX0NtMOw7sT3q2SZzNt3omPVpvWn7Sfm1z1D7Qqh2hshrolGbkGonxbTQVTfZKuG6CTfvnH4TJwUW/M8L2I+zVq8MKi5cPMtmUBQvpnbuhlGh8N96asl+NFsA6j5REdDsPo99LsJhUKoGsOw1Eg7S3XUaazXfc21Ob4LeLCCI1GpOwLjw2jwqdcnKKk+rXYjLGXgbYQ3Nc4tgaZchJ8ZmR6qs1RwnC7SEMqQRtLExofEkbEir1TEFFFFABSvgG179ve+1TSlfANr37e99qgCpjEs94xL3pJiFtFhPUA90Z1J61JayJotzECT/AODrH7HwFS4JQTe5ZIuMZ6jUwQTp49aMbiGCkk8nKBKmSSYXUbSxUefSNyAd4XF20za3mLNLM1l94VelsDYAbVZTiCFlXnBYwM1t1BIBMSygbA/RVTA8WsHkVxEwN4loIXN6JJzbTPTepcYsXMOJ070xP7K9t40CyMKX43h+Y5l0PUePq8KYUUDFXCsTBNs/+s+8V3xXCzzCNN/51FjnC3gfCJ+/qptSG/UyznXX7/ea6qXFW2DGRBP0ezyqFDSLESCvK8XbzoigDwb0nxg7q8SdLd4iCT6N6IynwDgLH6QPVhLiI8+n399QcQw/e2ntgwWBAPg26nzgwaqurVkHFgZ/jGHIZbltZdmVGWYz5soB8JWJn5oNUeyuBxeNb/t7rYbC27lzvbuQF710tLLbW6hIVNEDNGxGXSFuYfLeY/CW7q4UyrZLumViHVmU5lFzS5lzp7CK1f4NXB4ZhABlK28jjr3qEpdnz7wMTVGllKcPo2cqPOH7/v5KJWfUex9ENuEcHt4cNkBLOQblxjLuQIBZvIaACANgAKYUUVuSx0JHjKCIIkedeFBpoNNvI7aeGhNdUUAFFFFABWL/AAg8OcPh8alxlTD5xiFEnNYYAlsoBJysqk+UnpW0rx1BBBAIOhB2I8DTi8PKIzipRcX3PnqvbxFoFTKXFBBGhEwVYdVYGCNiCB1Fa/s3jnvWFa5HeKSlyNAXUwWUdA2jAdAY6VkuM8K/6cM9tUGCzAFFVs1nN8oRmzoX3EAjOTJAinX4PcT3uGe8ByXb1xrRgjNbEKrQQDzZSdfGtF04zin3MOkqnVZKL/xNNNe1G94AgHdpipKzHQFnaT82ueofaFU+PcXt2boVwxJUHRQdJbqWFXO0n5tc9Q+0KWdpuG4i5dVrIQqEAOZUJmW+cpO0U4012vZZ0+cflCe7/Ukw+OtuqOL1y0GzQAAJggGRDDf21bsFbjEW8RcnU5RGmuu6z1iP5VHwrDYm3ZRYtZgWzSIES0QEAHh76tsuJ0g2ZjUQ0TPTXaPfQ4Rg9sei4Q+e57/09oHx92Qd+Xz/AEY1q7aUgAEyQBJPU+OlUR8JkfkYnX0pjy869C4jbNa6ycrT5aTFIC/RVFBiJ17ojyzA9N/f7q5VcTBk2R4EBt5Ghk7RI+igBhSvgG179ve+1VjC9/PxndRr6OafLeq/ANr37e99qgDyxYY5mUjS5c5TOVhm+VGxkCDBjwNVuP8AEQLdwFnsXCpW25t6BjEDvMrIAxyjefDWKZcNb8oPC4/1mpjiVy5tY/VM/RE0AYjA8QwpPdh1z3dCraktlk22JkFgs8kkxPnTrDPc7zD5uZDdcIWPMItXZ6cwJBideWZM6Nctkg28mjGSO7IGaZnaJmDNZPs7xW4cU2DuSfg2JZbTRM2e4cpmbqwnKT1I11qCjhmeuj6cnLPU3VFFFTNBVxuEDjwYbH+BrzBYieUiCoH8vv66t1CMMM+fWYigZ5jMPnWOvQ1nr1vK2uh61qKX8VwmYZhuBr5ikxxeBOB9/v7K6AqMNG/38B9VSA/f66RMCfVXCaGD12/jUjGobrbHwoAm+DrcIRgGU6EEAiDvodKe8PwNuzbW3aUIi7KogeJOnUmSfXSfBH4xPXWgpohIKKKKZEKKKKACiiigAri6pMQ2XUHYGQDqNfEaV3VO5jZbKgkzudh40AUcX2eW9d7y9evuokLZFzJaAO4ZbYU3Z2i4WEdNTLi2gUBVAAAAAAgADYAdBVLEW7u4afIACPaTVeby68310DwNLlsMIP8AuPMeFd0sHEHGpTT2iprXEkO8j1jT3UBgmxuFW6jW3BKsIMMVMeTKQQfMGaofi9a+fif85iP6tMrd9W2INdtMab+dAhV+L1r5+J/zmI/q0fi9a+fif85iP6tNRXD31G7Ae2gBb+L1r5+J/wA5iP6tH4vWvn4n/OYj+rTRLgOxB9VdUAKfxetfPxP+cxH9Wj8XrXz8T/nMR/VrvGcfw9slWuAsDBS2DcYfrLbBK+0V3wni9vEqXtZigIGZlKgyAeXMBO8eujAsroQ/i9a+fif85iP6tXeH4BLKZLeaJZjmdnJLGSSzksdfE1ZooGLL3BLbMW6kyeS23nuyExJJietcJwK2CIMEQRFuyIjYj4vSCPdRRQBb+CP/AOa59Fv+nVSx2ftLiPhMsbsQTygEc8SFUAnnbXfWiigBtRRRQAUUUUAFeEUUUAZi/bAbeY09/wDtR/xP3++tFFRLEdmoj/GiigZbwLw6k7fzFP6KKaISCiiimRCvGYDcxRRQBWu49B1n1V1h8WrmBO060UUsknHgsVytsAQBFeUUyJ6iwANdPGuqKKAObiAgg6g0vxOAEAIpk9Z0A85oooDJwnCj1YD1a/yq/hsOEEAk+s/cCiigeSrxGywBZWaeomBHlShWLGBqSfp9v8aKKTGmMcJw1o5jlP6PUeury4aFyhjuN9dJEr5SNPbRRTE2Kk7KYfM7MHYMzNkLnIC5LMMiwGBYk82bfwp3bQKAAAAAAABAAGwA6UUU22yKSXQ6ooopD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3" descr="data:image/jpeg;base64,/9j/4AAQSkZJRgABAQAAAQABAAD/2wCEAAkGBxQTEhUUExMWFhUXGBwaGBgXFxgcGBodHRwgHhocHRodHCggHR4mGxgcITEhJSkrLi4uGx8zODMsNygtLisBCgoKDg0OGxAQGywkHyQsLCwsLCwsLCwsLCwsLCwsLCwsLCwsLCwsLCwsLCwsLCwsLCwsLCwsLCwsLCwsLCwsLP/AABEIAMIBAwMBIgACEQEDEQH/xAAbAAABBQEBAAAAAAAAAAAAAAAFAAIDBAYBB//EAEQQAAECBAQEBAMFBgUDAwUAAAECEQADEiEEMUFRBSJhcRMygZEGobFCUsHR8AcUI2Jy4RWCorLxQ5LCJCVzM4PD0uL/xAAZAQADAQEBAAAAAAAAAAAAAAAAAQIDBAX/xAAmEQACAgIDAAIBBAMAAAAAAAAAAQIREiEDMUETcVEEYYGxFCIy/9oADAMBAAIRAxEAPwD1eZwyXKYS0UpWoFQS4Ng7hjeyQG2i2JfNUJiiKSblxpq0PreYAMglXvYfnFCZik+IoJNSAWUEhzUHJGwBqD9u8PYF+S5vUQ+7P0bp1icSzvHQHEPEADQDu8OeFChAdhRyGlWcAD4URpmCOrUwgAfChqT7x2ADsKOAx2ABQoUKABQoUKADzb9rS6Z2BP8AOv6y49IjzT9s1jgjtMX9E/lHpSTFPpAOhQoUSAoUKFAAoUKFAAoUKFAAoUKFAAoasWh0cMAmRhUKHPHIomjNYOTOnKUVqZwEqDilIBcClJcqIU7lQ05YOYPh6Zbs992YdAAAALn3iHBTJaEsCAlKXJJsHu7mxfMmHqxalg0ClI/6iwf9KcyOpYd4TssnmrSgXV2D3PQDWJZZcAsR3zijgZksklJKl6lXmb2sOgi54oZxkYQD6o6FQHxvGEozF2qD7s7dIdhuLoUHBZwLHd8t3LwWOgrWIrYizG7a9unygHiOMJqKVKDuXbQC4e75PBT97QoU1AqSAdLg5HsYAolTPAKQTn2u7N+MNViXSBcmpu+3yvAjEcRSlYNXkLEa0Kt7hQ9jEWM4mlM+yhSm7pch2LXDga+0AkaGVMcm/rFp4zOGxZdTDMpLkG5YFvdu0EpPE00FTvcdy9sv1lAAUEdeKcnEhQcZB/l/zCmTk+ZxbLtABPPnUt+tYepTCMvxPjAPMGABHRm1PqYLjGDkBz5T+T+zxKdlSjSCcdiMLh4MUSeaftvtKwh2nK/2v+EekYc8qew+kedftwH/AKbDnaf/APjVHoWCP8NB/lT9Ib6AnhRyFCA7CjjwoAOwo48J4AOwojVMAMIrz6QWBJCiHxf12z+cPrh0A+OGEDHCYQmcaORyqFFEmQ4b8NqIFa3DuEpLBJABG93td2vF+bwecagJpLAABalEHVQLHS3eLUvEeHJWu/KteenNkff6RCnjRIanbPV84ynyRh2zVJyKGM4bOlhJlkrUHcC2YzDquHOu0VBhp9KlrVMSp8gmr1cHf8Yvr+IVAgFPfrfI7P8AjFGdxZZpYBLuQRlr8xlEf5HH+SsJATGrJLVFVs+1wHfQbGKx4koasewifGpJchYZnYi5vod21MZPiJUEleWTB+t9OhvBGcZPTKacVsK8Xx6lTApC61Kd8govfce0Rji0xK/ElqIWUgA6+UByG9DGWwuOUF9ym4OrgiDmLkTEqVLLEBeaevMB6ZHrGrdEUEOL8QnqCVqY1MtPKQ4AcHzBxr6xVTxWbMUE5m1RCS1xq32rEZPnEPEpsymmY/KWY5JcMMzYN8oF8KnqClFMwIL651bjawN87iDJCo2crjigFAKs9wBd3ybvpE6OLESlIu5JYndgB7ZRl8Li71BfM730ZVV7PpEk/FKWohJFwCu7AhSsu7jOC0M1+C4+TKIpsU0kpOWb9jUImVx8ppS1qUp3Zr/3vvGQlT1AhJYAnJ0uzi4u+Zzi1PIVy5MbH9doiRUaLmIxvMX8qiKb5l3b5RosLxESlqrJUE3BAd3Hd7Bw0YrwwtQcuQ1wcm16OWgnjph8JLcq0moMAT3vnnrm3WITS9LltG0n/EaEoeiYVEuykKSAHs5OUdk/Fh+0gH+mMCjjfKtBSrxFU3JLNcjqCVb7Q+TjikkrYF77C0aSmrpGKRb/AGt8XE/CygElLTgb/wBKh+IjSYD4tIRLFIYISO9h7R598aT68Ikgv/FBy3G/plB7BlKkymS58NIID3NOwzhtvETNqPidwGRprE8rj5P2U+8AcNITa5ByfRgHJ6dN4kVPRUaS4S9ORLl2DNqbONo5Xy8g6DyOKrUSAw36DL6iLf72WGTkP/eMJPxE1ID1JBKU36nfJ4q4nj60psp2FyQSQl9e/wCMOPJJj0j0NWPSBdX6GZiNGMJFRDPkLv7Rif8AFVlNSgBYZByS/bK9z6CODjTA1qZwDmxLtk+ljfvFZsejVqxdTklmVoMm01cv84qzMeQSLgWSNTkDprfvnaAox4CUuTcAhIIFibF9cnDZ5wl4vmCaeZn9c8hb/mFkx2jT4TFnMswYDf8AvEv73zN8h75xkJnFB5gsBQuAx98naHyeKUZm93Ob5b7Q3yNBaNmcW2ZDm8NVxIAZuc7fL1jHni3V1K3Ny217Jf0ijjePhJNNg7lvMT1fIbCHmwpGyPFW0+f9oUY5HE6gFMC4B8phRWTDFGpxeDQozpVRBmcwNRuyaTbYKSH7xnRhJkpNQ+1e5ZgCQxcXNh7xqpCkfvFLE8rDO7EkX15VE/8AESqwyZ0sSxfME3sAr6kpiubizRMJUYPEYlSqVEU3b2IZw/v3hszGqAlhiKS5YZ57dWMGpXBfFNiDLdyb85DOA32QM1A3NhrD8Zw8XIGlIttrluCI5pfp9dGmavsyh4g9QKXtYN0N4C8VxSlO1vM+n2nA+caefgj9kP0voNmfTOBOJwVZZrl9D003cP6wuPiafQTafpncFJSJgJcqKUBiCAAQLje4g3OmKAWAGIdj1D2PS0QY/hZlXYjlGhFx37RawEgzp1LP4h6i5B27mNpwb6ZCZXmy5ikpUsuKghTh2FQp7j84p8OwhKJt/LlZnsoKvm/lMaXGYWmQlJYVKSSTZiyhnoxSx7ZRn+DyDUWNrVBi3MCH/D1hqLvZIMwM6pxY3pcPZsu5vBcSW8wudUvZjf8AXTrAj4Rwh8fFSTnLWGbNjUzdrRtuH8N8SUteoLHMAEhwXIvfaNMEIyOM4SVqStJICWCXD/Q5GL0kqSxvb7tjpkfSNdI4J/BbVgRYv7Fz7tEWI4GxGxANwp8tmeFJaKTM34i6V0s7Z3313i7wfgOMnJqASlBtWskAqsCwDk36bxf4RwbxpwRdieYg5Bi5DdvpG0xuMTIQwQoBKQB5qBakXZgWJDuIyhxJvZUjETfhiYkJV4yHNuZ0gkdTp+UMlcBmzApLMogpL+9t7Nd4u/EMybN8NCJbu5KXqcksliWbLN3i98LYiZLnJTNbw1LVKcnmE5OgDu1mdmNjHR8UU7M7YH+NPhsYThgclSjNlu5dnSoEARuvhjhUteEw0xuYyJZf/KIFfthP/t3XxZZ+r+gg/wDBK34fhP8A4UfIRdaJ8IsRwKk1IsNU5Bv1aAGLwiuclN8xkwI+t1RvqoqTsKFEEuPNbS7Z7kN84ylxJjjNo84xMiYoBKkcpUCWA0uMusBsbwxQ5aTe3tf8NY9fTgkjIDN/17RXxHC0KuQAosS2/SEuJxWmNSTPNZ0tXhlIcZJIc7vk7HtFbiOFWqSiWkAhAUL5uXJGVk8/V43+M4Jd094rYvhTJYDt9GftGdSNKRjsXgFqxPiVmklFL6JCbBgBYBhbaL3EMQtSllMxxUauQAlDtpnYCC5wO2xtn2/L0iunAGpiOuo0YfSJ3YqM7iCon+GAl1EpszbD20htbjJRIBN9X1O5eNNM4WoDt0t1iM8Hs4TfRvr3grYUA8MlFKmDqBVVdsgKgGawb5xUxUtJLEOmthcuQM7ZNYxohwsUqSLBSSHAGoZ/1tAnEcLKlVEMyiQBtt7mLuiq0dwUkrQFV0u9hkLmFBiRTKSlCk8wSH5SbkOcuphQCHz/AIpkpInqWEqFVYJLk0EJSlXQBLkW583gl8KKnTkpTMnSqFI8QIlKBJTkAsi9zmH0bIERek8GkIIVMkS1FBFMxQClC5JYEcrWNt3iGapMopmhIQUlRUALqQtYSsZv91Y0yAZjHRJmaDuJaWlVyVEcu1rJAAsACXaKczC1G7KSkM51IAYsOpeHicZiya7IewO9gRbOx6WHeK4wplMoTFMGcHNVKSPtBss1OMukJiBuNwjFw1rlrhnIa+jvEOD4QksVANVdj0Y20L/QNFzCcVSuhFKybKcJOWZckAtcscjBOXgyGABbO7WNVxbb1gVPYXRkuPcLKyghNI5av+52AIvteJcPwt0oIQPEKnK2U6QHzqYtYC20arFYYKBBJDah7en52iCaVISTY5MO4Ntv00ViKzF8akzaRLqrAQ5BFySp6QrRiQRYGzPeAa+FLZQDgkpIsQ4uwI1Ho0bLGyv4ZB85V7jK77ODDMKpNYWlJUUpZISQFCkAEg6m+XQRnN0i4q2eTLxi/wDEVKkJHiVco5eZkgEqLsxa7lo9p4LJTNw6VUUpWEqCCGCVJaxAvm/SMN8QyEzZivF8UEZFaOZDaJmJDe9r3jZfDk8nDYcFT1FIckEsCQAetmI0hOdKzScKDsnDJAKWDZAMwyvyi0PVhApJBswZIuPpn84hw0/xCKSzMffK3YR3GTSZRCPMoKAzd1ApH+r6RbkqMTyL4v8Aj1UhU3DYEUkKKF4hhU48yZaWYDMFZDm7aGAvA8Co865sys3KvFXUe5qvnGYXKpmywc3TU+7sXj0Xh/A5Qmg+IkFIqUCo5ZNctnpEy10dPHG7ZEMTiMOapU5K2HlmBKnA0LMfV3i/wr45TiXkz5YlTwKkqDlKlJDpIe4UCBn7mK0/h0pS3KuY3YKI+hYiMXxtITjEsWY1cvTaKTFycaSs237T/iIz5qEIX/CTLCmDMVKS6n7VM0ek/AuI/wDbsKdpI+RIjwTjE55hbRLf6fzj2b4QxA/w3DXI5CB/3l/pEOdRbJnFWkjVYXFuadr+j3/D3ieXiwpiDY5HL9Zj3jHCc18itKnDtpYOfWOf4iQUOXYG3pc/Q+gjmh+rTWxvhNr44+vvDwsG+8ZdGOLAVVCoO5AYAAq0v39IKSsWAhLkeXrmSwtno0dMOaMjJ8bQTKQYhmSgxt8vrEKsV8k1bej+kVzjuZKSdAr0AuOrERq5JdkJMlOGCalXuzsCSGsGAF7q21hi8MH+o/tDpWIcBtd87N+ecPmYhyycwS/Rh+doeg2IYe2V97Q1WGDABvaJZc4MCP11h5mQOKYraYMlYUXs4BI76g57RDKwIpBbbbvZrxdnzGUQNgokaWIHu0Pw5ASnsMssrwYorMHrwIf/APl/mQYUEij9WjkLAMwPxfiyjJEwJISVILvzeZiGS4S7EC77xAMSlSSVrQlCSULzPmqcqJF3swzimtJmYVZC2NdQqshKSAovKskMV3YFrF4hwElX7tOQS1C0rV1SkgBBLXHKe4tCasEGuE8Rl+GFJrMwpBUBygBO5yyIcaxZ4fjJawQlC83KVIUBbzJLjzWyLWbRox+H45KS6VCYV1qSrwwgpUDYdQwUCCQ3WNNwfiSHWxIJmV3FIUWCVBD+Zilyd4mKdg2S4PjMlAqPKkAgOkksOwJZmB/pgjh8SF3H2gFAlViDkwA3tobQPTh0mb4hAodwGCrsGpd21cW3eLOKklCEqlfZckvmkC7WYktf6iLSfpIQkuHtpna776wN4sjcsLe5s+e5EWkY0NUNQ4DF8n17xFPAUAWIY2sLe5YgPFCsETsOKmLXyzdzc/IRDj8IEyVzPuoUewCSf/EZdYLqmB7gu9y1sgzN1LRLhkhRpNJZqrWYucuoBiXFFKTRh5XBJ4XMK8OmWAl2ClqcgOEjmKSqza3zgT+zqeufJUSeVeMsQ7sulagk5AB+msei+IqupTAvkz3/AL5xicNjk8OM+SE0plzxMQ1gpB5m9UkB/wCRoUoJxovNyZteAnzs/n5SfusGUHzGcU5vEymTWVC1SsrsFK07ux6QFxPxvIQqUmU/hkhKlFIKALgJIdwQXCjtk8YfjXHTMSoBXIbAAMVCtRUCR/QG0bvA1ehIFfGuCSqYZ0ohlrUpk/ZOd7AP03g58MUYhExRmUzEpZcs0irZRqBNPUa2gNg+HzJpplrIsVEkPSlNyWGZekAbqgxjsAJPiUyEKCDyqp5yp2pa7gvkGyPrLjqjSEmmP4vRLSlSl8w8qQR6swHuYzCUJXN8aYlTFhpbIsO+T94ISwhazUggrHKEMpRa7KFzYi4LBhfIRBM4ZPnTEgIJQHDS2UScy1SgH0FTAZ6tDj+45ybBnFpzzZhGTluzfhlHqHwriz/h8lJBp52LZkEkjfIl8tIw/E/hfElalBCQC4AVNRUzWekNVu1to0Xw9xGZhpQlTJVg5KiUmWUuAryuoEPnYX8wjGfE+SDiOUqkmH5uLKVC5UHKRkXI/EktaIEl1uSLkoJ0BAAJ23z2ivLw5VNlTAD4fiqPMbpZlMohxkkMQWMXsMkFC0hXMoJTUfspGajs4C310jynxvjeMjWMslZakzCQgC5ZtS4BAfMsKj7xeM4skVFjSHfNj+e0V8AhJWFMQmgJD5C6iH6kF4ZNbmIsWIDhme5AL5lLMNLw4z/BTQTOLKlEEi7a6ZlrdG99DEE3GAzAA9Bpu925QT0yJ61NAnhk0TLjJCSQQLFze5vekj1iSpnJA8RSm5vsqNnttpa3pGnzynojBeBeXimIv0AD5hVnHUJba0SqxZBK8zQzaOVOTnoFfKM4rFUqACXNyc7OGSTbZstVQpuML2DAKye5Oxt3H4xvDll2Q0jUyeIEhPMk5Kq0ZuuXmTFlON5ElgSpmBOXQlrWf2jIcKmvc3SEEkndxSD/ACgB394I4NRUhKCSVZkkWuXpve4ftyiOrj5X6ZyggqnFMqohyW6agAPoLt7xbkrdJSC1LhwxZsjttaAWIxiXAdmQokj7Lc3qWJ9Ylws8cwdkkfVIKiXte0WuTZOGglMWh7uT2J/CFFGXiiQ9TZ2tvaFGfzwL+NnJkjxZc1KXTSuYkizKcAKZmDGkh20OzwCkTFiWqogVUKS6ZijYWckgg6vdySCzgxFP+JRRNkiTOrUKanDkKDFTVcur5jmPWKXEviBaUpKpHhpmEoSFFwkkhSVABPMSmliMmaOi00Y0H+D8LQszCUpVWVJqUL8hpWN0kuHFw5LbwYRhU00gAU+RZZRBF3FRJB6iBfwvNR4aDUylFR5wpyVFRYVM/Kx1OsE8OquWUqtaliGZrW75uN4pLRJFJwgVQpClJpVzEOAWCrpS9LuRmA93i+vEyU0y6khKypADjO5ItZ8/eKuKxHhAF0szAEkX0a7fLWK2InJUaSKwC4DkKBazhwCwUS73eC66AMeK5DBwHvZs8t+wjsyd0DZuT+EZ4rUJpUhCiPKaSUvne+dhtb1i1LxC1koUChrh7lTFtLDIEh9ekNMRfnyJar0Jc3cJTV7tFvhMgArUHekDmNtQOzX94B4nFiWFKmTUJQ91qGV7Cl+oD3gpwSYn92SZazMSp1VO4INxfYAi8TKWikhiWL31Pfp/aPP/ANpiR4ssgEeIlKSWzKFhWWppPsI9KUgZuCbE9SMrxmP2j4RM7AzQLqlp8VB1BTch9lJdJ7w0FnkvCsag1iapgFmlwGcgAk7Zad4rcaxYrYsSUJpIy8yrsLEt9YmwHw/iJySmQhK3cqJWkEO2dTWI2fWB3xHwGfhVoTOpcp5VIVUlTG7EgEEahtollpmr+FsSlMuaoqV9gMEpNRSQsJKiLJKiCQA5pDwY4clSpniTAVai7gFtt3MYX4c4gkci1MlyXdgLO5t0aNhhVqKaZarKHMoEmlPR8ySD6RMleioyoNYpSJMhwE+LOJDsHSALn3EY5P7wmalEldCZgC3U1Qr5gAo7ikXycCzwUxMpPPMKqwAGQjzkBnaxzYks56ajDzOJzVTTMqP8S6Ck8rBNNDF7U8pSdQIUY0qKk9mtXipgXTPViAoByjwkgts7M53BPeLnDpxWskgppLJTcsAbkq1UdhYNGfk45GJShUyctCkpH8OokOw5kg6evSLMvGCUbEjW5KjpYZlyIEJ7C8n4rMhMwKSiYhKwlSFApGSgSCm1m/TRosHMTPl+Ik8kwWDioG9aS7XDF2zzEeTcZx1dKASzOQbNYAPufMf80a34NxRTh1kqZ12GZApFSgDkWBbWMubgXLG/V0GWLo33ioQkrURSlzfQn72+bQFxnEH8MpS5YkOxYqIpILNUCCNMvdYzEAEBlsxKWSFVBn/P1JiKU6FFSwVFAckpDhTWS9si3q+0ebHjx7NpSCYCiSlIFQGVmSbJDhL2dalE79ohmTnmBCSWAd9TZ6lHVSip+lUckTUy0KJ5qpiU2+3UXWB94JBzfM52vEkFKVFIfmvU5HQ9mdTalocYeisH46cvxM1VAOGcsCQMhmp9ja97CIJfMKUlXkSlKVHmqUeZyNaQW3uM2hnEMasggE3YE5JpIZje53fe2UEPh+QlCUzVEtQqgM7gq5VljzCpwnJ30AMdGKI9CizRKVl/K+QtSHGruwTub5B3zJxukKYg8ytQQ3zeroSPUwTklKUFzorJypZFlegvazsBlEi5YlzLlghJWkC4SybFRbMqULat0ERLlXheI6fjgghbEFwSLHJXMzaKZmtntFyYkCT5nqWSkjJSSUhJIBuC/wAjGbmTqRLqRdTgIPmYEDmJuDTbv/Tc/wAXFKJbkuJSWSHJCU8xYWzUSB0T1gnyOKf1/Y402SLmg3IT8/wtCgScRL+04LB2Wwy0FJ+scg+VfgGpfkBo4vgn5F1l7ITJZStwcqrkm8XMHjsOKgiVPZRBAKOVJtklSwHcC+cec/D6Kp43AKhdrpuO/aNqkkWd2j1oQT2cctK7NMjiUpQuFDK5oFmZjSraz6RfwnFEAgmc4TYA1ZMAMhfXOMYevrEsucGsD65+0bKCMsmbHiPxJh5UtUxSq6LgBFydha3rAnF/tHwYelK1qzcIATk2Z+oEZL4jxLYeZoCGfqbC2oJsdowy5sZcmnSLhs9PV+1OXph1pv5vEcDcszRt8TNCFs4ZqrilhZy72scrXjwLgGDM/EyJQ/6k1APZ3V/pBj2Hj/Eylc2YMgAnSwWr68oHq8RZTWwJ8a8bE1IkyVPcAnJNWbA9Bq0H/gbjBGAkJUBUgFLFqWBI1taMJw3DqmqmBIdUseIoHVmBQC1vMrL7pi7wKYyVlDlAVdKrZ3I6kPE1atl6TpHo6eKjKsP027d4pfEeNfCzQC/8NRAAJqsWTfUkxhp3GCVOO1tOjRbmYtU1CkhWw97M3rFJ7Ior/CSjKxEpD3IZYb7yXb0JEFfjzgEzGCWUTEJEsKLLcA1ZsoAsQEi2sMwuDSMTIZ3EtT//AGyAH/7wB/TBvHzOQ5v073+UU3pjXaPIcFg1omky8kn7QBFyyXBDOeu8XsVxucBRQmUr76XFXVSBynuINcU4YlEt0gpWV2UCXsCXBfZT9ICcQxRTLUnxUzQWSkKBqYW5SzNbb1jGMr6NGqKEzGTikhS0O9QapKgdFJbrE3DEjFlQICJ7VlQDImMRz7S1gsSTyrdixuaUqckpII5QbMbjch7N01hJ4cCw0VkQeVRA65K3Qr0NosQzjWDUiYUqTSoZhslDzAdjl0Igjw4LKQQVVhAz1GRSDmFWeOyJInpMq3jSz/DUo+dLU+EQSwV5aVdknQwQ4ZgVIlgrcvelO9jQqwIUMjmzkC8Z8kqVgjPYaXKfnKnB5kkO7Z3Ou4IeD8iei5AIToFE2DDmbQDLeIfiLDoPnYzA1S0BhsUvkWy3Jd4r4SajwmBNlupQL8tJYEOBmHeJXJasppGr4bxLxiUlJpQKikKLZ8oL2uoB+hO0TYTGDJ1ErUBSRmahqPV/6jGaxWIMuUJbvU0xTBiEM0tF8uU1l/vjaCXwwha1KmmyUJWQT5QShif6UuFdH6RxzVJyZV32bGUhJVVUGCaBYXzUQLtvnoCWdjFDjEwhIRLQTchYCbsNBd6iWV/KGGbxVxfEJeGTRUfFAukCqgqvzk28QllEB6eVLctx+BS7hRKQbuFlUwl7Mmxc3clsvaYRa0Ow1gsElaqpgCzaxQAVMHCVrSQS3mU7gJ1uBBbBsVeM9VIKXYAFRyTLTYMwCX2TYNAeQpU1A5WluEkNUouo0VFg7q0BZzVdni7xXFlCTKqyQ4CTcDJS/wDMS+7FMXOX+uKBL0lxGKImZkc1L5j02uWHS8dRMrlzFLLCYl0gFhQnmqYOA9VLliWgAEpRLdyAUum1+ZIQQE/5mbdR2gtipi1hUiWoArBQlIIIASCkk2sDMUAToEGOeqkkWnoglTqzJSailIWSX5glKwCAdBcBup7Re47jCcSsILkMAQHKWOt2Zi2uYEQ4ealP7tJSkjxJktRJIekKDA7E3W2ljAziCyp2Uy/NMSgFSgn7Pe41bO28b45q/r+iLphfDzAUgipP8qAAkbsKWzzazu0chSLJHiebMulT3uHYs7EP1eORp8Q8jxZCiFFxe4Y9XH4xp5XxIkJS4vSAd8h0jNjBTHcIIDnO31h6cHM1lrbUgPaPQTa6OVqw2r4jSCSEKJO6ojm/EyiXEpILNUS9tQzRnZkwNnfQfq0TJkK6e8DnIMUEMfxybMQUKppLOANi4NznaBazEv7srp7iOy8GVagDKJbbKNx+yjAIK5uIIJ8MJQhx5VKuTmxIQCH/AJo1M0eIJySeSY6GBY5Uv1YHy7xQ+CEJl4Amlv4q3NuZgB8maLOBm8gB/RNz6uW9IuKIZD8OSAidjF3vOofYMFvsAVLhvxDLNlJYFVrakB/9oibAzWmTg5BqSRdrKlp+TpOkdx2IHiyhUSpSlFJKU0uEm4SAD9rM+0OvAT2Y5U29ySbZ6g/WLuBxJ5EoDlw5ayaSCavVoEYyWsYw4ZKylKlcmRCQbuAQ4bS+0afhsgImKKUMiSBLRUWcm7kqZ3U5PRJ2iKLDXDQySpSs8+iXLt+tIz3HOMKM2VPQopkBKkMlSiKqiFJJUlPMQEkW0ZzBfiU+mSq5BKWDgnoTsWzgFJxksJWFJKkKcKSEBNQNIJIKuZTqDGzMBoIibZUEdx/EpYlhR5lrQwQCQEJJBJUBfmU4A2TGenF0OlKAVEpY3P8AlJsMsu8P4thpYYeIqoM5CCprWBKSS4y1gbOwpUP/AKyCAPtlSOv2kjrEwghyky1hZqlgSxyqSPuJCR/UoMfe8Xhj0S0FHMpIqKxUySLUivfQEDlc3Ll40KnzJYlLSfDGS5TTG/rCCSpLb3DA3ygVxNZSaKaQL7vsoHUHeLYRL2FShP8AEJVMRZKWAqD2KZhyACXYB6vssHjVY1HiSvFqCloBUopLVkhvGVZybB76g7xjeCApIWouhTBaGKqg+RAu+oOhu4jZcOqCEHDzQUJsQoFQIuKDqFgG+htESjkqC6A8wIWf4oUs1DmSyLalViCW2A7xIrhliC5SSk2T5mUTcWJsfsu0XsdLKD/DQkIIKhdlWLFKrl2dIPQg6xVlywySSHs3oSTfqD7NHMlJaKtEcrhXjrYTSVlVAeSUOpSmzqIsGGVkpg5Nnow4CEACpREsWshDKEy4IK6jW5zIB0AgerEFqkJBcEEvoUlJpL2LEh7wKmqEwklbryaZZQvnUzLIDAWTYC0KUXLTLTSJlqyCEhJUpTqZRa7OkEm7G61XzYB3i1w6X4bqUXYUhOlRcvS/OXYlRFss4qJwjyxXNHISVoBJUAHNQLU5WzEHcIxCUpFJ5TzaA35twm5foInklitEF/hWLpqUsk0pUKb8yynmKiNqQGGWW8CJOImqEyYplFRK1VHldwyRlcgG2gT0i3KUSoA2qTTKllgun7x+44NRe9yzs8XE8PqVLQGKEhY8gcqJIUQRkMxncbu8Zpq7fYCw+FH8FjSkhXiAl2QTUC9rppd2z7w/DyyJgcJKmuwuhKaShLjIZrO6jmyb2MTikIllRFRCHABzBuw9hnFNK1KQrxCBUW5LaXD22DnJojclf8F+lnh4PihSlGoTFlL5qUoOWvbI2Dn5wP4XgaJlU5bllMEKCmYiqYSxFQVZLOyg5PK0FJEwvLIIDgBwM2FPe7ps1r5vA7E4rIOQlJcpGaxfMtmQQltxHU3pUQ6bCuEx0tKAJkuUpepy1sMtAwfVo7Ap15lSgTdkocB75tfvCi8l+Q2YnG4u4JNQpTc55KBUXsQwGWVQ6QsXNUkIJcFTX2J0P094s8VSFyk0gXskaipBQR2qSGI1MX+BKlzJstM5AUgtUhVgBkXfMEkC2XSOwyAmD4NKm8tBSsH7JILHoS1oZM4PSHBqaygUkFJGYY7f8OGMQcQxpl4qZ4FdCVFAJPNykgF9x2vrFniPGVzSmYLTPKtgwWBlUn7wGSh9GAToCsiWCPKx7/hDPCYgM7ufQCL0gu7gg53EOwGE8XEIRuoJ9M1fKIA3ZkCRgZMrLkqPdbqP+75RRwGMTMCSi1SQQLa307l4d8c42lK20Bb2pH+75RluFBRQAmlIqIJr5rg7J8txaNE6IqzWUMuq7lNJG7EkH0c+8CuLS5qp8ghkBBUalHldwWN8yLNCwuGmlqlbhRKGUD1YN6t1jk9MwWU6U52RY5AMS187QpTkvClFfkIT5I/eZcwkD+GsD3QE3y+0RntFCbKmKlrRJcUTKiVXKlKXzXNgyQC43N4kloICTWnUC9DZFiHL3A2idC5o0Tq9TE/1WyBG8Z/LFlYsKqlpmVA8yVJKTzOLhjlpeMhiZJRM8NcyUlIeySkFQ5zd75sGvkI0vEMV4CAQAAXrJISGIuyjrsB+MYnjuIKllQoU4BdNxcU2GlwT6w8Wxp0TVLKkvOlFAYIUZiOUWdmItYkBjDCFGpaZskrG8xJUNCBcuCSRkM4zkxZ1dhk/5iEcRZgAxIPya0GI8g7M4TMKnQmXk9KJqKgG6qDBxvCUie1M+VNmSHsoArUj+ZEwOAd0ksptDeB2HxKqAFFxkkPluxHtEyaCQUqoU+YNBHWoch/0mEUol2Rgyjk5VJPNLmAsFioWAOSklnSWKbg6Qf8Ag+cEonKflUQQRZPKwt2qzgbwzFTQlfjqXOlcpKFEu9xWFEEhQycEu7FxaC+DkUEGUp5RQoAMxSQAaFJ+yRsbnNyMriRK7JZskKmqluAJjBJ2mjysRqoEJJ2KdoHyEkOF2azHT8NoIBAmAkFqXI7CxI6pBB7DpE71CogEEczkWWLLF97LAGYUdonDdivRAuSCnIuQXtsXSXy3vu0QzpICLgBTsVfyVFg3UOX2AEXJZbIN6xChJKqXy8gJLWF0/MEdQYc46CMivQVVNmTmpyk09Nj3hTcUoJWpBQFzQli9dNKtPvJsp2y21h/gFN6VZMdAd1ZXH0vDlJZJUEgqBCSWDlKwQ+RcBiHa1QjGUbRWQU4diCAAVEqUHF0kt9og6lSSFdARbQSzJ5IYEBix0S2g6gW730gXLUilMs8yRtmFOwVUDYuXDX3h01YCqSQoOylkU56O46d75RwuN3RaJsUvxAUVlvDADZkkBlPoBtmXhwdCF5FrIDWFKQFFt1KLs7WJeKk6akTAAsKKUpKwpaXFKRcJSXewspop4mfSuYlQKqJYs9ipUxJU4BBzLEO1sjGuG6YDzxQoCpgelNwpTXW1gl8+naJUYxRShSyASoHmOYcsphuqoD+kQLRMVONKplDuVJsyEJuVWGQTpuQIjm4kOo08hZKhV5EWCSQDo3yVvG9LHFENVsLJxiFXtfWoB+rQoy/jtYy0uLGx/wD2jsRiysylMx5SlKVBwJlSVJ0SS5CejgFtCNI0KMV/CUsqQ5CfDUMptS0pmNqlYF1IORL6wBPCiKqgQzliDufxiThvCpq0rCFMmxKTkTo2yhuI7LMg/wAK4UgBRXcKU6CSHUCAT6gkjuDEAkCZMsLPSlthmfW/tFzhM1RlGWpxNqYgi4f7QDZM/rBBGEShZIADJCQw9T3s3uYpqyGRzcGkAlshpEPwLh3nqmn/AKaSX0qVYfJ4IqTv7RbSQiQosBVkMrC1vnBKIJmT+M8Y57qFugufmRGawaUrN6gQxBSQ7DoW93eLPH51U1iWA+qr+7NFfhuEClio2cB87khtR6EP2ifR9Gwk4iSeZxS7Gq3bscnPrD8bJSCQVKckilQBCc3PKm2t+0ClYlKVWQSpJu5zIIuoBN2tzWzETyMWqYAEgb8pAASCOZ3YJLb6amJ5J+JDjGwgvEeGKfEDAeXypAGdxzEa5uTrtDgccVFRv4aLguKlM1lPZ39urRn8bieSyrEkggZsSCL3Lsw7vrEuCUUIpv4f2lFgCdr2Lk9YxjG3ZpdFzi+MmT8ghnuHv2LmzfOBKsCVIICRUm4DhXK/M7HSxD7mLeImJAJlpUv7yfsgD0vrt3gZMmzCKlqNF9ClLG1kgO9846OiSviOFTdJR6MxJfKwMWsDhPCLzpamvUDUkaMQehLHu2sUFTpaVhSASQQQVWv1AzY9fSNJwV/DVULh1FCAHCS13LkZO0TLocewFPVzEZbDpp8o4DGimy5SxeknR0n66vnEM/gyRLrKWDtyE5NZ3JCTY5gwqLyO8ElLT95Ny4ve3ZtdY0GHxnh3AQUqYLS5FWgci4LZGMrNny0BKEhSNXFKztqQPlpBrA8TKyaVrSEt9ljtc/hGkFozk9hhQaiZLU4JJSSz1P5VDIKbTJT21idQqIlo8ixVL6TUligvqxp7KQdTA/8AeXIdb7gpNKhqCNLajLOLkkVCkEgqvLUTlMGSSRaprOMwQQTTa/smrIpZcPsH9Bn6i1toiOJCeVudTkbsMy+n9ot4jMLHKVuoj7qhZQA1AU56hUUJ8plC2hboNQ/T6NEzhkqDotL0WDcgBVnAJZj6gn5xFLXSVEMErBSq4sWdJBOfO1oWGWLJUeVQKSdjmkjsWipPk0AlnKQQbEqzvbPPXIQOOhWQTMYeYOCQQLZWF37B8shEPE+IgS5iS5IISWIHQAXOV/ziFcoIWh3Iqq5ejZB9Q4PeLRwxmLw6kol0rLzKilLFJqWUgqBJIJNnaOKfHUkma5aK+HxVeKmIKUskhDgtypIBys1MvaFhcWJ4m/zgKKMlOpdSmIsXAyziRIUPFUqYA5IAKAWKtXEsVDmOrXhcPVKUmYXQ1gomVoyqrABIDOA4OetoU6tv6GrOgUyxpMmlJVmCmUkuAxuApY2ylwO8S5LMbh6iFMTcgjImLs/GGfLE1KQmglCw1wLmSodCAUE6lA3gWlaSpuVJIcnmzbIbt+caJNKhMKIn1B1SlKP3qjfbINlCgX+97ANpY/nCiwoPzJjkv199Yu4GVSkBmJuW3On4QOkTHOnvkdbb+sEAqytTHQjEsSpYqBbyhk+ucWQAIpYaf7xOqZDA5Om3+Xqfxh/xDN5Ey7jIXt3/ABjvC5VUxzknm9chAH4txT1l8gw7mw/E+kTIZmJswzDMmDLVOfLYA30sH29YdhcbozXcsS3Sx2yAEMlqoTJUNQonqKlAPuCInlJZQUkCk5WDkOzHb9NGbHovynPMzFrEBiys7G1xr2iXGYtZFIdvtZuWsLtpu2ZMUUZkkliSbFm9rgW7ZGLM2WDLU6HswdyzZX7fOM6bdDuiNMoqMsEZKIIURZmNwB1dusdxZE1TqmJNJydVgD2bSK/EwVTCBqpKk3YuR+TfOKqkrSFpUg87Xuci5y3jWMaQ2y3KnUP4dK91B2HoWv8AKBmPnqWXUpzsC4H4R2Ys+XLozfKIiiHRNkeGlgqD5fK12+Uar4Rn0TJcxRepXNbMFw3zf2jLUwb4QgLSnnp8NjfW+Y3zETJFRZoJ2FUCWSmaLg+HaY2eQ5gzaDS8UsQVBKihSvDpCQ42RSxTlVHMfOSpZVYKckG+51FxYwxXEFEMLKUwUS5yyV1OjkZaxUVoTZRkYI01LU4B8pBy3cXF3+UGJbDUd7v8xeBDlKFEq6FydcgzxawTlId32P8Af8Y0SJYRI1094klYmlxmki4drdDoQbgjIxWlqSDZ36lvobe8T/vJPKQm+4uN2VfaGxKgupRXLUSqoNWlTB78sxCgPKWKVN6iKEia/KQ+qR/Nl8xbuBDsHiKVcz0qBSpBFrhnDBnDu8RzMMpKqTnmkgi7+VQ3D/MEZiEW9j5igUkjQj0JB+sdxS6gmZ9ryqzdxdJ9U67gw2ck0lTM5DjZQeoehv2IiAEZKLJULnTop+hZxs8NMmiDFzklYDaslTM6utsn7Q/CJCcLMUq3hmhL3CfFTQagL0mnS9x1geJIJJNqXHNak3fO28GMIPEkqlKICpymuRauWsyx35UK7kxycquX0XEDLxClS6ZhpLuVPYJSAlIf7pqsemojkslGEAIuubSEG/IlPNlmHIbvFYnlRKWkgUglhzJKgSfRyHSflE/EkjlRTeWgUkPzF3mAdjYDOzRCjdL97L6VjeFzwFqCg0uYjw5jn7KiA+zpLK9DvA9eFUmYymCgchk4zb0y9Is4ddairSwYsQfwyi9N56S9/IX7Mk+xb0jdw9IyQJw7UipKiex/KFE6Uq6+/wDeFCoLD6U5f5vwi3NSKElruPpChRqjNkyEjbWJFi0KFFAy/wAIHJM9PpGE+Iv/ADH4x2FESGVcYkVSw32P/Ix1IekHIqW/VlMH7CFCjPwCXC/Z6pD/APcIsKPk6n84UKFHsRLjJYcWGY0/kiZevpHYUaroqfZHMlJMsuAbbCM4RChQ5diQwiHg2R3H+0QoUSNF2ebjtEsr9fKFCio9Ax8oXHYn5CLoEKFFol9j0jlHcxZwPmA0vbTLaFChvoDiRZY0GXSLc++GS92mKAfQUpLdnvChRIyXCB5Re90H1IUD8gB6CBk5IKqSLZto4JYtChQeMqXYuKJBWHD3l/NKH946g803pi0gdGWoD2Fu0KFGU+mVHsp48f8Arlf/ADKHzMUzczX0UkjoS7kd4UKMY+fQ30KWLL6LP1i9isyNKfxEKFHU/wDky9B8s2EKFCjEo//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itle 6"/>
          <p:cNvSpPr>
            <a:spLocks noGrp="1"/>
          </p:cNvSpPr>
          <p:nvPr>
            <p:ph type="title"/>
          </p:nvPr>
        </p:nvSpPr>
        <p:spPr>
          <a:xfrm>
            <a:off x="315858" y="7937"/>
            <a:ext cx="8675742" cy="850900"/>
          </a:xfrm>
        </p:spPr>
        <p:txBody>
          <a:bodyPr>
            <a:noAutofit/>
          </a:bodyPr>
          <a:lstStyle/>
          <a:p>
            <a:r>
              <a:rPr lang="en-US" sz="4000" dirty="0"/>
              <a:t>Over-Exploitation Leads to Extinctions</a:t>
            </a:r>
          </a:p>
        </p:txBody>
      </p:sp>
      <p:grpSp>
        <p:nvGrpSpPr>
          <p:cNvPr id="3" name="Group 2"/>
          <p:cNvGrpSpPr/>
          <p:nvPr/>
        </p:nvGrpSpPr>
        <p:grpSpPr>
          <a:xfrm>
            <a:off x="754394" y="2186080"/>
            <a:ext cx="2695575" cy="2152925"/>
            <a:chOff x="914400" y="1524000"/>
            <a:chExt cx="2695575" cy="2152925"/>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96444" y="3215260"/>
              <a:ext cx="2378521" cy="461665"/>
            </a:xfrm>
            <a:prstGeom prst="rect">
              <a:avLst/>
            </a:prstGeom>
            <a:noFill/>
          </p:spPr>
          <p:txBody>
            <a:bodyPr wrap="square" rtlCol="0">
              <a:spAutoFit/>
            </a:bodyPr>
            <a:lstStyle/>
            <a:p>
              <a:r>
                <a:rPr lang="en-US" sz="2400" dirty="0"/>
                <a:t>Great Auk (1852)</a:t>
              </a:r>
            </a:p>
          </p:txBody>
        </p:sp>
      </p:grpSp>
      <p:grpSp>
        <p:nvGrpSpPr>
          <p:cNvPr id="11" name="Group 10"/>
          <p:cNvGrpSpPr/>
          <p:nvPr/>
        </p:nvGrpSpPr>
        <p:grpSpPr>
          <a:xfrm>
            <a:off x="5637357" y="2186080"/>
            <a:ext cx="2886078" cy="2159083"/>
            <a:chOff x="7869415" y="773897"/>
            <a:chExt cx="2665913" cy="2159083"/>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1747" y="773897"/>
              <a:ext cx="23812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869415" y="2471315"/>
              <a:ext cx="2665913" cy="461665"/>
            </a:xfrm>
            <a:prstGeom prst="rect">
              <a:avLst/>
            </a:prstGeom>
            <a:noFill/>
          </p:spPr>
          <p:txBody>
            <a:bodyPr wrap="square" rtlCol="0">
              <a:spAutoFit/>
            </a:bodyPr>
            <a:lstStyle/>
            <a:p>
              <a:r>
                <a:rPr lang="en-US" sz="2400" dirty="0"/>
                <a:t>Labrador Duck (1880)</a:t>
              </a:r>
            </a:p>
          </p:txBody>
        </p:sp>
      </p:grpSp>
      <p:grpSp>
        <p:nvGrpSpPr>
          <p:cNvPr id="14" name="Group 13"/>
          <p:cNvGrpSpPr/>
          <p:nvPr/>
        </p:nvGrpSpPr>
        <p:grpSpPr>
          <a:xfrm>
            <a:off x="2947568" y="4117094"/>
            <a:ext cx="3242619" cy="2221457"/>
            <a:chOff x="4417540" y="3995928"/>
            <a:chExt cx="3242619" cy="2221457"/>
          </a:xfrm>
        </p:grpSpPr>
        <p:pic>
          <p:nvPicPr>
            <p:cNvPr id="5127" name="Picture 7" descr="http://www.eattheweeds.com/wp-content/uploads/2012/12/parrotca-e13562216716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0" y="3995928"/>
              <a:ext cx="1790700" cy="17190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17540" y="5755720"/>
              <a:ext cx="3242619" cy="461665"/>
            </a:xfrm>
            <a:prstGeom prst="rect">
              <a:avLst/>
            </a:prstGeom>
          </p:spPr>
          <p:txBody>
            <a:bodyPr wrap="none">
              <a:spAutoFit/>
            </a:bodyPr>
            <a:lstStyle/>
            <a:p>
              <a:r>
                <a:rPr lang="en-US" sz="2400" dirty="0"/>
                <a:t>Carolina Parakeet (1918)</a:t>
              </a:r>
            </a:p>
          </p:txBody>
        </p:sp>
      </p:grpSp>
    </p:spTree>
    <p:extLst>
      <p:ext uri="{BB962C8B-B14F-4D97-AF65-F5344CB8AC3E}">
        <p14:creationId xmlns:p14="http://schemas.microsoft.com/office/powerpoint/2010/main" val="274574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850900"/>
          </a:xfrm>
        </p:spPr>
        <p:txBody>
          <a:bodyPr/>
          <a:lstStyle/>
          <a:p>
            <a:r>
              <a:rPr lang="en-US" sz="4000" dirty="0"/>
              <a:t>An Unthinkable Extinction</a:t>
            </a:r>
          </a:p>
        </p:txBody>
      </p:sp>
      <p:pic>
        <p:nvPicPr>
          <p:cNvPr id="14" name="Picture 8" descr="File:Martha last passenger pigeon 191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732" y="1992855"/>
            <a:ext cx="2460456" cy="37140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812" y="2590800"/>
            <a:ext cx="6019800" cy="3293209"/>
          </a:xfrm>
          <a:prstGeom prst="rect">
            <a:avLst/>
          </a:prstGeom>
          <a:noFill/>
        </p:spPr>
        <p:txBody>
          <a:bodyPr wrap="square" rtlCol="0">
            <a:spAutoFit/>
          </a:bodyPr>
          <a:lstStyle/>
          <a:p>
            <a:pPr marL="285750" indent="-285750">
              <a:buFont typeface="Arial" panose="020B0604020202020204" pitchFamily="34" charset="0"/>
              <a:buChar char="•"/>
            </a:pPr>
            <a:r>
              <a:rPr lang="en-US" sz="2800" dirty="0"/>
              <a:t>A vastly common bird</a:t>
            </a:r>
          </a:p>
          <a:p>
            <a:endParaRPr lang="en-US" sz="800" dirty="0"/>
          </a:p>
          <a:p>
            <a:pPr marL="285750" indent="-285750">
              <a:buFont typeface="Arial" panose="020B0604020202020204" pitchFamily="34" charset="0"/>
              <a:buChar char="•"/>
            </a:pPr>
            <a:r>
              <a:rPr lang="en-US" sz="2800" dirty="0"/>
              <a:t>“…darken the sky for days.”</a:t>
            </a:r>
          </a:p>
          <a:p>
            <a:endParaRPr lang="en-US" sz="800" dirty="0"/>
          </a:p>
          <a:p>
            <a:pPr marL="285750" indent="-285750">
              <a:buFont typeface="Arial" panose="020B0604020202020204" pitchFamily="34" charset="0"/>
              <a:buChar char="•"/>
            </a:pPr>
            <a:r>
              <a:rPr lang="en-US" sz="2800" dirty="0"/>
              <a:t>Economically important</a:t>
            </a:r>
          </a:p>
          <a:p>
            <a:endParaRPr lang="en-US" sz="800" dirty="0"/>
          </a:p>
          <a:p>
            <a:pPr marL="285750" indent="-285750">
              <a:buFont typeface="Arial" panose="020B0604020202020204" pitchFamily="34" charset="0"/>
              <a:buChar char="•"/>
            </a:pPr>
            <a:r>
              <a:rPr lang="en-US" sz="2800" dirty="0"/>
              <a:t>By early 1900s, pigeons are scarce</a:t>
            </a:r>
          </a:p>
          <a:p>
            <a:endParaRPr lang="en-US" sz="800" dirty="0"/>
          </a:p>
          <a:p>
            <a:pPr marL="285750" indent="-285750">
              <a:buFont typeface="Arial" panose="020B0604020202020204" pitchFamily="34" charset="0"/>
              <a:buChar char="•"/>
            </a:pPr>
            <a:r>
              <a:rPr lang="en-US" sz="2800" dirty="0"/>
              <a:t>1914 – last pigeon dies in captivity</a:t>
            </a:r>
          </a:p>
          <a:p>
            <a:endParaRPr lang="en-US" sz="800" dirty="0"/>
          </a:p>
          <a:p>
            <a:pPr marL="285750" indent="-285750">
              <a:buFont typeface="Arial" panose="020B0604020202020204" pitchFamily="34" charset="0"/>
              <a:buChar char="•"/>
            </a:pPr>
            <a:r>
              <a:rPr lang="en-US" sz="2800" dirty="0"/>
              <a:t>Launches an era of bird conservation </a:t>
            </a:r>
          </a:p>
        </p:txBody>
      </p:sp>
      <p:sp>
        <p:nvSpPr>
          <p:cNvPr id="9" name="Subtitle 8"/>
          <p:cNvSpPr>
            <a:spLocks noGrp="1"/>
          </p:cNvSpPr>
          <p:nvPr>
            <p:ph type="subTitle" idx="13"/>
          </p:nvPr>
        </p:nvSpPr>
        <p:spPr>
          <a:xfrm>
            <a:off x="144812" y="1768113"/>
            <a:ext cx="6371044" cy="457200"/>
          </a:xfrm>
        </p:spPr>
        <p:txBody>
          <a:bodyPr>
            <a:noAutofit/>
          </a:bodyPr>
          <a:lstStyle/>
          <a:p>
            <a:r>
              <a:rPr lang="en-US" sz="3200" dirty="0"/>
              <a:t>The Passenger Pigeon</a:t>
            </a:r>
          </a:p>
        </p:txBody>
      </p:sp>
    </p:spTree>
    <p:extLst>
      <p:ext uri="{BB962C8B-B14F-4D97-AF65-F5344CB8AC3E}">
        <p14:creationId xmlns:p14="http://schemas.microsoft.com/office/powerpoint/2010/main" val="75926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xQTEhQUExQWFhUXGBcaFxgXFyAdHRwYHBwXHRgYGBobHiggGh8lHRwaIjEhJSktLy8uHSAzODMsNygtLisBCgoKDg0OGxAQGzQkICQtLSw3NCwsOC80LDQsLCwsLCwuLCwvNDQsLywsLCwsLCwsLCwsLCwsLCwsLCwsLC0sLP/AABEIAKgBLAMBIgACEQEDEQH/xAAcAAACAwEBAQEAAAAAAAAAAAAABQMEBgIBBwj/xABJEAACAQIEAwQECAsHBAMBAAABAhEAAwQSITEFIkEGE1FhMnGBoRQjQlKRsbLwBxYzNGJyc5PB0dNDVJKU0uHxFSRTgoOiw2P/xAAaAQACAwEBAAAAAAAAAAAAAAAAAQIDBAUG/8QALBEAAgIBAwIFBAIDAQAAAAAAAAECAxEEEiExQQUiUWFxE5Gh8LHRMkKB8f/aAAwDAQACEQMRAD8A+40UUUAQ4zDh0Kn2HwPQ0gs2M2dGHMBoOsiP4dK0tZHtXxo2MQgFq4yqitcuWwWK5mYJ8WozOvI0lZK8ukEkINyXU4BI8qnViRWR4H2qv47E4wIlk27TJ3XMVLW3z5CzANlJCzlKSJg6immG7RIynMlwKGZSyDvEOUlWym0SYkESQKjxklGak3FdUNn+/wB4otmKrWuJWrpIt3EcjcKwkeRXce0VYC0yZaorxa9oAKKK8FAj0V0kSJn2f71zOn39tFADO3iF7xTEZl3PToNtOlQcVtQ89G+vr/Cowcwy9Qukevbz08uldZi1tidcpBB9ekUyKK2Y+yvK8iutJ39tBID/AMV5Q1B06ikAVNh72U6gFeoI++tQ0UAP0vqVzTy7a/UaQt6vZRNeBo209VMWMBUlxAAuskiT4CdRUSmfD7616aBh9dDk9TMjxn2a0RG43HX6xVjAhQC7axoo8T/xSAvYbDW0QM0SQDJ/hUulzVHIjw/lSi9dLtLH/YeQpnwtVAIUydJMR6gKZFot2kIGpJ8zH8K4xYJQgCSREVNVdsUA+QwNBHrnamRKdnhXVjHkP51bt4RVYEAACfXJgfV9dWaKB5IrWHVSSNzUtFFAgooooAKKKKACsZx3Gscfcs2wpZcIryW2cvcFtSI2MEnwgbzWzr51jcJ8Je5iraobrXUNhzoRYttbGQXBJy3AtxgNvjRINRn0M+pklDD7iPs7wW9grN7vnVsZjLjF7iTyjKebUCcrEnQAS4FN7aBQFUQAAAPADQCql/iTvdLvZcBA1tcpV4Ici4TB3JVdADAXxkV6eIAb27wH7Mt7kk1UdDQ17K90usuf6I+L2Fud1bdQwa4syAYCA3OvQlAP/aueF2TkLLcuoS930bjQALjBVyMSgIAAiN5osYpLt/kYHu7eoHQ3G+UNwQLZ3+dXVk91d7uDkulnQ7w5zNdU9QD6QJ6lhpyimamk3llE9o8bZdrbPbuZToblvVkOqmbZQDTQ6bhulXbPbi4PTw6+tLuv+Fkj/wC1LuPcNuG4bqDOCoBGsrGmgAJZdZgAkGdDOlzAdmEu28wvN3gaCcpCqeqm00MZBBlj4EQDBtndTCCc/wAGOVVm9qPQZWe3Fk+lavp5lUYezI5Puq3Z7X4Q/wBoy/rWrg95SPfWZv8AZTEBoQ23XWGLFP8AEsGPDQmfLpYw/Y+6RL3kVvmqhcDw5iyz9A/nCWo0yWdxFV25xg01vtJgyYGKsT4G6oP0E1btcRst6N223qdT9RrBW+yt03L+W5bbIQvokEnIHAjMQPTAmes+VJWtgkq6AMPSVhqD1BFWVOq3iEvwKW+H+SPsFm+AQVYT01BrqTqPHevjT4C0d7Vs+tAf4VWThtnvWHdW/RUjkXxaY93uq76HuV/U9j7Nh8Sjm6EeWtFRcWGBUsJXcQQR1E9eoMWDc0jp9/aa+W9nrRs2kay7WmdVZsmWCTzQUKlYBJA06nWTNO8HxzFW2kst9DqQ4CPPXK6KFjrBX2gbWS0ViWVyWG2U6idp1qTFspYlRA9VIezHFMRiroDYUd0CQ15bpKiPkjMi5zPLyEwZmNq2FniVjvjhlu2++VcxtBgXC6alZnqN6yuLTwxNiiaKa4zh85mG/h50qqLJJ5PV310orma6oAAdR9VF25J2A8hXgOkdPf4VyaAOmuaaml/GsZcVrVqyyZsrO5dSyxoIgMDJLaH/APmfGavgUj+EK+KulWDC2lpGgyBcm4zLp1ysk+yraYKU0mZtXY66nKPUtcLxD5ntXGzkKrK+ULIMhgQNJBHQDRl6yS4w10qdNZ0I8ZrMcVlAL6OqNaBMuQqMhKl0uMVOUEKOYCQQDrqDqODYgNhbWIyMrXUVgriCuYTBFSvr2T46Fej1H1a+eqLJxg0JDzvE6afXU+DTOTcZYmI9nWocBhu853JOugPX7npTWqjUwooooEFFFFABRRRQAUUUUAIu12PZLJtWvy94MtuDGUaB7pMGAgI1j0ig60oxVxMPahVACgJbQDc7Iij7wATsKm7QYhlxmltrgFlNEKgjM92SczDMDkG20ba1ncZxi1evKA5AQHKHlM10llYBWjMUCx1HOaqnyzHKuV96r7L9/wDCTDWsqqu8DU+J6sfMmT7akr2K4u3AoLNoFBJ9Q1NQPRYwUsK3eXO9GiKpRD8+SCz/AKsgBf8A2OxFR8TV1u27wKlVGRgQZC3Hth2BnyU6/NI+VpY4TYKWUBENGZh+mxLPHlmJqxdthlKsAVYEEHYg6EGmRxlHcV3wq38ddMfIsiY/SvGJ+jT+dZ7iPDrq2HAxd+cuVZFreAqgkWwdTE60xXhNpXzpnR4y5kuOpyzOWA0ET0iKrthvg4phyzTV6az1nvRdRfhF3I/KARbMOAzazbkgqD10IG86MzZxA2vWiP07Bn6Vuge6uXZU4PDYZKmG4lZtvf7y6iE3ph2C7W7SdSPm0r7XYvDXbIdb1lrltlykOpMOwRlBBmDmBjxUU/4GW7oliJN2+TAgflbgEAmYiKq9rrijB38wnOhQfrPyrJ8JIny061OmW22OOuUQmswefQwQuqflD6R/OomPxqnxVx7ZUj3A1I2HQ7qv0D+VQPYVblsqoEllMADQqzTp15Y9RNeqZyBrwe5ANvXl9GfmaAQfIzvUmOdi6WlKjMGZpJnIpUELlIIksOYGRBiDBC52ysj6wrDMRuEO/rGxPkCdwKv4a8hvOQynOqZSCDJXOGCnrGkgbb9TWyue6O1/H7/BfB5QywvaHHWVe3n5GY5WtqvxVsCEtW7WUBABrPOdI6Sa3ZziZwt26+HunNcOe4l4EhoAUs2YC5M82adyZ3qak3ajCXbqW7diRcZwoaYChgV5vIkhfbPSozorhFvA8DrEdtcTcC3fhJCEkqLSKtkm0M7qGfnuco5lD66iBtWg/B7xS/jQ5vJCy5D5kVhzCLb2Ac1sjWCSZAHjSztpg2tth8FacCxasoboKy1wOz5wX3Gcpmf5067mamBupbxOGuMQpS5OaYhAG7zMfm5J06nKNSQDj+jvrc8JY/Ij6cOFyDqR641+g1RvAgwRBGmwH1UxvY9XtJdtMGVoKsPD2/RB/hVMlrrbCY32gCsQ1kq0rxPEX7wpZRWyRnd2IVWMEIqgEuYgkaAAjUmQGQ4tgkktirLkTKowYmOiqhLMR4Aeyszwllw9hEu3AplzN1lV2lmbM8GC5GrQTrOp3q+ipSl5uhj1modcPJ1ZIMRfJu97eKi3BiyqqGQoG1L5mBnMNGGwOk1U4bcGFtNn0UWheOpY8oC3PNjlFqepZj40cYvKcxRi4vWrlki0M/xgVmtnkBykA3ASdNV2rji99yLNw2XRLV6yzlmUAp3iZ1IXOQmzMWAgJ9GrbGCbiuhzd87mlN8Ml7N9jcRi8YuNx9s2rCqptYRnzy0aPeSMojfLvmAnbX6jetBhDCRVdeJ2Slx+9TJbJFxiwAQgAnMT6OhB16EHrVT8Z8F/e8P++T/VWBtt5Z2oxUVhDREAAA2FdUp/GfBf3vD/AL5P9VH4z4L+94f98n+qkSG1FKfxnwX97w/75P8AVR+M+C/veH/fJ/qoAbUUp/GfBf3vD/vk/wBVH4z4L+94f98n+qgBtRSn8Z8F/e8P++T/AFVfweMt3Vz2nS4hkBkYMJBgiRpoaAJ6KKKAPnmO4yLFu7ir5Jd7hXKF9EqWRLM66KVYlzpJdhAIFK+GYm1dt5FuW70emFII5pOqySBvE+HWkv4R793S2ysqDEYhmY5YNzMxtr5RZeQDEgg9KS9lOKJh7rB15bmRc4+TBMZtdjm6eFXR0m+h3J5eXx8GnQ6bbCVr6tv7L9+xrcLw9c90oWthSEUW2KrooLME9CczEar8mpcXgrrIyC6rKwhu8t6kHcZkKgSJHonep+FIRaWRDNLsPBnJdh7CxHsq1WI1pLBTOJuj0rM/srit9vIfomuU4taMyWWCQS9tlAIMEZiMuh86vzVPg/5FG2Lg3D67hLn3tQMgxOLt3RbVLiPmup6LA+gTc6H9CmVUMapFy04tl8ueSuXMCQAPSIkQW2nppXX/AFW2DlbvFMTDWn28Zyx76BJ+pZu2iShDFWRswIg65WUyGBGzGmfDcVmt2i7LmcTrAkHYx6o2pKnFbBMd9bnwzgH6CZoGFtKruqJBEmACOUE7bDrt4k1RdQrPYfwecH7U4UWUDXCpyy02rkSdTrkgiSdQYpkOOYV1/LWyrL8o6FT69CCK+ecDS2ht99rbVFA0lcw0m51I26QDqa3qtoI2gRG0dIrja+9aexRUW/d8fbgnRU7I5bMbxY2EvlLNy0bbwbao4bLCgMkZiVMgsBtB02NL8axm2QAYZzvG1u4T46x9VfQL9pXUq6hlOhVhII8waynHcHbW6GRFRbaxdywoYXIUggDdV5p8x4mur4T4u9TZGhw/7nsjLqdCq8zz/wAF3eP8wf4/9qMKtw3GXu0IZZINwjmVlyupCcpE7jXRdoqS8vdOUb0TJQk7jSVJJJJBPXpHnU/Cua6zA6BABppLMSdY6ZR9Jr0tcGp4Zz4pqRd4dcZrYzekCynrqrFZmBO28CmHDgpv4cMQF7+zqdpzqUGvi+VR5kUkxVlGvKFLZiT3oRmURllWcowhvRAncHbqLa4VUKug50ZXQszNzowZZknSQJ8q1STlBxXwWmp7e4Upi1fTLet+0NaIB9ci4vnynyjN3bCsQWE5TI1PiCJA0YZlVoPVVO4Bq5x/jl3G3Ld1UW3bW3FtXaW58rOzBeXWEAEnRZ+UQFKG8xdc9tcpAkWyTBUEES8DWRsdqr06arSkhI23YS+97Duig92t+7kYjQjTOR5d6bonrFWe1mOw+Hs3LN64ue6pTLnKKFcEZrrj8msTGoJIhZNZzC9osRZwqYe33NpbdsJ32rPlVQoaGIVGgTJzDy0pNgbma61tc+UtbvXC0y8C6ozF+ZyXFps36Bk9DzL4OtSss49vUjLdjESexxe8wBS5ciEYJ8GIgj5JZiqlSIkSDmkggQB1be+AWNlWcklyzhWPkoUONBoAX6DWmdRZ2IY20zBZl2IVFj0szHUxrOUGCIMVw3dfqXs5l3wCrpo83C7CO5xe0t1GN0KjXAWKnK6ILV1MjW8pcfGMNdDqB67nB8EeI4ru8Mb1m3ZjvcT3veNJBPdo2Z0J1AYZjo23KK44P2fs37mBt3Wa7aN57YZWyi6Fw91kuqVIZVGRlAB1LM0mQ1fZMBgbdm2tu0i20UQqqIA+/jXYhvqrVbM0YV2TdhkeGdlBw/A3bYum7K2szFYllgFtydRAAJMBVFabH497bALYe4pyyyxpJIOh8ND99eO0n5tc9Q+0KXdozd70d3eFsZBpLjWW15VI/wCKhJtLhZ+DQ3GPLeCfDccvMVBwd1c2TUnQZmhydNAo18T4CurnGroJjCXjqQDoARJynXUAjU6SJiDXGAuXRaT4+3mJac8mdehbKdBpEdasLcux+Xs+UJpPgeehZxysDTT5R4/FrouZPgt0iYzqRl+SZ1g7MOm4YdJqJOO3YBODv7a+joYYkakE6iJjqKuILxJK3rZGgjJMHrs3tipLFu8GGe4hWdQEIMQeubxjpTAuUUUUAFK+AbXv2977VNKV8A2vft732qAGlFFFAHyv8JPD7j32tG+UtXLb33hV/KWh8SAGMsISGgiTl2BivlRkgEgE+6dxoenlX6A7acPS6+G71Fe1N1CCoPM6cuYx6BUXAROrG34CPhHEsMLV67aGaLbuoziGgEhSY8o16gg6TFdLwpYlOL6PDx+H9+PsdLw95zFn0XgWO7y2kzJQMhO5TbXxZTytr4H5QpnWM7EsXtXEUjPacPb12zgyp8EYq3TqTuBWvw18OoYaTuDuCNGU+YIIPqrl31/TslD0ZZja8EPFWIs3I0LLlX9Z+Vfewq0FgQNhoKp8RMmynRroJ/8AQNcH/wBkX6auEVULuFVLZm+/gLdsD1lrpb3BKt1UwXp3z43AB6hbtj681AMtMJ0Oo86xHHsJbbE3D3SDLkT0Rryh52/TI9lbisdx27mxL8pGVUUz1IztKwTplZd491BCzoJsXh1W25UFSFMZSRBjpFPuzPEbdpXz3FRWysqZXGU82YmVABPLoJ1B8aT4z0D5wPpYD+NTms2q061FeyT4I1zcJbkaz/ruG/8ANb9rR9dJuK46w7uBetFbqFTDgwQCCWHgQRrPSPOltWeDWgXuOdxCKfAQrED1kifUPDU8J8LVGpU4Sffr6EtRqHOGGiTh+NuXEBUWp2Yd4ZBGhB5PoPUairXxx/8AGP8AEf5Vxky38w/tEhtNeQ8sHw5zp9EayzwnDrt22biREwimRnX5TZjoOsaEGJmDp6qy6NUc2PvgwCvhclWdozO7SF2GXkA8zy6k+roKuiluJuNauEQofMFu2s+sllVbiwNiDOwkEEwRVz4QCcqEO/gDMfpPHoqNyx2A8dKnGyCjuzx6gR8MHxNseCKPoEfwr1Pyz+BS39Ia5P1ioMHeW1YQ3HAXWGbllSxyEzqCQVJnYmnHC+A98vfXXZMy/FBeUqpIKu8khiR8krAB2mqLtVCmEZS+wCxrYuXrcQRacs5IkA5GAE/O5gfKNeld2ke7d7+2wVcgRc6E5hOYuBmUgbAE766RBNe/hmFszdzWHuNnlBHclzz6dGAWSdArEkaGm2LxSWbRcwEVeUCNYHKieJOwAry+t1Duuc18L4/smjP458WWy99lbm+KQICV5lRy0NkDvlCrqTO4gws7ZuLVi1h3kPbu2BfZXzllYOwNo3D8WeTNlIHpLqRM6vg/Dybir6QRg+Idi5DXIbIlomRC3BmKgwsLpqYo/hJ4UmUYpcOXu2+YusQFSCO8Hyhpv0A6jQ9DR0tUueOv8HOvvi74w9P5NT+C1Fu3WuFrjdzZtC0rg5VW8CWZCwDN6AQEzosgw5FfS6w34IeFpZwbukRdvXSpzFvilYpZWTrARRAMb6iZrc1OTy8mmEdscCztJ+bXPUPtCq3GlHeCVB5RqZ8W8CKs9pPza56h9oVkPwicCsYjEI103QwtADIygRmc/KQmd6nXDfLG5r3RdVSrpbH/AGaaxYm2sYe3cGvpEeJ6tJ+/SNZRbfKf+1t7jlzLrtr6MfT4Ul7N4WzYwtq2vf5VzwVJJ1diQTbAO56CNp2FNClv0YxJMz6TaBRPpEwFPhO5qMlhtZyRlDZJx9OCxhzctghMKijXRXUA+Gy9RFMrDEqCy5WjUTMHwnrSM91AT/uvSgH4zScojN4evxNWuFOgYqBfltT3uYgbnQmQJ8AaiRGtFFFABSvgG179ve+1TSlfANr37e99qgBpRRRQAq7U2s2DxAAYsLbMgUS2dRmQqI9IMAR5xXw3tity9e79bXpiLndk3FDLAB2DA5dCIgZRrJiv0JethlKmYYEGCQYOhgjUesViuN9m0W0zo+Ja4nKjXZuSxKhVc5TcdCWBz65AHMqMwOjTXKqe5koWzrkpQ/Pc+U9jL9xbt0WyolFz5lnVScgiQR6Tdelayxi2S7mcKEeA5WdH0CuVOwIhSZPyToATXd22ysyupV1MMp3B9nSIIPUEHrXDAEQYI6g7R1nyrqW6aq/M+77ma3xK527ui9CPDYkYi9lvLayqrZFJDZ8z5QcrDcC2dp9OmX/S7Y9EMkbC27IP8KkD3UmwFpTZVYJUCOYHmAJAY5teYaz51cwmONplS44KMSFdjzKdMqMxPNPNBOuw13rl6jRShDfHlfwa9Nrozlsn19fUvDBuDy37nqYIw+yGP01U4Yl/JmzWmDPcYSjKYLsRrmPSOn86aXruVWY7KC30Cah4bZyWbSndUQH1hRNYDo45Ixdvje0h/Vun6mtj66yPHr+W+eS6S+rAlGyEABYyNygjo0HrrNbqsFcRg9zvNbmY5yerCACB0BUKQPCKCEyjiMRmEBX0ZJ5SdmVjtPSpvhi/p+22/wDFajw+GRszFQSXfWNdGIGvqFGIsKoBEg57ezHqyzpMbUFXPUl+Fp4n/Cw/hV3g2MT4zU+kDGU/NAnbrEewe2GnPZ6yyozsRFzKwAO0CDmJG+22mnrJ2+Hpu3K9A2buCNZvXUt2dXKXCJ5QByjOZ1IBI2k6it/YtBFVV0CgKPUBA91YyzibDOGZ2Px2XNaZ82Q2CQFa0ZIz6kA/Kk9KbB8N87F+1sWfdOtZvEbnZbtfRFDg03gZ8Zw9lrR+EIroNYZQebYZZ+USYG2+9Y+xjslvE4VbBsSTnuk22izdZ171splyqi5zMZEKTm1q3j8Hbv8AeFC6qgKozm40OVBa7lZpJWco2IIfxpdwDhCOj38RbtXHxDd4C1sSLZVRbU5pI5QCROhJqrS0fVeO37g006V2dTQ8PtcOtlWsiwWXY2xnYaEEgrmMkMdd9a94z2gQL3aC8blwMARZuDKugZ5KDadInWNhrVng/GLHwe1mv2gVRFfNcUEOqqGVgToQdCKR3ONWbl25cFxW0VFCAsciF4YhZPMzPrA0jeJOSxtZb6mRLkq4u/cbKiWbi2o52lEOUDRFlwyjxbcAQN5FThrhriLh7NoE5u7drjMoRAMzIAhCqCcoAIBMxprXZxHfsiXLbtnY93YNvKDGoa6bkZoAn5omIYgVoeH4LEWg7RaLO2ZhmYzAACqcoCwoAmNTqd6u0Wkdr8y8q/PsZtXqVVHCfmf7kk4dw+/btJbN1OVQCy2uZm+UxLOVkmSeXc1xxXAfE3C2IuyFJDlsoBG2ZbSqGXxEbT66t/DHGr2WCdSGDMPMovT9Uk+Xh5iAcSyYaw6Z7yl82pC2VyZ7gKMDPOgWDuwOwJHoJbYxOHBTnYvdiv8AA/xO8L922XS9h8QWu23RSvOAM5VGGYIICkt8rLqSzR9crP8AYrslZ4bYNmyWeWLM7mWOpgaaACTAGkkncmdBXNbyegSwsCztJ+bXPUPtCqvG8UEuAFyvKNJbxbXlEf8AFWu0n5tc9Q+0KXdo1bvRCoRkGrFZ3bxIqm5Jx5JxrjY9sv5wT2MTNtYxKpOYDMJO51GeDp9FTPiDqRi7QX1KdJ01zeGm1RcNV+5WLVpjJ3YADU9QG8vfU727uh7iydNRm6zETk1ER0qcOIrAnFReF2LbcSsgAm6kHY5hHTrPmPpFT2rgYAqQQdiDIpaBd0Hwe1En5ew8YyeqpbL3gQO6thJA5XjTSSFyx46T086kIYUUUUAFK+AbXv2977VNKV8A2vft732qAGlFFFABUOIwyvlzCcjB11IIYbEEeRII6gkHQ1NRQBh+1/A7z4nvbZtlXtosMxUhkLkmQjBpDL4bdemR43hL1u18ZbIV2VSyOCoB1bOxKlAVBXNG7CNSBX1ji1uUnwPuOlUeH4QXFaTtoPV5jrV8NVZFbexXKiEvN3PnUV46ggg6gggjyO9aXi/ZbIT3JC+CH0COmWJNv1AEfo9azWJbuyFu/Fsdg5An9UzDewnfWDpXVp1VdnszBZp5w90Vrl5gtyweZHtkKS2qzkt5Yy66uNSa0hrP3bId7Gp0uqRHXKGaD4iBPrA8KaNxOyPSuoupHMcuoJB1aJ1EVx9dXGFuI/J29Ba51Zk/Yt1le0tuL4Pz7Yj1qzBj9DJT2zxeyyhw/KwBVmVlBB2ILASKSdp+IWmW0Uu225yCFcGJUnUA6apFY1ya5NNdRHgvQB8ZP0sTXeItkjSJBUidjBBjTafH664wI+Ktz8xfqrrFPlRj4Kx+geY8qZT2Kl/FAjJcDLJCsUhgFJAYgx0UzqOokRTocSw1nubYvK9lXYXAXU5MxlGeI5VchSCIGYE+jrocLZCIFXQAdPeddZJ11rprancA6zqOsRPrjrXbhodtbjnqWqDXciPELV1rYtXEeLgzBGBjkciYpnWfxfD1vI191WRbud0QvOBlMMX31gEARAPWmariCB8ZZ/dMf/1FeduhCEnGLykXJvuivx2bmTDAkG9OcgwVsoVNwj9aQnT056Vzwzhtg27bdxaBKrPxa6GBI26Gq2Me7bxVlmKOz271tAiFOebTjPmuNKgKxkREEakgU4wlkIqICSFAEncwAJPma6Hh0HhvsX6eO6TbQk4HYiy1lWyo6KxCqs5bi80NGYSQw8hERpE6LF63btZVGU2iTMKQudFA+UVVXOWRow11qXAYNLmHw+Yai2kEEgiVEgMNQCNDBqTGWxasE2xHdDOomZZTmgk6nNqCd+Y0Pw9Stc5PMeuDLdoZOMpReOG184G1vhlsIVK583pF9SxGxJ6R0iAOkUW77W2CXTIOiXPE6ALcgQGM6HZvAHQ3KixaKyMH9GJOpGg1kMNQREz03rpqKivLxg8Lvcn5uclfiuONsBLYz4i7K2LcE57kEiY9FBBLMSAADrW24Hwa1hrYVEUNE3HAGZ3Oru7ACSzams1+C7gmXDrjb3NicUouMx1KW21t2kJEqsEEgaZiegEbesFtrm/Y7mm0ypj7sKKKKpNIs7Sfm1z1D7QpZ2lxeS6B3bNKDUNHVtPQNM+0n5tc9Q+0KU9qOOWrF1VuOwJQEAKTpLCdKT2f7xyvQcZyi8xWSTCMjWkd7N4nmEIWPUiDlyz7R1qyLdoAgWb50GnP1AOUS0CIA02NV+HcTt3LSXExBQMTGZdDDEGc2xkQNatPiQqCcYomQGYLrET5GP4jbq+P9VhA228tYIzbtag2MQehnO0bnl5j4nVfLypthcElucubWJl2bafnE+NGBnICbneTqGgCR020qxQIKKKKAClfANr37e99qmlK+AbXv2977VAER4bbutczIuYs/PlUsIy5TLA7eBkdNqlwnD8O0juLcqSpDW0nTZiF2DDmG2hGg2qXB3AGuyQIbqfEkD6qqJcC4u45FtVa2oNzOAWKwVzDN0zNBy6eMGKQmy5wy0FN5VAVRcEACAJt2iYA0GpJ9tXqpcPYF75GoNwQf/itVdpjI8RbzKR4il3DXyMyNoT94prSjilxSVZSM2uvqiga9Dvi6jlbx0n3j+NLHAIjenNy13ttSCR1A6Ttr76TkUmSiLbnBMMzS2HtZpnN3ahpjoQJ2NX8PZVFCIIUCAPfQoNdzSJCbHWvg5a4v5E5muAf2Z1LXB+idSw6bgamueI4G3eQpdXMpjrB0II1Go1ApxethlKnZgQfUQQazz474OoXE8pUZVcCVuwBAtx/aNp8WeaZC5gJrmayhpqyC+wGd4j2auWhmtnvV+aFhwNOgPxnX0QDtANKrOEu3AStsFQcpzkqTvmyhlho9db5bGLCZyLTGA3dCQw01QXC2Vm3ElVE+ApJh7npBUuZc75AEYwAYK6TlhgRlaCu0CK3aGOZ7dS8LHXKRdXJN4bDhtt1tItz0gIPXbaT1MRJ6mask+O3Wo7V8MWEMCsSGUqdRIMEbHx8j4VJh+HNiQ4zFLXMjEQWYyAwGpyDLOpEnMCPE+gu1VVFX1JPjt3yXW3Qqhuk+A4Ws4e0CP7NAR48oB9hqLA4rKuRs7OhdBlVnLKkQ0KCdmQEnQMSJrh8N3eJtYRDib1w2syvbZCyogKkXFucoklT3jRJA8DLfhHZe/ZtN3uFt3DcNzOEvB3IuOzFSt1VtxBAMNrA0NeT80o7orJnlr/LmuOWZy9jIxL3GVmtrZQ2mBGXKxJuuMxA1i2Jk6AbTrawnGbbhz6PdwWBZDoQSCMjtvFL3t3rBtrxOw2HwyFlS6Xz5gAoW3ea0IAYNucobLG41zGJtjFYizcIufBrjtYt3XtZrL3mJWwRCq2YBg7yJLI46mupRqXWlXt6F68R2PbFZHeF7V27aZOQLaCJmuOUE5WIBGQsDC+G8gwYBvHigvhrQvYZS4y6XC5OcEDJombSdvCvqXDuyGBsENawlhWEwRbEid4JEirfHODWsVaNq8oIPotAzI3R7ZIOVgdQavWofcI+IT6NcHz/AAvEbrJaPd2w1xFYBr2QtIBOVcjHrtv41V7QW8Vdw9y33dsK6XA4t3C7Fe7flUNaAktlXx10rccF7G4bD2mtkNeLgKz3iGYqs5EEABFWdAoEHXczSTE4W5h7/cXD3iMjPaufKKoUV1u9CwzrDACROgI1uhcpvazzF2ldS3xw/wB+TR9jMct7A4Z1j8mqnLsGQZWA0GkgxptFOqwHZ/EnBXcPZUM9i7lskmJS4qRauGABDKuQ+YtxrM7+sk4OEsM6VNqshuQUUUVAtFnaT82ueofaFZjt3hrrX0NtMOw7sT3q2SZzNt3omPVpvWn7Sfm1z1D7Qqh2hshrolGbkGonxbTQVTfZKuG6CTfvnH4TJwUW/M8L2I+zVq8MKi5cPMtmUBQvpnbuhlGh8N96asl+NFsA6j5REdDsPo99LsJhUKoGsOw1Eg7S3XUaazXfc21Ob4LeLCCI1GpOwLjw2jwqdcnKKk+rXYjLGXgbYQ3Nc4tgaZchJ8ZmR6qs1RwnC7SEMqQRtLExofEkbEir1TEFFFFABSvgG179ve+1TSlfANr37e99qgCpjEs94xL3pJiFtFhPUA90Z1J61JayJotzECT/AODrH7HwFS4JQTe5ZIuMZ6jUwQTp49aMbiGCkk8nKBKmSSYXUbSxUefSNyAd4XF20za3mLNLM1l94VelsDYAbVZTiCFlXnBYwM1t1BIBMSygbA/RVTA8WsHkVxEwN4loIXN6JJzbTPTepcYsXMOJ070xP7K9t40CyMKX43h+Y5l0PUePq8KYUUDFXCsTBNs/+s+8V3xXCzzCNN/51FjnC3gfCJ+/qptSG/UyznXX7/ea6qXFW2DGRBP0ezyqFDSLESCvK8XbzoigDwb0nxg7q8SdLd4iCT6N6IynwDgLH6QPVhLiI8+n399QcQw/e2ntgwWBAPg26nzgwaqurVkHFgZ/jGHIZbltZdmVGWYz5soB8JWJn5oNUeyuBxeNb/t7rYbC27lzvbuQF710tLLbW6hIVNEDNGxGXSFuYfLeY/CW7q4UyrZLumViHVmU5lFzS5lzp7CK1f4NXB4ZhABlK28jjr3qEpdnz7wMTVGllKcPo2cqPOH7/v5KJWfUex9ENuEcHt4cNkBLOQblxjLuQIBZvIaACANgAKYUUVuSx0JHjKCIIkedeFBpoNNvI7aeGhNdUUAFFFFABWL/AAg8OcPh8alxlTD5xiFEnNYYAlsoBJysqk+UnpW0rx1BBBAIOhB2I8DTi8PKIzipRcX3PnqvbxFoFTKXFBBGhEwVYdVYGCNiCB1Fa/s3jnvWFa5HeKSlyNAXUwWUdA2jAdAY6VkuM8K/6cM9tUGCzAFFVs1nN8oRmzoX3EAjOTJAinX4PcT3uGe8ByXb1xrRgjNbEKrQQDzZSdfGtF04zin3MOkqnVZKL/xNNNe1G94AgHdpipKzHQFnaT82ueofaFU+PcXt2boVwxJUHRQdJbqWFXO0n5tc9Q+0KWdpuG4i5dVrIQqEAOZUJmW+cpO0U4012vZZ0+cflCe7/Ukw+OtuqOL1y0GzQAAJggGRDDf21bsFbjEW8RcnU5RGmuu6z1iP5VHwrDYm3ZRYtZgWzSIES0QEAHh76tsuJ0g2ZjUQ0TPTXaPfQ4Rg9sei4Q+e57/09oHx92Qd+Xz/AEY1q7aUgAEyQBJPU+OlUR8JkfkYnX0pjy869C4jbNa6ycrT5aTFIC/RVFBiJ17ojyzA9N/f7q5VcTBk2R4EBt5Ghk7RI+igBhSvgG179ve+1VjC9/PxndRr6OafLeq/ANr37e99qgDyxYY5mUjS5c5TOVhm+VGxkCDBjwNVuP8AEQLdwFnsXCpW25t6BjEDvMrIAxyjefDWKZcNb8oPC4/1mpjiVy5tY/VM/RE0AYjA8QwpPdh1z3dCraktlk22JkFgs8kkxPnTrDPc7zD5uZDdcIWPMItXZ6cwJBideWZM6Nctkg28mjGSO7IGaZnaJmDNZPs7xW4cU2DuSfg2JZbTRM2e4cpmbqwnKT1I11qCjhmeuj6cnLPU3VFFFTNBVxuEDjwYbH+BrzBYieUiCoH8vv66t1CMMM+fWYigZ5jMPnWOvQ1nr1vK2uh61qKX8VwmYZhuBr5ikxxeBOB9/v7K6AqMNG/38B9VSA/f66RMCfVXCaGD12/jUjGobrbHwoAm+DrcIRgGU6EEAiDvodKe8PwNuzbW3aUIi7KogeJOnUmSfXSfBH4xPXWgpohIKKKKZEKKKKACiiigAri6pMQ2XUHYGQDqNfEaV3VO5jZbKgkzudh40AUcX2eW9d7y9evuokLZFzJaAO4ZbYU3Z2i4WEdNTLi2gUBVAAAAAAgADYAdBVLEW7u4afIACPaTVeby68310DwNLlsMIP8AuPMeFd0sHEHGpTT2iprXEkO8j1jT3UBgmxuFW6jW3BKsIMMVMeTKQQfMGaofi9a+fif85iP6tMrd9W2INdtMab+dAhV+L1r5+J/zmI/q0fi9a+fif85iP6tNRXD31G7Ae2gBb+L1r5+J/wA5iP6tH4vWvn4n/OYj+rTRLgOxB9VdUAKfxetfPxP+cxH9Wj8XrXz8T/nMR/VrvGcfw9slWuAsDBS2DcYfrLbBK+0V3wni9vEqXtZigIGZlKgyAeXMBO8eujAsroQ/i9a+fif85iP6tXeH4BLKZLeaJZjmdnJLGSSzksdfE1ZooGLL3BLbMW6kyeS23nuyExJJietcJwK2CIMEQRFuyIjYj4vSCPdRRQBb+CP/AOa59Fv+nVSx2ftLiPhMsbsQTygEc8SFUAnnbXfWiigBtRRRQAUUUUAFeEUUUAZi/bAbeY09/wDtR/xP3++tFFRLEdmoj/GiigZbwLw6k7fzFP6KKaISCiiimRCvGYDcxRRQBWu49B1n1V1h8WrmBO060UUsknHgsVytsAQBFeUUyJ6iwANdPGuqKKAObiAgg6g0vxOAEAIpk9Z0A85oooDJwnCj1YD1a/yq/hsOEEAk+s/cCiigeSrxGywBZWaeomBHlShWLGBqSfp9v8aKKTGmMcJw1o5jlP6PUeury4aFyhjuN9dJEr5SNPbRRTE2Kk7KYfM7MHYMzNkLnIC5LMMiwGBYk82bfwp3bQKAAAAAAABAAGwA6UUU22yKSXQ6ooopD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3" descr="data:image/jpeg;base64,/9j/4AAQSkZJRgABAQAAAQABAAD/2wCEAAkGBxQTEhUUExMWFhUXGBwaGBgXFxgcGBodHRwgHhocHRodHCggHR4mGxgcITEhJSkrLi4uGx8zODMsNygtLisBCgoKDg0OGxAQGywkHyQsLCwsLCwsLCwsLCwsLCwsLCwsLCwsLCwsLCwsLCwsLCwsLCwsLCwsLCwsLCwsLCwsLP/AABEIAMIBAwMBIgACEQEDEQH/xAAbAAABBQEBAAAAAAAAAAAAAAAFAAIDBAYBB//EAEQQAAECBAQEBAMFBgUDAwUAAAECEQADEiEEMUFRBSJhcRMygZEGobFCUsHR8AcUI2Jy4RWCorLxQ5LCJCVzM4PD0uL/xAAZAQADAQEBAAAAAAAAAAAAAAAAAQIDBAX/xAAmEQACAgIDAAIBBAMAAAAAAAAAAQIREiEDMUETcVEEYYGxFCIy/9oADAMBAAIRAxEAPwD1eZwyXKYS0UpWoFQS4Ng7hjeyQG2i2JfNUJiiKSblxpq0PreYAMglXvYfnFCZik+IoJNSAWUEhzUHJGwBqD9u8PYF+S5vUQ+7P0bp1icSzvHQHEPEADQDu8OeFChAdhRyGlWcAD4URpmCOrUwgAfChqT7x2ADsKOAx2ABQoUKABQoUKADzb9rS6Z2BP8AOv6y49IjzT9s1jgjtMX9E/lHpSTFPpAOhQoUSAoUKFAAoUKFAAoUKFAAoUKFAAoasWh0cMAmRhUKHPHIomjNYOTOnKUVqZwEqDilIBcClJcqIU7lQ05YOYPh6Zbs992YdAAAALn3iHBTJaEsCAlKXJJsHu7mxfMmHqxalg0ClI/6iwf9KcyOpYd4TssnmrSgXV2D3PQDWJZZcAsR3zijgZksklJKl6lXmb2sOgi54oZxkYQD6o6FQHxvGEozF2qD7s7dIdhuLoUHBZwLHd8t3LwWOgrWIrYizG7a9unygHiOMJqKVKDuXbQC4e75PBT97QoU1AqSAdLg5HsYAolTPAKQTn2u7N+MNViXSBcmpu+3yvAjEcRSlYNXkLEa0Kt7hQ9jEWM4mlM+yhSm7pch2LXDga+0AkaGVMcm/rFp4zOGxZdTDMpLkG5YFvdu0EpPE00FTvcdy9sv1lAAUEdeKcnEhQcZB/l/zCmTk+ZxbLtABPPnUt+tYepTCMvxPjAPMGABHRm1PqYLjGDkBz5T+T+zxKdlSjSCcdiMLh4MUSeaftvtKwh2nK/2v+EekYc8qew+kedftwH/AKbDnaf/APjVHoWCP8NB/lT9Ib6AnhRyFCA7CjjwoAOwo48J4AOwojVMAMIrz6QWBJCiHxf12z+cPrh0A+OGEDHCYQmcaORyqFFEmQ4b8NqIFa3DuEpLBJABG93td2vF+bwecagJpLAABalEHVQLHS3eLUvEeHJWu/KteenNkff6RCnjRIanbPV84ynyRh2zVJyKGM4bOlhJlkrUHcC2YzDquHOu0VBhp9KlrVMSp8gmr1cHf8Yvr+IVAgFPfrfI7P8AjFGdxZZpYBLuQRlr8xlEf5HH+SsJATGrJLVFVs+1wHfQbGKx4koasewifGpJchYZnYi5vod21MZPiJUEleWTB+t9OhvBGcZPTKacVsK8Xx6lTApC61Kd8govfce0Rji0xK/ElqIWUgA6+UByG9DGWwuOUF9ym4OrgiDmLkTEqVLLEBeaevMB6ZHrGrdEUEOL8QnqCVqY1MtPKQ4AcHzBxr6xVTxWbMUE5m1RCS1xq32rEZPnEPEpsymmY/KWY5JcMMzYN8oF8KnqClFMwIL651bjawN87iDJCo2crjigFAKs9wBd3ybvpE6OLESlIu5JYndgB7ZRl8Li71BfM730ZVV7PpEk/FKWohJFwCu7AhSsu7jOC0M1+C4+TKIpsU0kpOWb9jUImVx8ppS1qUp3Zr/3vvGQlT1AhJYAnJ0uzi4u+Zzi1PIVy5MbH9doiRUaLmIxvMX8qiKb5l3b5RosLxESlqrJUE3BAd3Hd7Bw0YrwwtQcuQ1wcm16OWgnjph8JLcq0moMAT3vnnrm3WITS9LltG0n/EaEoeiYVEuykKSAHs5OUdk/Fh+0gH+mMCjjfKtBSrxFU3JLNcjqCVb7Q+TjikkrYF77C0aSmrpGKRb/AGt8XE/CygElLTgb/wBKh+IjSYD4tIRLFIYISO9h7R598aT68Ikgv/FBy3G/plB7BlKkymS58NIID3NOwzhtvETNqPidwGRprE8rj5P2U+8AcNITa5ByfRgHJ6dN4kVPRUaS4S9ORLl2DNqbONo5Xy8g6DyOKrUSAw36DL6iLf72WGTkP/eMJPxE1ID1JBKU36nfJ4q4nj60psp2FyQSQl9e/wCMOPJJj0j0NWPSBdX6GZiNGMJFRDPkLv7Rif8AFVlNSgBYZByS/bK9z6CODjTA1qZwDmxLtk+ljfvFZsejVqxdTklmVoMm01cv84qzMeQSLgWSNTkDprfvnaAox4CUuTcAhIIFibF9cnDZ5wl4vmCaeZn9c8hb/mFkx2jT4TFnMswYDf8AvEv73zN8h75xkJnFB5gsBQuAx98naHyeKUZm93Ob5b7Q3yNBaNmcW2ZDm8NVxIAZuc7fL1jHni3V1K3Ny217Jf0ijjePhJNNg7lvMT1fIbCHmwpGyPFW0+f9oUY5HE6gFMC4B8phRWTDFGpxeDQozpVRBmcwNRuyaTbYKSH7xnRhJkpNQ+1e5ZgCQxcXNh7xqpCkfvFLE8rDO7EkX15VE/8AESqwyZ0sSxfME3sAr6kpiubizRMJUYPEYlSqVEU3b2IZw/v3hszGqAlhiKS5YZ57dWMGpXBfFNiDLdyb85DOA32QM1A3NhrD8Zw8XIGlIttrluCI5pfp9dGmavsyh4g9QKXtYN0N4C8VxSlO1vM+n2nA+caefgj9kP0voNmfTOBOJwVZZrl9D003cP6wuPiafQTafpncFJSJgJcqKUBiCAAQLje4g3OmKAWAGIdj1D2PS0QY/hZlXYjlGhFx37RawEgzp1LP4h6i5B27mNpwb6ZCZXmy5ikpUsuKghTh2FQp7j84p8OwhKJt/LlZnsoKvm/lMaXGYWmQlJYVKSSTZiyhnoxSx7ZRn+DyDUWNrVBi3MCH/D1hqLvZIMwM6pxY3pcPZsu5vBcSW8wudUvZjf8AXTrAj4Rwh8fFSTnLWGbNjUzdrRtuH8N8SUteoLHMAEhwXIvfaNMEIyOM4SVqStJICWCXD/Q5GL0kqSxvb7tjpkfSNdI4J/BbVgRYv7Fz7tEWI4GxGxANwp8tmeFJaKTM34i6V0s7Z3313i7wfgOMnJqASlBtWskAqsCwDk36bxf4RwbxpwRdieYg5Bi5DdvpG0xuMTIQwQoBKQB5qBakXZgWJDuIyhxJvZUjETfhiYkJV4yHNuZ0gkdTp+UMlcBmzApLMogpL+9t7Nd4u/EMybN8NCJbu5KXqcksliWbLN3i98LYiZLnJTNbw1LVKcnmE5OgDu1mdmNjHR8UU7M7YH+NPhsYThgclSjNlu5dnSoEARuvhjhUteEw0xuYyJZf/KIFfthP/t3XxZZ+r+gg/wDBK34fhP8A4UfIRdaJ8IsRwKk1IsNU5Bv1aAGLwiuclN8xkwI+t1RvqoqTsKFEEuPNbS7Z7kN84ylxJjjNo84xMiYoBKkcpUCWA0uMusBsbwxQ5aTe3tf8NY9fTgkjIDN/17RXxHC0KuQAosS2/SEuJxWmNSTPNZ0tXhlIcZJIc7vk7HtFbiOFWqSiWkAhAUL5uXJGVk8/V43+M4Jd094rYvhTJYDt9GftGdSNKRjsXgFqxPiVmklFL6JCbBgBYBhbaL3EMQtSllMxxUauQAlDtpnYCC5wO2xtn2/L0iunAGpiOuo0YfSJ3YqM7iCon+GAl1EpszbD20htbjJRIBN9X1O5eNNM4WoDt0t1iM8Hs4TfRvr3grYUA8MlFKmDqBVVdsgKgGawb5xUxUtJLEOmthcuQM7ZNYxohwsUqSLBSSHAGoZ/1tAnEcLKlVEMyiQBtt7mLuiq0dwUkrQFV0u9hkLmFBiRTKSlCk8wSH5SbkOcuphQCHz/AIpkpInqWEqFVYJLk0EJSlXQBLkW583gl8KKnTkpTMnSqFI8QIlKBJTkAsi9zmH0bIERek8GkIIVMkS1FBFMxQClC5JYEcrWNt3iGapMopmhIQUlRUALqQtYSsZv91Y0yAZjHRJmaDuJaWlVyVEcu1rJAAsACXaKczC1G7KSkM51IAYsOpeHicZiya7IewO9gRbOx6WHeK4wplMoTFMGcHNVKSPtBss1OMukJiBuNwjFw1rlrhnIa+jvEOD4QksVANVdj0Y20L/QNFzCcVSuhFKybKcJOWZckAtcscjBOXgyGABbO7WNVxbb1gVPYXRkuPcLKyghNI5av+52AIvteJcPwt0oIQPEKnK2U6QHzqYtYC20arFYYKBBJDah7en52iCaVISTY5MO4Ntv00ViKzF8akzaRLqrAQ5BFySp6QrRiQRYGzPeAa+FLZQDgkpIsQ4uwI1Ho0bLGyv4ZB85V7jK77ODDMKpNYWlJUUpZISQFCkAEg6m+XQRnN0i4q2eTLxi/wDEVKkJHiVco5eZkgEqLsxa7lo9p4LJTNw6VUUpWEqCCGCVJaxAvm/SMN8QyEzZivF8UEZFaOZDaJmJDe9r3jZfDk8nDYcFT1FIckEsCQAetmI0hOdKzScKDsnDJAKWDZAMwyvyi0PVhApJBswZIuPpn84hw0/xCKSzMffK3YR3GTSZRCPMoKAzd1ApH+r6RbkqMTyL4v8Aj1UhU3DYEUkKKF4hhU48yZaWYDMFZDm7aGAvA8Co865sys3KvFXUe5qvnGYXKpmywc3TU+7sXj0Xh/A5Qmg+IkFIqUCo5ZNctnpEy10dPHG7ZEMTiMOapU5K2HlmBKnA0LMfV3i/wr45TiXkz5YlTwKkqDlKlJDpIe4UCBn7mK0/h0pS3KuY3YKI+hYiMXxtITjEsWY1cvTaKTFycaSs237T/iIz5qEIX/CTLCmDMVKS6n7VM0ek/AuI/wDbsKdpI+RIjwTjE55hbRLf6fzj2b4QxA/w3DXI5CB/3l/pEOdRbJnFWkjVYXFuadr+j3/D3ieXiwpiDY5HL9Zj3jHCc18itKnDtpYOfWOf4iQUOXYG3pc/Q+gjmh+rTWxvhNr44+vvDwsG+8ZdGOLAVVCoO5AYAAq0v39IKSsWAhLkeXrmSwtno0dMOaMjJ8bQTKQYhmSgxt8vrEKsV8k1bej+kVzjuZKSdAr0AuOrERq5JdkJMlOGCalXuzsCSGsGAF7q21hi8MH+o/tDpWIcBtd87N+ecPmYhyycwS/Rh+doeg2IYe2V97Q1WGDABvaJZc4MCP11h5mQOKYraYMlYUXs4BI76g57RDKwIpBbbbvZrxdnzGUQNgokaWIHu0Pw5ASnsMssrwYorMHrwIf/APl/mQYUEij9WjkLAMwPxfiyjJEwJISVILvzeZiGS4S7EC77xAMSlSSVrQlCSULzPmqcqJF3swzimtJmYVZC2NdQqshKSAovKskMV3YFrF4hwElX7tOQS1C0rV1SkgBBLXHKe4tCasEGuE8Rl+GFJrMwpBUBygBO5yyIcaxZ4fjJawQlC83KVIUBbzJLjzWyLWbRox+H45KS6VCYV1qSrwwgpUDYdQwUCCQ3WNNwfiSHWxIJmV3FIUWCVBD+Zilyd4mKdg2S4PjMlAqPKkAgOkksOwJZmB/pgjh8SF3H2gFAlViDkwA3tobQPTh0mb4hAodwGCrsGpd21cW3eLOKklCEqlfZckvmkC7WYktf6iLSfpIQkuHtpna776wN4sjcsLe5s+e5EWkY0NUNQ4DF8n17xFPAUAWIY2sLe5YgPFCsETsOKmLXyzdzc/IRDj8IEyVzPuoUewCSf/EZdYLqmB7gu9y1sgzN1LRLhkhRpNJZqrWYucuoBiXFFKTRh5XBJ4XMK8OmWAl2ClqcgOEjmKSqza3zgT+zqeufJUSeVeMsQ7sulagk5AB+msei+IqupTAvkz3/AL5xicNjk8OM+SE0plzxMQ1gpB5m9UkB/wCRoUoJxovNyZteAnzs/n5SfusGUHzGcU5vEymTWVC1SsrsFK07ux6QFxPxvIQqUmU/hkhKlFIKALgJIdwQXCjtk8YfjXHTMSoBXIbAAMVCtRUCR/QG0bvA1ehIFfGuCSqYZ0ohlrUpk/ZOd7AP03g58MUYhExRmUzEpZcs0irZRqBNPUa2gNg+HzJpplrIsVEkPSlNyWGZekAbqgxjsAJPiUyEKCDyqp5yp2pa7gvkGyPrLjqjSEmmP4vRLSlSl8w8qQR6swHuYzCUJXN8aYlTFhpbIsO+T94ISwhazUggrHKEMpRa7KFzYi4LBhfIRBM4ZPnTEgIJQHDS2UScy1SgH0FTAZ6tDj+45ybBnFpzzZhGTluzfhlHqHwriz/h8lJBp52LZkEkjfIl8tIw/E/hfElalBCQC4AVNRUzWekNVu1to0Xw9xGZhpQlTJVg5KiUmWUuAryuoEPnYX8wjGfE+SDiOUqkmH5uLKVC5UHKRkXI/EktaIEl1uSLkoJ0BAAJ23z2ivLw5VNlTAD4fiqPMbpZlMohxkkMQWMXsMkFC0hXMoJTUfspGajs4C310jynxvjeMjWMslZakzCQgC5ZtS4BAfMsKj7xeM4skVFjSHfNj+e0V8AhJWFMQmgJD5C6iH6kF4ZNbmIsWIDhme5AL5lLMNLw4z/BTQTOLKlEEi7a6ZlrdG99DEE3GAzAA9Bpu925QT0yJ61NAnhk0TLjJCSQQLFze5vekj1iSpnJA8RSm5vsqNnttpa3pGnzynojBeBeXimIv0AD5hVnHUJba0SqxZBK8zQzaOVOTnoFfKM4rFUqACXNyc7OGSTbZstVQpuML2DAKye5Oxt3H4xvDll2Q0jUyeIEhPMk5Kq0ZuuXmTFlON5ElgSpmBOXQlrWf2jIcKmvc3SEEkndxSD/ACgB394I4NRUhKCSVZkkWuXpve4ftyiOrj5X6ZyggqnFMqohyW6agAPoLt7xbkrdJSC1LhwxZsjttaAWIxiXAdmQokj7Lc3qWJ9Ylws8cwdkkfVIKiXte0WuTZOGglMWh7uT2J/CFFGXiiQ9TZ2tvaFGfzwL+NnJkjxZc1KXTSuYkizKcAKZmDGkh20OzwCkTFiWqogVUKS6ZijYWckgg6vdySCzgxFP+JRRNkiTOrUKanDkKDFTVcur5jmPWKXEviBaUpKpHhpmEoSFFwkkhSVABPMSmliMmaOi00Y0H+D8LQszCUpVWVJqUL8hpWN0kuHFw5LbwYRhU00gAU+RZZRBF3FRJB6iBfwvNR4aDUylFR5wpyVFRYVM/Kx1OsE8OquWUqtaliGZrW75uN4pLRJFJwgVQpClJpVzEOAWCrpS9LuRmA93i+vEyU0y6khKypADjO5ItZ8/eKuKxHhAF0szAEkX0a7fLWK2InJUaSKwC4DkKBazhwCwUS73eC66AMeK5DBwHvZs8t+wjsyd0DZuT+EZ4rUJpUhCiPKaSUvne+dhtb1i1LxC1koUChrh7lTFtLDIEh9ekNMRfnyJar0Jc3cJTV7tFvhMgArUHekDmNtQOzX94B4nFiWFKmTUJQ91qGV7Cl+oD3gpwSYn92SZazMSp1VO4INxfYAi8TKWikhiWL31Pfp/aPP/ANpiR4ssgEeIlKSWzKFhWWppPsI9KUgZuCbE9SMrxmP2j4RM7AzQLqlp8VB1BTch9lJdJ7w0FnkvCsag1iapgFmlwGcgAk7Zad4rcaxYrYsSUJpIy8yrsLEt9YmwHw/iJySmQhK3cqJWkEO2dTWI2fWB3xHwGfhVoTOpcp5VIVUlTG7EgEEahtollpmr+FsSlMuaoqV9gMEpNRSQsJKiLJKiCQA5pDwY4clSpniTAVai7gFtt3MYX4c4gkci1MlyXdgLO5t0aNhhVqKaZarKHMoEmlPR8ySD6RMleioyoNYpSJMhwE+LOJDsHSALn3EY5P7wmalEldCZgC3U1Qr5gAo7ikXycCzwUxMpPPMKqwAGQjzkBnaxzYks56ajDzOJzVTTMqP8S6Ck8rBNNDF7U8pSdQIUY0qKk9mtXipgXTPViAoByjwkgts7M53BPeLnDpxWskgppLJTcsAbkq1UdhYNGfk45GJShUyctCkpH8OokOw5kg6evSLMvGCUbEjW5KjpYZlyIEJ7C8n4rMhMwKSiYhKwlSFApGSgSCm1m/TRosHMTPl+Ik8kwWDioG9aS7XDF2zzEeTcZx1dKASzOQbNYAPufMf80a34NxRTh1kqZ12GZApFSgDkWBbWMubgXLG/V0GWLo33ioQkrURSlzfQn72+bQFxnEH8MpS5YkOxYqIpILNUCCNMvdYzEAEBlsxKWSFVBn/P1JiKU6FFSwVFAckpDhTWS9si3q+0ebHjx7NpSCYCiSlIFQGVmSbJDhL2dalE79ohmTnmBCSWAd9TZ6lHVSip+lUckTUy0KJ5qpiU2+3UXWB94JBzfM52vEkFKVFIfmvU5HQ9mdTalocYeisH46cvxM1VAOGcsCQMhmp9ja97CIJfMKUlXkSlKVHmqUeZyNaQW3uM2hnEMasggE3YE5JpIZje53fe2UEPh+QlCUzVEtQqgM7gq5VljzCpwnJ30AMdGKI9CizRKVl/K+QtSHGruwTub5B3zJxukKYg8ytQQ3zeroSPUwTklKUFzorJypZFlegvazsBlEi5YlzLlghJWkC4SybFRbMqULat0ERLlXheI6fjgghbEFwSLHJXMzaKZmtntFyYkCT5nqWSkjJSSUhJIBuC/wAjGbmTqRLqRdTgIPmYEDmJuDTbv/Tc/wAXFKJbkuJSWSHJCU8xYWzUSB0T1gnyOKf1/Y402SLmg3IT8/wtCgScRL+04LB2Wwy0FJ+scg+VfgGpfkBo4vgn5F1l7ITJZStwcqrkm8XMHjsOKgiVPZRBAKOVJtklSwHcC+cec/D6Kp43AKhdrpuO/aNqkkWd2j1oQT2cctK7NMjiUpQuFDK5oFmZjSraz6RfwnFEAgmc4TYA1ZMAMhfXOMYevrEsucGsD65+0bKCMsmbHiPxJh5UtUxSq6LgBFydha3rAnF/tHwYelK1qzcIATk2Z+oEZL4jxLYeZoCGfqbC2oJsdowy5sZcmnSLhs9PV+1OXph1pv5vEcDcszRt8TNCFs4ZqrilhZy72scrXjwLgGDM/EyJQ/6k1APZ3V/pBj2Hj/Eylc2YMgAnSwWr68oHq8RZTWwJ8a8bE1IkyVPcAnJNWbA9Bq0H/gbjBGAkJUBUgFLFqWBI1taMJw3DqmqmBIdUseIoHVmBQC1vMrL7pi7wKYyVlDlAVdKrZ3I6kPE1atl6TpHo6eKjKsP027d4pfEeNfCzQC/8NRAAJqsWTfUkxhp3GCVOO1tOjRbmYtU1CkhWw97M3rFJ7Ior/CSjKxEpD3IZYb7yXb0JEFfjzgEzGCWUTEJEsKLLcA1ZsoAsQEi2sMwuDSMTIZ3EtT//AGyAH/7wB/TBvHzOQ5v073+UU3pjXaPIcFg1omky8kn7QBFyyXBDOeu8XsVxucBRQmUr76XFXVSBynuINcU4YlEt0gpWV2UCXsCXBfZT9ICcQxRTLUnxUzQWSkKBqYW5SzNbb1jGMr6NGqKEzGTikhS0O9QapKgdFJbrE3DEjFlQICJ7VlQDImMRz7S1gsSTyrdixuaUqckpII5QbMbjch7N01hJ4cCw0VkQeVRA65K3Qr0NosQzjWDUiYUqTSoZhslDzAdjl0Igjw4LKQQVVhAz1GRSDmFWeOyJInpMq3jSz/DUo+dLU+EQSwV5aVdknQwQ4ZgVIlgrcvelO9jQqwIUMjmzkC8Z8kqVgjPYaXKfnKnB5kkO7Z3Ou4IeD8iei5AIToFE2DDmbQDLeIfiLDoPnYzA1S0BhsUvkWy3Jd4r4SajwmBNlupQL8tJYEOBmHeJXJasppGr4bxLxiUlJpQKikKLZ8oL2uoB+hO0TYTGDJ1ErUBSRmahqPV/6jGaxWIMuUJbvU0xTBiEM0tF8uU1l/vjaCXwwha1KmmyUJWQT5QShif6UuFdH6RxzVJyZV32bGUhJVVUGCaBYXzUQLtvnoCWdjFDjEwhIRLQTchYCbsNBd6iWV/KGGbxVxfEJeGTRUfFAukCqgqvzk28QllEB6eVLctx+BS7hRKQbuFlUwl7Mmxc3clsvaYRa0Ow1gsElaqpgCzaxQAVMHCVrSQS3mU7gJ1uBBbBsVeM9VIKXYAFRyTLTYMwCX2TYNAeQpU1A5WluEkNUouo0VFg7q0BZzVdni7xXFlCTKqyQ4CTcDJS/wDMS+7FMXOX+uKBL0lxGKImZkc1L5j02uWHS8dRMrlzFLLCYl0gFhQnmqYOA9VLliWgAEpRLdyAUum1+ZIQQE/5mbdR2gtipi1hUiWoArBQlIIIASCkk2sDMUAToEGOeqkkWnoglTqzJSailIWSX5glKwCAdBcBup7Re47jCcSsILkMAQHKWOt2Zi2uYEQ4ealP7tJSkjxJktRJIekKDA7E3W2ljAziCyp2Uy/NMSgFSgn7Pe41bO28b45q/r+iLphfDzAUgipP8qAAkbsKWzzazu0chSLJHiebMulT3uHYs7EP1eORp8Q8jxZCiFFxe4Y9XH4xp5XxIkJS4vSAd8h0jNjBTHcIIDnO31h6cHM1lrbUgPaPQTa6OVqw2r4jSCSEKJO6ojm/EyiXEpILNUS9tQzRnZkwNnfQfq0TJkK6e8DnIMUEMfxybMQUKppLOANi4NznaBazEv7srp7iOy8GVagDKJbbKNx+yjAIK5uIIJ8MJQhx5VKuTmxIQCH/AJo1M0eIJySeSY6GBY5Uv1YHy7xQ+CEJl4Amlv4q3NuZgB8maLOBm8gB/RNz6uW9IuKIZD8OSAidjF3vOofYMFvsAVLhvxDLNlJYFVrakB/9oibAzWmTg5BqSRdrKlp+TpOkdx2IHiyhUSpSlFJKU0uEm4SAD9rM+0OvAT2Y5U29ySbZ6g/WLuBxJ5EoDlw5ayaSCavVoEYyWsYw4ZKylKlcmRCQbuAQ4bS+0afhsgImKKUMiSBLRUWcm7kqZ3U5PRJ2iKLDXDQySpSs8+iXLt+tIz3HOMKM2VPQopkBKkMlSiKqiFJJUlPMQEkW0ZzBfiU+mSq5BKWDgnoTsWzgFJxksJWFJKkKcKSEBNQNIJIKuZTqDGzMBoIibZUEdx/EpYlhR5lrQwQCQEJJBJUBfmU4A2TGenF0OlKAVEpY3P8AlJsMsu8P4thpYYeIqoM5CCprWBKSS4y1gbOwpUP/AKyCAPtlSOv2kjrEwghyky1hZqlgSxyqSPuJCR/UoMfe8Xhj0S0FHMpIqKxUySLUivfQEDlc3Ll40KnzJYlLSfDGS5TTG/rCCSpLb3DA3ygVxNZSaKaQL7vsoHUHeLYRL2FShP8AEJVMRZKWAqD2KZhyACXYB6vssHjVY1HiSvFqCloBUopLVkhvGVZybB76g7xjeCApIWouhTBaGKqg+RAu+oOhu4jZcOqCEHDzQUJsQoFQIuKDqFgG+htESjkqC6A8wIWf4oUs1DmSyLalViCW2A7xIrhliC5SSk2T5mUTcWJsfsu0XsdLKD/DQkIIKhdlWLFKrl2dIPQg6xVlywySSHs3oSTfqD7NHMlJaKtEcrhXjrYTSVlVAeSUOpSmzqIsGGVkpg5Nnow4CEACpREsWshDKEy4IK6jW5zIB0AgerEFqkJBcEEvoUlJpL2LEh7wKmqEwklbryaZZQvnUzLIDAWTYC0KUXLTLTSJlqyCEhJUpTqZRa7OkEm7G61XzYB3i1w6X4bqUXYUhOlRcvS/OXYlRFss4qJwjyxXNHISVoBJUAHNQLU5WzEHcIxCUpFJ5TzaA35twm5foInklitEF/hWLpqUsk0pUKb8yynmKiNqQGGWW8CJOImqEyYplFRK1VHldwyRlcgG2gT0i3KUSoA2qTTKllgun7x+44NRe9yzs8XE8PqVLQGKEhY8gcqJIUQRkMxncbu8Zpq7fYCw+FH8FjSkhXiAl2QTUC9rppd2z7w/DyyJgcJKmuwuhKaShLjIZrO6jmyb2MTikIllRFRCHABzBuw9hnFNK1KQrxCBUW5LaXD22DnJojclf8F+lnh4PihSlGoTFlL5qUoOWvbI2Dn5wP4XgaJlU5bllMEKCmYiqYSxFQVZLOyg5PK0FJEwvLIIDgBwM2FPe7ps1r5vA7E4rIOQlJcpGaxfMtmQQltxHU3pUQ6bCuEx0tKAJkuUpepy1sMtAwfVo7Ap15lSgTdkocB75tfvCi8l+Q2YnG4u4JNQpTc55KBUXsQwGWVQ6QsXNUkIJcFTX2J0P094s8VSFyk0gXskaipBQR2qSGI1MX+BKlzJstM5AUgtUhVgBkXfMEkC2XSOwyAmD4NKm8tBSsH7JILHoS1oZM4PSHBqaygUkFJGYY7f8OGMQcQxpl4qZ4FdCVFAJPNykgF9x2vrFniPGVzSmYLTPKtgwWBlUn7wGSh9GAToCsiWCPKx7/hDPCYgM7ufQCL0gu7gg53EOwGE8XEIRuoJ9M1fKIA3ZkCRgZMrLkqPdbqP+75RRwGMTMCSi1SQQLa307l4d8c42lK20Bb2pH+75RluFBRQAmlIqIJr5rg7J8txaNE6IqzWUMuq7lNJG7EkH0c+8CuLS5qp8ghkBBUalHldwWN8yLNCwuGmlqlbhRKGUD1YN6t1jk9MwWU6U52RY5AMS187QpTkvClFfkIT5I/eZcwkD+GsD3QE3y+0RntFCbKmKlrRJcUTKiVXKlKXzXNgyQC43N4kloICTWnUC9DZFiHL3A2idC5o0Tq9TE/1WyBG8Z/LFlYsKqlpmVA8yVJKTzOLhjlpeMhiZJRM8NcyUlIeySkFQ5zd75sGvkI0vEMV4CAQAAXrJISGIuyjrsB+MYnjuIKllQoU4BdNxcU2GlwT6w8Wxp0TVLKkvOlFAYIUZiOUWdmItYkBjDCFGpaZskrG8xJUNCBcuCSRkM4zkxZ1dhk/5iEcRZgAxIPya0GI8g7M4TMKnQmXk9KJqKgG6qDBxvCUie1M+VNmSHsoArUj+ZEwOAd0ksptDeB2HxKqAFFxkkPluxHtEyaCQUqoU+YNBHWoch/0mEUol2Rgyjk5VJPNLmAsFioWAOSklnSWKbg6Qf8Ag+cEonKflUQQRZPKwt2qzgbwzFTQlfjqXOlcpKFEu9xWFEEhQycEu7FxaC+DkUEGUp5RQoAMxSQAaFJ+yRsbnNyMriRK7JZskKmqluAJjBJ2mjysRqoEJJ2KdoHyEkOF2azHT8NoIBAmAkFqXI7CxI6pBB7DpE71CogEEczkWWLLF97LAGYUdonDdivRAuSCnIuQXtsXSXy3vu0QzpICLgBTsVfyVFg3UOX2AEXJZbIN6xChJKqXy8gJLWF0/MEdQYc46CMivQVVNmTmpyk09Nj3hTcUoJWpBQFzQli9dNKtPvJsp2y21h/gFN6VZMdAd1ZXH0vDlJZJUEgqBCSWDlKwQ+RcBiHa1QjGUbRWQU4diCAAVEqUHF0kt9og6lSSFdARbQSzJ5IYEBix0S2g6gW730gXLUilMs8yRtmFOwVUDYuXDX3h01YCqSQoOylkU56O46d75RwuN3RaJsUvxAUVlvDADZkkBlPoBtmXhwdCF5FrIDWFKQFFt1KLs7WJeKk6akTAAsKKUpKwpaXFKRcJSXewspop4mfSuYlQKqJYs9ipUxJU4BBzLEO1sjGuG6YDzxQoCpgelNwpTXW1gl8+naJUYxRShSyASoHmOYcsphuqoD+kQLRMVONKplDuVJsyEJuVWGQTpuQIjm4kOo08hZKhV5EWCSQDo3yVvG9LHFENVsLJxiFXtfWoB+rQoy/jtYy0uLGx/wD2jsRiysylMx5SlKVBwJlSVJ0SS5CejgFtCNI0KMV/CUsqQ5CfDUMptS0pmNqlYF1IORL6wBPCiKqgQzliDufxiThvCpq0rCFMmxKTkTo2yhuI7LMg/wAK4UgBRXcKU6CSHUCAT6gkjuDEAkCZMsLPSlthmfW/tFzhM1RlGWpxNqYgi4f7QDZM/rBBGEShZIADJCQw9T3s3uYpqyGRzcGkAlshpEPwLh3nqmn/AKaSX0qVYfJ4IqTv7RbSQiQosBVkMrC1vnBKIJmT+M8Y57qFugufmRGawaUrN6gQxBSQ7DoW93eLPH51U1iWA+qr+7NFfhuEClio2cB87khtR6EP2ifR9Gwk4iSeZxS7Gq3bscnPrD8bJSCQVKckilQBCc3PKm2t+0ClYlKVWQSpJu5zIIuoBN2tzWzETyMWqYAEgb8pAASCOZ3YJLb6amJ5J+JDjGwgvEeGKfEDAeXypAGdxzEa5uTrtDgccVFRv4aLguKlM1lPZ39urRn8bieSyrEkggZsSCL3Lsw7vrEuCUUIpv4f2lFgCdr2Lk9YxjG3ZpdFzi+MmT8ghnuHv2LmzfOBKsCVIICRUm4DhXK/M7HSxD7mLeImJAJlpUv7yfsgD0vrt3gZMmzCKlqNF9ClLG1kgO9846OiSviOFTdJR6MxJfKwMWsDhPCLzpamvUDUkaMQehLHu2sUFTpaVhSASQQQVWv1AzY9fSNJwV/DVULh1FCAHCS13LkZO0TLocewFPVzEZbDpp8o4DGimy5SxeknR0n66vnEM/gyRLrKWDtyE5NZ3JCTY5gwqLyO8ElLT95Ny4ve3ZtdY0GHxnh3AQUqYLS5FWgci4LZGMrNny0BKEhSNXFKztqQPlpBrA8TKyaVrSEt9ljtc/hGkFozk9hhQaiZLU4JJSSz1P5VDIKbTJT21idQqIlo8ixVL6TUligvqxp7KQdTA/8AeXIdb7gpNKhqCNLajLOLkkVCkEgqvLUTlMGSSRaprOMwQQTTa/smrIpZcPsH9Bn6i1toiOJCeVudTkbsMy+n9ot4jMLHKVuoj7qhZQA1AU56hUUJ8plC2hboNQ/T6NEzhkqDotL0WDcgBVnAJZj6gn5xFLXSVEMErBSq4sWdJBOfO1oWGWLJUeVQKSdjmkjsWipPk0AlnKQQbEqzvbPPXIQOOhWQTMYeYOCQQLZWF37B8shEPE+IgS5iS5IISWIHQAXOV/ziFcoIWh3Iqq5ejZB9Q4PeLRwxmLw6kol0rLzKilLFJqWUgqBJIJNnaOKfHUkma5aK+HxVeKmIKUskhDgtypIBys1MvaFhcWJ4m/zgKKMlOpdSmIsXAyziRIUPFUqYA5IAKAWKtXEsVDmOrXhcPVKUmYXQ1gomVoyqrABIDOA4OetoU6tv6GrOgUyxpMmlJVmCmUkuAxuApY2ylwO8S5LMbh6iFMTcgjImLs/GGfLE1KQmglCw1wLmSodCAUE6lA3gWlaSpuVJIcnmzbIbt+caJNKhMKIn1B1SlKP3qjfbINlCgX+97ANpY/nCiwoPzJjkv199Yu4GVSkBmJuW3On4QOkTHOnvkdbb+sEAqytTHQjEsSpYqBbyhk+ucWQAIpYaf7xOqZDA5Om3+Xqfxh/xDN5Ey7jIXt3/ABjvC5VUxzknm9chAH4txT1l8gw7mw/E+kTIZmJswzDMmDLVOfLYA30sH29YdhcbozXcsS3Sx2yAEMlqoTJUNQonqKlAPuCInlJZQUkCk5WDkOzHb9NGbHovynPMzFrEBiys7G1xr2iXGYtZFIdvtZuWsLtpu2ZMUUZkkliSbFm9rgW7ZGLM2WDLU6HswdyzZX7fOM6bdDuiNMoqMsEZKIIURZmNwB1dusdxZE1TqmJNJydVgD2bSK/EwVTCBqpKk3YuR+TfOKqkrSFpUg87Xuci5y3jWMaQ2y3KnUP4dK91B2HoWv8AKBmPnqWXUpzsC4H4R2Ys+XLozfKIiiHRNkeGlgqD5fK12+Uar4Rn0TJcxRepXNbMFw3zf2jLUwb4QgLSnnp8NjfW+Y3zETJFRZoJ2FUCWSmaLg+HaY2eQ5gzaDS8UsQVBKihSvDpCQ42RSxTlVHMfOSpZVYKckG+51FxYwxXEFEMLKUwUS5yyV1OjkZaxUVoTZRkYI01LU4B8pBy3cXF3+UGJbDUd7v8xeBDlKFEq6FydcgzxawTlId32P8Af8Y0SJYRI1094klYmlxmki4drdDoQbgjIxWlqSDZ36lvobe8T/vJPKQm+4uN2VfaGxKgupRXLUSqoNWlTB78sxCgPKWKVN6iKEia/KQ+qR/Nl8xbuBDsHiKVcz0qBSpBFrhnDBnDu8RzMMpKqTnmkgi7+VQ3D/MEZiEW9j5igUkjQj0JB+sdxS6gmZ9ryqzdxdJ9U67gw2ck0lTM5DjZQeoehv2IiAEZKLJULnTop+hZxs8NMmiDFzklYDaslTM6utsn7Q/CJCcLMUq3hmhL3CfFTQagL0mnS9x1geJIJJNqXHNak3fO28GMIPEkqlKICpymuRauWsyx35UK7kxycquX0XEDLxClS6ZhpLuVPYJSAlIf7pqsemojkslGEAIuubSEG/IlPNlmHIbvFYnlRKWkgUglhzJKgSfRyHSflE/EkjlRTeWgUkPzF3mAdjYDOzRCjdL97L6VjeFzwFqCg0uYjw5jn7KiA+zpLK9DvA9eFUmYymCgchk4zb0y9Is4ddairSwYsQfwyi9N56S9/IX7Mk+xb0jdw9IyQJw7UipKiex/KFE6Uq6+/wDeFCoLD6U5f5vwi3NSKElruPpChRqjNkyEjbWJFi0KFFAy/wAIHJM9PpGE+Iv/ADH4x2FESGVcYkVSw32P/Ix1IekHIqW/VlMH7CFCjPwCXC/Z6pD/APcIsKPk6n84UKFHsRLjJYcWGY0/kiZevpHYUaroqfZHMlJMsuAbbCM4RChQ5diQwiHg2R3H+0QoUSNF2ebjtEsr9fKFCio9Ax8oXHYn5CLoEKFFol9j0jlHcxZwPmA0vbTLaFChvoDiRZY0GXSLc++GS92mKAfQUpLdnvChRIyXCB5Re90H1IUD8gB6CBk5IKqSLZto4JYtChQeMqXYuKJBWHD3l/NKH946g803pi0gdGWoD2Fu0KFGU+mVHsp48f8Arlf/ADKHzMUzczX0UkjoS7kd4UKMY+fQ30KWLL6LP1i9isyNKfxEKFHU/wDky9B8s2EKFCjEo//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itle 6"/>
          <p:cNvSpPr>
            <a:spLocks noGrp="1"/>
          </p:cNvSpPr>
          <p:nvPr>
            <p:ph type="title"/>
          </p:nvPr>
        </p:nvSpPr>
        <p:spPr>
          <a:xfrm>
            <a:off x="323924" y="-28353"/>
            <a:ext cx="7620000" cy="850900"/>
          </a:xfrm>
        </p:spPr>
        <p:txBody>
          <a:bodyPr/>
          <a:lstStyle/>
          <a:p>
            <a:r>
              <a:rPr lang="en-US" sz="4000" dirty="0"/>
              <a:t>International Implications</a:t>
            </a:r>
          </a:p>
        </p:txBody>
      </p:sp>
      <p:sp>
        <p:nvSpPr>
          <p:cNvPr id="7" name="Subtitle 8"/>
          <p:cNvSpPr>
            <a:spLocks noGrp="1"/>
          </p:cNvSpPr>
          <p:nvPr>
            <p:ph type="subTitle" idx="13"/>
          </p:nvPr>
        </p:nvSpPr>
        <p:spPr>
          <a:xfrm>
            <a:off x="307975" y="1624899"/>
            <a:ext cx="8504644" cy="457200"/>
          </a:xfrm>
        </p:spPr>
        <p:txBody>
          <a:bodyPr>
            <a:noAutofit/>
          </a:bodyPr>
          <a:lstStyle/>
          <a:p>
            <a:r>
              <a:rPr lang="en-US" sz="2800" dirty="0"/>
              <a:t>A Moment that Changed Bird Conservation</a:t>
            </a:r>
          </a:p>
        </p:txBody>
      </p:sp>
      <p:pic>
        <p:nvPicPr>
          <p:cNvPr id="12" name="Picture 2" descr="http://sdakotabirds.com/species/maps/passenger_pigeon_map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86000"/>
            <a:ext cx="5564372" cy="395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1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xQTEhQUExQWFhUXGBcaFxgXFyAdHRwYHBwXHRgYGBobHiggGh8lHRwaIjEhJSktLy8uHSAzODMsNygtLisBCgoKDg0OGxAQGzQkICQtLSw3NCwsOC80LDQsLCwsLCwuLCwvNDQsLywsLCwsLCwsLCwsLCwsLCwsLCwsLC0sLP/AABEIAKgBLAMBIgACEQEDEQH/xAAcAAACAwEBAQEAAAAAAAAAAAAABQMEBgIBBwj/xABJEAACAQIEAwQECAsHBAMBAAABAhEAAwQSITEFIkEGE1FhMnGBoRQjQlKRsbLwBxYzNGJyc5PB0dNDVJKU0uHxFSRTgoOiw2P/xAAaAQACAwEBAAAAAAAAAAAAAAAAAQIDBAUG/8QALBEAAgIBAwIFBAIDAQAAAAAAAAECAxEEEiExQQUiUWFxE5Gh8LHRMkKB8f/aAAwDAQACEQMRAD8A+40UUUAQ4zDh0Kn2HwPQ0gs2M2dGHMBoOsiP4dK0tZHtXxo2MQgFq4yqitcuWwWK5mYJ8WozOvI0lZK8ukEkINyXU4BI8qnViRWR4H2qv47E4wIlk27TJ3XMVLW3z5CzANlJCzlKSJg6immG7RIynMlwKGZSyDvEOUlWym0SYkESQKjxklGak3FdUNn+/wB4otmKrWuJWrpIt3EcjcKwkeRXce0VYC0yZaorxa9oAKKK8FAj0V0kSJn2f71zOn39tFADO3iF7xTEZl3PToNtOlQcVtQ89G+vr/Cowcwy9Qukevbz08uldZi1tidcpBB9ekUyKK2Y+yvK8iutJ39tBID/AMV5Q1B06ikAVNh72U6gFeoI++tQ0UAP0vqVzTy7a/UaQt6vZRNeBo209VMWMBUlxAAuskiT4CdRUSmfD7616aBh9dDk9TMjxn2a0RG43HX6xVjAhQC7axoo8T/xSAvYbDW0QM0SQDJ/hUulzVHIjw/lSi9dLtLH/YeQpnwtVAIUydJMR6gKZFot2kIGpJ8zH8K4xYJQgCSREVNVdsUA+QwNBHrnamRKdnhXVjHkP51bt4RVYEAACfXJgfV9dWaKB5IrWHVSSNzUtFFAgooooAKKKKACsZx3Gscfcs2wpZcIryW2cvcFtSI2MEnwgbzWzr51jcJ8Je5iraobrXUNhzoRYttbGQXBJy3AtxgNvjRINRn0M+pklDD7iPs7wW9grN7vnVsZjLjF7iTyjKebUCcrEnQAS4FN7aBQFUQAAAPADQCql/iTvdLvZcBA1tcpV4Ici4TB3JVdADAXxkV6eIAb27wH7Mt7kk1UdDQ17K90usuf6I+L2Fud1bdQwa4syAYCA3OvQlAP/aueF2TkLLcuoS930bjQALjBVyMSgIAAiN5osYpLt/kYHu7eoHQ3G+UNwQLZ3+dXVk91d7uDkulnQ7w5zNdU9QD6QJ6lhpyimamk3llE9o8bZdrbPbuZToblvVkOqmbZQDTQ6bhulXbPbi4PTw6+tLuv+Fkj/wC1LuPcNuG4bqDOCoBGsrGmgAJZdZgAkGdDOlzAdmEu28wvN3gaCcpCqeqm00MZBBlj4EQDBtndTCCc/wAGOVVm9qPQZWe3Fk+lavp5lUYezI5Puq3Z7X4Q/wBoy/rWrg95SPfWZv8AZTEBoQ23XWGLFP8AEsGPDQmfLpYw/Y+6RL3kVvmqhcDw5iyz9A/nCWo0yWdxFV25xg01vtJgyYGKsT4G6oP0E1btcRst6N223qdT9RrBW+yt03L+W5bbIQvokEnIHAjMQPTAmes+VJWtgkq6AMPSVhqD1BFWVOq3iEvwKW+H+SPsFm+AQVYT01BrqTqPHevjT4C0d7Vs+tAf4VWThtnvWHdW/RUjkXxaY93uq76HuV/U9j7Nh8Sjm6EeWtFRcWGBUsJXcQQR1E9eoMWDc0jp9/aa+W9nrRs2kay7WmdVZsmWCTzQUKlYBJA06nWTNO8HxzFW2kst9DqQ4CPPXK6KFjrBX2gbWS0ViWVyWG2U6idp1qTFspYlRA9VIezHFMRiroDYUd0CQ15bpKiPkjMi5zPLyEwZmNq2FniVjvjhlu2++VcxtBgXC6alZnqN6yuLTwxNiiaKa4zh85mG/h50qqLJJ5PV310orma6oAAdR9VF25J2A8hXgOkdPf4VyaAOmuaaml/GsZcVrVqyyZsrO5dSyxoIgMDJLaH/APmfGavgUj+EK+KulWDC2lpGgyBcm4zLp1ysk+yraYKU0mZtXY66nKPUtcLxD5ntXGzkKrK+ULIMhgQNJBHQDRl6yS4w10qdNZ0I8ZrMcVlAL6OqNaBMuQqMhKl0uMVOUEKOYCQQDrqDqODYgNhbWIyMrXUVgriCuYTBFSvr2T46Fej1H1a+eqLJxg0JDzvE6afXU+DTOTcZYmI9nWocBhu853JOugPX7npTWqjUwooooEFFFFABRRRQAUUUUAIu12PZLJtWvy94MtuDGUaB7pMGAgI1j0ig60oxVxMPahVACgJbQDc7Iij7wATsKm7QYhlxmltrgFlNEKgjM92SczDMDkG20ba1ncZxi1evKA5AQHKHlM10llYBWjMUCx1HOaqnyzHKuV96r7L9/wDCTDWsqqu8DU+J6sfMmT7akr2K4u3AoLNoFBJ9Q1NQPRYwUsK3eXO9GiKpRD8+SCz/AKsgBf8A2OxFR8TV1u27wKlVGRgQZC3Hth2BnyU6/NI+VpY4TYKWUBENGZh+mxLPHlmJqxdthlKsAVYEEHYg6EGmRxlHcV3wq38ddMfIsiY/SvGJ+jT+dZ7iPDrq2HAxd+cuVZFreAqgkWwdTE60xXhNpXzpnR4y5kuOpyzOWA0ET0iKrthvg4phyzTV6az1nvRdRfhF3I/KARbMOAzazbkgqD10IG86MzZxA2vWiP07Bn6Vuge6uXZU4PDYZKmG4lZtvf7y6iE3ph2C7W7SdSPm0r7XYvDXbIdb1lrltlykOpMOwRlBBmDmBjxUU/4GW7oliJN2+TAgflbgEAmYiKq9rrijB38wnOhQfrPyrJ8JIny061OmW22OOuUQmswefQwQuqflD6R/OomPxqnxVx7ZUj3A1I2HQ7qv0D+VQPYVblsqoEllMADQqzTp15Y9RNeqZyBrwe5ANvXl9GfmaAQfIzvUmOdi6WlKjMGZpJnIpUELlIIksOYGRBiDBC52ysj6wrDMRuEO/rGxPkCdwKv4a8hvOQynOqZSCDJXOGCnrGkgbb9TWyue6O1/H7/BfB5QywvaHHWVe3n5GY5WtqvxVsCEtW7WUBABrPOdI6Sa3ZziZwt26+HunNcOe4l4EhoAUs2YC5M82adyZ3qak3ajCXbqW7diRcZwoaYChgV5vIkhfbPSozorhFvA8DrEdtcTcC3fhJCEkqLSKtkm0M7qGfnuco5lD66iBtWg/B7xS/jQ5vJCy5D5kVhzCLb2Ac1sjWCSZAHjSztpg2tth8FacCxasoboKy1wOz5wX3Gcpmf5067mamBupbxOGuMQpS5OaYhAG7zMfm5J06nKNSQDj+jvrc8JY/Ij6cOFyDqR641+g1RvAgwRBGmwH1UxvY9XtJdtMGVoKsPD2/RB/hVMlrrbCY32gCsQ1kq0rxPEX7wpZRWyRnd2IVWMEIqgEuYgkaAAjUmQGQ4tgkktirLkTKowYmOiqhLMR4Aeyszwllw9hEu3AplzN1lV2lmbM8GC5GrQTrOp3q+ipSl5uhj1modcPJ1ZIMRfJu97eKi3BiyqqGQoG1L5mBnMNGGwOk1U4bcGFtNn0UWheOpY8oC3PNjlFqepZj40cYvKcxRi4vWrlki0M/xgVmtnkBykA3ASdNV2rji99yLNw2XRLV6yzlmUAp3iZ1IXOQmzMWAgJ9GrbGCbiuhzd87mlN8Ml7N9jcRi8YuNx9s2rCqptYRnzy0aPeSMojfLvmAnbX6jetBhDCRVdeJ2Slx+9TJbJFxiwAQgAnMT6OhB16EHrVT8Z8F/e8P++T/VWBtt5Z2oxUVhDREAAA2FdUp/GfBf3vD/AL5P9VH4z4L+94f98n+qkSG1FKfxnwX97w/75P8AVR+M+C/veH/fJ/qoAbUUp/GfBf3vD/vk/wBVH4z4L+94f98n+qgBtRSn8Z8F/e8P++T/AFVfweMt3Vz2nS4hkBkYMJBgiRpoaAJ6KKKAPnmO4yLFu7ir5Jd7hXKF9EqWRLM66KVYlzpJdhAIFK+GYm1dt5FuW70emFII5pOqySBvE+HWkv4R793S2ysqDEYhmY5YNzMxtr5RZeQDEgg9KS9lOKJh7rB15bmRc4+TBMZtdjm6eFXR0m+h3J5eXx8GnQ6bbCVr6tv7L9+xrcLw9c90oWthSEUW2KrooLME9CczEar8mpcXgrrIyC6rKwhu8t6kHcZkKgSJHonep+FIRaWRDNLsPBnJdh7CxHsq1WI1pLBTOJuj0rM/srit9vIfomuU4taMyWWCQS9tlAIMEZiMuh86vzVPg/5FG2Lg3D67hLn3tQMgxOLt3RbVLiPmup6LA+gTc6H9CmVUMapFy04tl8ueSuXMCQAPSIkQW2nppXX/AFW2DlbvFMTDWn28Zyx76BJ+pZu2iShDFWRswIg65WUyGBGzGmfDcVmt2i7LmcTrAkHYx6o2pKnFbBMd9bnwzgH6CZoGFtKruqJBEmACOUE7bDrt4k1RdQrPYfwecH7U4UWUDXCpyy02rkSdTrkgiSdQYpkOOYV1/LWyrL8o6FT69CCK+ecDS2ht99rbVFA0lcw0m51I26QDqa3qtoI2gRG0dIrja+9aexRUW/d8fbgnRU7I5bMbxY2EvlLNy0bbwbao4bLCgMkZiVMgsBtB02NL8axm2QAYZzvG1u4T46x9VfQL9pXUq6hlOhVhII8waynHcHbW6GRFRbaxdywoYXIUggDdV5p8x4mur4T4u9TZGhw/7nsjLqdCq8zz/wAF3eP8wf4/9qMKtw3GXu0IZZINwjmVlyupCcpE7jXRdoqS8vdOUb0TJQk7jSVJJJJBPXpHnU/Cua6zA6BABppLMSdY6ZR9Jr0tcGp4Zz4pqRd4dcZrYzekCynrqrFZmBO28CmHDgpv4cMQF7+zqdpzqUGvi+VR5kUkxVlGvKFLZiT3oRmURllWcowhvRAncHbqLa4VUKug50ZXQszNzowZZknSQJ8q1STlBxXwWmp7e4Upi1fTLet+0NaIB9ci4vnynyjN3bCsQWE5TI1PiCJA0YZlVoPVVO4Bq5x/jl3G3Ld1UW3bW3FtXaW58rOzBeXWEAEnRZ+UQFKG8xdc9tcpAkWyTBUEES8DWRsdqr06arSkhI23YS+97Duig92t+7kYjQjTOR5d6bonrFWe1mOw+Hs3LN64ue6pTLnKKFcEZrrj8msTGoJIhZNZzC9osRZwqYe33NpbdsJ32rPlVQoaGIVGgTJzDy0pNgbma61tc+UtbvXC0y8C6ozF+ZyXFps36Bk9DzL4OtSss49vUjLdjESexxe8wBS5ciEYJ8GIgj5JZiqlSIkSDmkggQB1be+AWNlWcklyzhWPkoUONBoAX6DWmdRZ2IY20zBZl2IVFj0szHUxrOUGCIMVw3dfqXs5l3wCrpo83C7CO5xe0t1GN0KjXAWKnK6ILV1MjW8pcfGMNdDqB67nB8EeI4ru8Mb1m3ZjvcT3veNJBPdo2Z0J1AYZjo23KK44P2fs37mBt3Wa7aN57YZWyi6Fw91kuqVIZVGRlAB1LM0mQ1fZMBgbdm2tu0i20UQqqIA+/jXYhvqrVbM0YV2TdhkeGdlBw/A3bYum7K2szFYllgFtydRAAJMBVFabH497bALYe4pyyyxpJIOh8ND99eO0n5tc9Q+0KXdozd70d3eFsZBpLjWW15VI/wCKhJtLhZ+DQ3GPLeCfDccvMVBwd1c2TUnQZmhydNAo18T4CurnGroJjCXjqQDoARJynXUAjU6SJiDXGAuXRaT4+3mJac8mdehbKdBpEdasLcux+Xs+UJpPgeehZxysDTT5R4/FrouZPgt0iYzqRl+SZ1g7MOm4YdJqJOO3YBODv7a+joYYkakE6iJjqKuILxJK3rZGgjJMHrs3tipLFu8GGe4hWdQEIMQeubxjpTAuUUUUAFK+AbXv2977VNKV8A2vft732qAGlFFFAHyv8JPD7j32tG+UtXLb33hV/KWh8SAGMsISGgiTl2BivlRkgEgE+6dxoenlX6A7acPS6+G71Fe1N1CCoPM6cuYx6BUXAROrG34CPhHEsMLV67aGaLbuoziGgEhSY8o16gg6TFdLwpYlOL6PDx+H9+PsdLw95zFn0XgWO7y2kzJQMhO5TbXxZTytr4H5QpnWM7EsXtXEUjPacPb12zgyp8EYq3TqTuBWvw18OoYaTuDuCNGU+YIIPqrl31/TslD0ZZja8EPFWIs3I0LLlX9Z+Vfewq0FgQNhoKp8RMmynRroJ/8AQNcH/wBkX6auEVULuFVLZm+/gLdsD1lrpb3BKt1UwXp3z43AB6hbtj681AMtMJ0Oo86xHHsJbbE3D3SDLkT0Rryh52/TI9lbisdx27mxL8pGVUUz1IztKwTplZd491BCzoJsXh1W25UFSFMZSRBjpFPuzPEbdpXz3FRWysqZXGU82YmVABPLoJ1B8aT4z0D5wPpYD+NTms2q061FeyT4I1zcJbkaz/ruG/8ANb9rR9dJuK46w7uBetFbqFTDgwQCCWHgQRrPSPOltWeDWgXuOdxCKfAQrED1kifUPDU8J8LVGpU4Sffr6EtRqHOGGiTh+NuXEBUWp2Yd4ZBGhB5PoPUairXxx/8AGP8AEf5Vxky38w/tEhtNeQ8sHw5zp9EayzwnDrt22biREwimRnX5TZjoOsaEGJmDp6qy6NUc2PvgwCvhclWdozO7SF2GXkA8zy6k+roKuiluJuNauEQofMFu2s+sllVbiwNiDOwkEEwRVz4QCcqEO/gDMfpPHoqNyx2A8dKnGyCjuzx6gR8MHxNseCKPoEfwr1Pyz+BS39Ia5P1ioMHeW1YQ3HAXWGbllSxyEzqCQVJnYmnHC+A98vfXXZMy/FBeUqpIKu8khiR8krAB2mqLtVCmEZS+wCxrYuXrcQRacs5IkA5GAE/O5gfKNeld2ke7d7+2wVcgRc6E5hOYuBmUgbAE766RBNe/hmFszdzWHuNnlBHclzz6dGAWSdArEkaGm2LxSWbRcwEVeUCNYHKieJOwAry+t1Duuc18L4/smjP458WWy99lbm+KQICV5lRy0NkDvlCrqTO4gws7ZuLVi1h3kPbu2BfZXzllYOwNo3D8WeTNlIHpLqRM6vg/Dybir6QRg+Idi5DXIbIlomRC3BmKgwsLpqYo/hJ4UmUYpcOXu2+YusQFSCO8Hyhpv0A6jQ9DR0tUueOv8HOvvi74w9P5NT+C1Fu3WuFrjdzZtC0rg5VW8CWZCwDN6AQEzosgw5FfS6w34IeFpZwbukRdvXSpzFvilYpZWTrARRAMb6iZrc1OTy8mmEdscCztJ+bXPUPtCq3GlHeCVB5RqZ8W8CKs9pPza56h9oVkPwicCsYjEI103QwtADIygRmc/KQmd6nXDfLG5r3RdVSrpbH/AGaaxYm2sYe3cGvpEeJ6tJ+/SNZRbfKf+1t7jlzLrtr6MfT4Ul7N4WzYwtq2vf5VzwVJJ1diQTbAO56CNp2FNClv0YxJMz6TaBRPpEwFPhO5qMlhtZyRlDZJx9OCxhzctghMKijXRXUA+Gy9RFMrDEqCy5WjUTMHwnrSM91AT/uvSgH4zScojN4evxNWuFOgYqBfltT3uYgbnQmQJ8AaiRGtFFFABSvgG179ve+1TSlfANr37e99qgBpRRRQAq7U2s2DxAAYsLbMgUS2dRmQqI9IMAR5xXw3tity9e79bXpiLndk3FDLAB2DA5dCIgZRrJiv0JethlKmYYEGCQYOhgjUesViuN9m0W0zo+Ja4nKjXZuSxKhVc5TcdCWBz65AHMqMwOjTXKqe5koWzrkpQ/Pc+U9jL9xbt0WyolFz5lnVScgiQR6Tdelayxi2S7mcKEeA5WdH0CuVOwIhSZPyToATXd22ysyupV1MMp3B9nSIIPUEHrXDAEQYI6g7R1nyrqW6aq/M+77ma3xK527ui9CPDYkYi9lvLayqrZFJDZ8z5QcrDcC2dp9OmX/S7Y9EMkbC27IP8KkD3UmwFpTZVYJUCOYHmAJAY5teYaz51cwmONplS44KMSFdjzKdMqMxPNPNBOuw13rl6jRShDfHlfwa9Nrozlsn19fUvDBuDy37nqYIw+yGP01U4Yl/JmzWmDPcYSjKYLsRrmPSOn86aXruVWY7KC30Cah4bZyWbSndUQH1hRNYDo45Ixdvje0h/Vun6mtj66yPHr+W+eS6S+rAlGyEABYyNygjo0HrrNbqsFcRg9zvNbmY5yerCACB0BUKQPCKCEyjiMRmEBX0ZJ5SdmVjtPSpvhi/p+22/wDFajw+GRszFQSXfWNdGIGvqFGIsKoBEg57ezHqyzpMbUFXPUl+Fp4n/Cw/hV3g2MT4zU+kDGU/NAnbrEewe2GnPZ6yyozsRFzKwAO0CDmJG+22mnrJ2+Hpu3K9A2buCNZvXUt2dXKXCJ5QByjOZ1IBI2k6it/YtBFVV0CgKPUBA91YyzibDOGZ2Px2XNaZ82Q2CQFa0ZIz6kA/Kk9KbB8N87F+1sWfdOtZvEbnZbtfRFDg03gZ8Zw9lrR+EIroNYZQebYZZ+USYG2+9Y+xjslvE4VbBsSTnuk22izdZ171splyqi5zMZEKTm1q3j8Hbv8AeFC6qgKozm40OVBa7lZpJWco2IIfxpdwDhCOj38RbtXHxDd4C1sSLZVRbU5pI5QCROhJqrS0fVeO37g006V2dTQ8PtcOtlWsiwWXY2xnYaEEgrmMkMdd9a94z2gQL3aC8blwMARZuDKugZ5KDadInWNhrVng/GLHwe1mv2gVRFfNcUEOqqGVgToQdCKR3ONWbl25cFxW0VFCAsciF4YhZPMzPrA0jeJOSxtZb6mRLkq4u/cbKiWbi2o52lEOUDRFlwyjxbcAQN5FThrhriLh7NoE5u7drjMoRAMzIAhCqCcoAIBMxprXZxHfsiXLbtnY93YNvKDGoa6bkZoAn5omIYgVoeH4LEWg7RaLO2ZhmYzAACqcoCwoAmNTqd6u0Wkdr8y8q/PsZtXqVVHCfmf7kk4dw+/btJbN1OVQCy2uZm+UxLOVkmSeXc1xxXAfE3C2IuyFJDlsoBG2ZbSqGXxEbT66t/DHGr2WCdSGDMPMovT9Uk+Xh5iAcSyYaw6Z7yl82pC2VyZ7gKMDPOgWDuwOwJHoJbYxOHBTnYvdiv8AA/xO8L922XS9h8QWu23RSvOAM5VGGYIICkt8rLqSzR9crP8AYrslZ4bYNmyWeWLM7mWOpgaaACTAGkkncmdBXNbyegSwsCztJ+bXPUPtCqvG8UEuAFyvKNJbxbXlEf8AFWu0n5tc9Q+0KXdo1bvRCoRkGrFZ3bxIqm5Jx5JxrjY9sv5wT2MTNtYxKpOYDMJO51GeDp9FTPiDqRi7QX1KdJ01zeGm1RcNV+5WLVpjJ3YADU9QG8vfU727uh7iydNRm6zETk1ER0qcOIrAnFReF2LbcSsgAm6kHY5hHTrPmPpFT2rgYAqQQdiDIpaBd0Hwe1En5ew8YyeqpbL3gQO6thJA5XjTSSFyx46T086kIYUUUUAFK+AbXv2977VNKV8A2vft732qAGlFFFABUOIwyvlzCcjB11IIYbEEeRII6gkHQ1NRQBh+1/A7z4nvbZtlXtosMxUhkLkmQjBpDL4bdemR43hL1u18ZbIV2VSyOCoB1bOxKlAVBXNG7CNSBX1ji1uUnwPuOlUeH4QXFaTtoPV5jrV8NVZFbexXKiEvN3PnUV46ggg6gggjyO9aXi/ZbIT3JC+CH0COmWJNv1AEfo9azWJbuyFu/Fsdg5An9UzDewnfWDpXVp1VdnszBZp5w90Vrl5gtyweZHtkKS2qzkt5Yy66uNSa0hrP3bId7Gp0uqRHXKGaD4iBPrA8KaNxOyPSuoupHMcuoJB1aJ1EVx9dXGFuI/J29Ba51Zk/Yt1le0tuL4Pz7Yj1qzBj9DJT2zxeyyhw/KwBVmVlBB2ILASKSdp+IWmW0Uu225yCFcGJUnUA6apFY1ya5NNdRHgvQB8ZP0sTXeItkjSJBUidjBBjTafH664wI+Ktz8xfqrrFPlRj4Kx+geY8qZT2Kl/FAjJcDLJCsUhgFJAYgx0UzqOokRTocSw1nubYvK9lXYXAXU5MxlGeI5VchSCIGYE+jrocLZCIFXQAdPeddZJ11rprancA6zqOsRPrjrXbhodtbjnqWqDXciPELV1rYtXEeLgzBGBjkciYpnWfxfD1vI191WRbud0QvOBlMMX31gEARAPWmariCB8ZZ/dMf/1FeduhCEnGLykXJvuivx2bmTDAkG9OcgwVsoVNwj9aQnT056Vzwzhtg27bdxaBKrPxa6GBI26Gq2Me7bxVlmKOz271tAiFOebTjPmuNKgKxkREEakgU4wlkIqICSFAEncwAJPma6Hh0HhvsX6eO6TbQk4HYiy1lWyo6KxCqs5bi80NGYSQw8hERpE6LF63btZVGU2iTMKQudFA+UVVXOWRow11qXAYNLmHw+Yai2kEEgiVEgMNQCNDBqTGWxasE2xHdDOomZZTmgk6nNqCd+Y0Pw9Stc5PMeuDLdoZOMpReOG184G1vhlsIVK583pF9SxGxJ6R0iAOkUW77W2CXTIOiXPE6ALcgQGM6HZvAHQ3KixaKyMH9GJOpGg1kMNQREz03rpqKivLxg8Lvcn5uclfiuONsBLYz4i7K2LcE57kEiY9FBBLMSAADrW24Hwa1hrYVEUNE3HAGZ3Oru7ACSzams1+C7gmXDrjb3NicUouMx1KW21t2kJEqsEEgaZiegEbesFtrm/Y7mm0ypj7sKKKKpNIs7Sfm1z1D7QpZ2lxeS6B3bNKDUNHVtPQNM+0n5tc9Q+0KU9qOOWrF1VuOwJQEAKTpLCdKT2f7xyvQcZyi8xWSTCMjWkd7N4nmEIWPUiDlyz7R1qyLdoAgWb50GnP1AOUS0CIA02NV+HcTt3LSXExBQMTGZdDDEGc2xkQNatPiQqCcYomQGYLrET5GP4jbq+P9VhA228tYIzbtag2MQehnO0bnl5j4nVfLypthcElucubWJl2bafnE+NGBnICbneTqGgCR020qxQIKKKKAClfANr37e99qmlK+AbXv2977VAER4bbutczIuYs/PlUsIy5TLA7eBkdNqlwnD8O0juLcqSpDW0nTZiF2DDmG2hGg2qXB3AGuyQIbqfEkD6qqJcC4u45FtVa2oNzOAWKwVzDN0zNBy6eMGKQmy5wy0FN5VAVRcEACAJt2iYA0GpJ9tXqpcPYF75GoNwQf/itVdpjI8RbzKR4il3DXyMyNoT94prSjilxSVZSM2uvqiga9Dvi6jlbx0n3j+NLHAIjenNy13ttSCR1A6Ttr76TkUmSiLbnBMMzS2HtZpnN3ahpjoQJ2NX8PZVFCIIUCAPfQoNdzSJCbHWvg5a4v5E5muAf2Z1LXB+idSw6bgamueI4G3eQpdXMpjrB0II1Go1ApxethlKnZgQfUQQazz474OoXE8pUZVcCVuwBAtx/aNp8WeaZC5gJrmayhpqyC+wGd4j2auWhmtnvV+aFhwNOgPxnX0QDtANKrOEu3AStsFQcpzkqTvmyhlho9db5bGLCZyLTGA3dCQw01QXC2Vm3ElVE+ApJh7npBUuZc75AEYwAYK6TlhgRlaCu0CK3aGOZ7dS8LHXKRdXJN4bDhtt1tItz0gIPXbaT1MRJ6mask+O3Wo7V8MWEMCsSGUqdRIMEbHx8j4VJh+HNiQ4zFLXMjEQWYyAwGpyDLOpEnMCPE+gu1VVFX1JPjt3yXW3Qqhuk+A4Ws4e0CP7NAR48oB9hqLA4rKuRs7OhdBlVnLKkQ0KCdmQEnQMSJrh8N3eJtYRDib1w2syvbZCyogKkXFucoklT3jRJA8DLfhHZe/ZtN3uFt3DcNzOEvB3IuOzFSt1VtxBAMNrA0NeT80o7orJnlr/LmuOWZy9jIxL3GVmtrZQ2mBGXKxJuuMxA1i2Jk6AbTrawnGbbhz6PdwWBZDoQSCMjtvFL3t3rBtrxOw2HwyFlS6Xz5gAoW3ea0IAYNucobLG41zGJtjFYizcIufBrjtYt3XtZrL3mJWwRCq2YBg7yJLI46mupRqXWlXt6F68R2PbFZHeF7V27aZOQLaCJmuOUE5WIBGQsDC+G8gwYBvHigvhrQvYZS4y6XC5OcEDJombSdvCvqXDuyGBsENawlhWEwRbEid4JEirfHODWsVaNq8oIPotAzI3R7ZIOVgdQavWofcI+IT6NcHz/AAvEbrJaPd2w1xFYBr2QtIBOVcjHrtv41V7QW8Vdw9y33dsK6XA4t3C7Fe7flUNaAktlXx10rccF7G4bD2mtkNeLgKz3iGYqs5EEABFWdAoEHXczSTE4W5h7/cXD3iMjPaufKKoUV1u9CwzrDACROgI1uhcpvazzF2ldS3xw/wB+TR9jMct7A4Z1j8mqnLsGQZWA0GkgxptFOqwHZ/EnBXcPZUM9i7lskmJS4qRauGABDKuQ+YtxrM7+sk4OEsM6VNqshuQUUUVAtFnaT82ueofaFZjt3hrrX0NtMOw7sT3q2SZzNt3omPVpvWn7Sfm1z1D7Qqh2hshrolGbkGonxbTQVTfZKuG6CTfvnH4TJwUW/M8L2I+zVq8MKi5cPMtmUBQvpnbuhlGh8N96asl+NFsA6j5REdDsPo99LsJhUKoGsOw1Eg7S3XUaazXfc21Ob4LeLCCI1GpOwLjw2jwqdcnKKk+rXYjLGXgbYQ3Nc4tgaZchJ8ZmR6qs1RwnC7SEMqQRtLExofEkbEir1TEFFFFABSvgG179ve+1TSlfANr37e99qgCpjEs94xL3pJiFtFhPUA90Z1J61JayJotzECT/AODrH7HwFS4JQTe5ZIuMZ6jUwQTp49aMbiGCkk8nKBKmSSYXUbSxUefSNyAd4XF20za3mLNLM1l94VelsDYAbVZTiCFlXnBYwM1t1BIBMSygbA/RVTA8WsHkVxEwN4loIXN6JJzbTPTepcYsXMOJ070xP7K9t40CyMKX43h+Y5l0PUePq8KYUUDFXCsTBNs/+s+8V3xXCzzCNN/51FjnC3gfCJ+/qptSG/UyznXX7/ea6qXFW2DGRBP0ezyqFDSLESCvK8XbzoigDwb0nxg7q8SdLd4iCT6N6IynwDgLH6QPVhLiI8+n399QcQw/e2ntgwWBAPg26nzgwaqurVkHFgZ/jGHIZbltZdmVGWYz5soB8JWJn5oNUeyuBxeNb/t7rYbC27lzvbuQF710tLLbW6hIVNEDNGxGXSFuYfLeY/CW7q4UyrZLumViHVmU5lFzS5lzp7CK1f4NXB4ZhABlK28jjr3qEpdnz7wMTVGllKcPo2cqPOH7/v5KJWfUex9ENuEcHt4cNkBLOQblxjLuQIBZvIaACANgAKYUUVuSx0JHjKCIIkedeFBpoNNvI7aeGhNdUUAFFFFABWL/AAg8OcPh8alxlTD5xiFEnNYYAlsoBJysqk+UnpW0rx1BBBAIOhB2I8DTi8PKIzipRcX3PnqvbxFoFTKXFBBGhEwVYdVYGCNiCB1Fa/s3jnvWFa5HeKSlyNAXUwWUdA2jAdAY6VkuM8K/6cM9tUGCzAFFVs1nN8oRmzoX3EAjOTJAinX4PcT3uGe8ByXb1xrRgjNbEKrQQDzZSdfGtF04zin3MOkqnVZKL/xNNNe1G94AgHdpipKzHQFnaT82ueofaFU+PcXt2boVwxJUHRQdJbqWFXO0n5tc9Q+0KWdpuG4i5dVrIQqEAOZUJmW+cpO0U4012vZZ0+cflCe7/Ukw+OtuqOL1y0GzQAAJggGRDDf21bsFbjEW8RcnU5RGmuu6z1iP5VHwrDYm3ZRYtZgWzSIES0QEAHh76tsuJ0g2ZjUQ0TPTXaPfQ4Rg9sei4Q+e57/09oHx92Qd+Xz/AEY1q7aUgAEyQBJPU+OlUR8JkfkYnX0pjy869C4jbNa6ycrT5aTFIC/RVFBiJ17ojyzA9N/f7q5VcTBk2R4EBt5Ghk7RI+igBhSvgG179ve+1VjC9/PxndRr6OafLeq/ANr37e99qgDyxYY5mUjS5c5TOVhm+VGxkCDBjwNVuP8AEQLdwFnsXCpW25t6BjEDvMrIAxyjefDWKZcNb8oPC4/1mpjiVy5tY/VM/RE0AYjA8QwpPdh1z3dCraktlk22JkFgs8kkxPnTrDPc7zD5uZDdcIWPMItXZ6cwJBideWZM6Nctkg28mjGSO7IGaZnaJmDNZPs7xW4cU2DuSfg2JZbTRM2e4cpmbqwnKT1I11qCjhmeuj6cnLPU3VFFFTNBVxuEDjwYbH+BrzBYieUiCoH8vv66t1CMMM+fWYigZ5jMPnWOvQ1nr1vK2uh61qKX8VwmYZhuBr5ikxxeBOB9/v7K6AqMNG/38B9VSA/f66RMCfVXCaGD12/jUjGobrbHwoAm+DrcIRgGU6EEAiDvodKe8PwNuzbW3aUIi7KogeJOnUmSfXSfBH4xPXWgpohIKKKKZEKKKKACiiigAri6pMQ2XUHYGQDqNfEaV3VO5jZbKgkzudh40AUcX2eW9d7y9evuokLZFzJaAO4ZbYU3Z2i4WEdNTLi2gUBVAAAAAAgADYAdBVLEW7u4afIACPaTVeby68310DwNLlsMIP8AuPMeFd0sHEHGpTT2iprXEkO8j1jT3UBgmxuFW6jW3BKsIMMVMeTKQQfMGaofi9a+fif85iP6tMrd9W2INdtMab+dAhV+L1r5+J/zmI/q0fi9a+fif85iP6tNRXD31G7Ae2gBb+L1r5+J/wA5iP6tH4vWvn4n/OYj+rTRLgOxB9VdUAKfxetfPxP+cxH9Wj8XrXz8T/nMR/VrvGcfw9slWuAsDBS2DcYfrLbBK+0V3wni9vEqXtZigIGZlKgyAeXMBO8eujAsroQ/i9a+fif85iP6tXeH4BLKZLeaJZjmdnJLGSSzksdfE1ZooGLL3BLbMW6kyeS23nuyExJJietcJwK2CIMEQRFuyIjYj4vSCPdRRQBb+CP/AOa59Fv+nVSx2ftLiPhMsbsQTygEc8SFUAnnbXfWiigBtRRRQAUUUUAFeEUUUAZi/bAbeY09/wDtR/xP3++tFFRLEdmoj/GiigZbwLw6k7fzFP6KKaISCiiimRCvGYDcxRRQBWu49B1n1V1h8WrmBO060UUsknHgsVytsAQBFeUUyJ6iwANdPGuqKKAObiAgg6g0vxOAEAIpk9Z0A85oooDJwnCj1YD1a/yq/hsOEEAk+s/cCiigeSrxGywBZWaeomBHlShWLGBqSfp9v8aKKTGmMcJw1o5jlP6PUeury4aFyhjuN9dJEr5SNPbRRTE2Kk7KYfM7MHYMzNkLnIC5LMMiwGBYk82bfwp3bQKAAAAAAABAAGwA6UUU22yKSXQ6ooopD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3" descr="data:image/jpeg;base64,/9j/4AAQSkZJRgABAQAAAQABAAD/2wCEAAkGBxQTEhUUExMWFhUXGBwaGBgXFxgcGBodHRwgHhocHRodHCggHR4mGxgcITEhJSkrLi4uGx8zODMsNygtLisBCgoKDg0OGxAQGywkHyQsLCwsLCwsLCwsLCwsLCwsLCwsLCwsLCwsLCwsLCwsLCwsLCwsLCwsLCwsLCwsLCwsLP/AABEIAMIBAwMBIgACEQEDEQH/xAAbAAABBQEBAAAAAAAAAAAAAAAFAAIDBAYBB//EAEQQAAECBAQEBAMFBgUDAwUAAAECEQADEiEEMUFRBSJhcRMygZEGobFCUsHR8AcUI2Jy4RWCorLxQ5LCJCVzM4PD0uL/xAAZAQADAQEBAAAAAAAAAAAAAAAAAQIDBAX/xAAmEQACAgIDAAIBBAMAAAAAAAAAAQIREiEDMUETcVEEYYGxFCIy/9oADAMBAAIRAxEAPwD1eZwyXKYS0UpWoFQS4Ng7hjeyQG2i2JfNUJiiKSblxpq0PreYAMglXvYfnFCZik+IoJNSAWUEhzUHJGwBqD9u8PYF+S5vUQ+7P0bp1icSzvHQHEPEADQDu8OeFChAdhRyGlWcAD4URpmCOrUwgAfChqT7x2ADsKOAx2ABQoUKABQoUKADzb9rS6Z2BP8AOv6y49IjzT9s1jgjtMX9E/lHpSTFPpAOhQoUSAoUKFAAoUKFAAoUKFAAoUKFAAoasWh0cMAmRhUKHPHIomjNYOTOnKUVqZwEqDilIBcClJcqIU7lQ05YOYPh6Zbs992YdAAAALn3iHBTJaEsCAlKXJJsHu7mxfMmHqxalg0ClI/6iwf9KcyOpYd4TssnmrSgXV2D3PQDWJZZcAsR3zijgZksklJKl6lXmb2sOgi54oZxkYQD6o6FQHxvGEozF2qD7s7dIdhuLoUHBZwLHd8t3LwWOgrWIrYizG7a9unygHiOMJqKVKDuXbQC4e75PBT97QoU1AqSAdLg5HsYAolTPAKQTn2u7N+MNViXSBcmpu+3yvAjEcRSlYNXkLEa0Kt7hQ9jEWM4mlM+yhSm7pch2LXDga+0AkaGVMcm/rFp4zOGxZdTDMpLkG5YFvdu0EpPE00FTvcdy9sv1lAAUEdeKcnEhQcZB/l/zCmTk+ZxbLtABPPnUt+tYepTCMvxPjAPMGABHRm1PqYLjGDkBz5T+T+zxKdlSjSCcdiMLh4MUSeaftvtKwh2nK/2v+EekYc8qew+kedftwH/AKbDnaf/APjVHoWCP8NB/lT9Ib6AnhRyFCA7CjjwoAOwo48J4AOwojVMAMIrz6QWBJCiHxf12z+cPrh0A+OGEDHCYQmcaORyqFFEmQ4b8NqIFa3DuEpLBJABG93td2vF+bwecagJpLAABalEHVQLHS3eLUvEeHJWu/KteenNkff6RCnjRIanbPV84ynyRh2zVJyKGM4bOlhJlkrUHcC2YzDquHOu0VBhp9KlrVMSp8gmr1cHf8Yvr+IVAgFPfrfI7P8AjFGdxZZpYBLuQRlr8xlEf5HH+SsJATGrJLVFVs+1wHfQbGKx4koasewifGpJchYZnYi5vod21MZPiJUEleWTB+t9OhvBGcZPTKacVsK8Xx6lTApC61Kd8govfce0Rji0xK/ElqIWUgA6+UByG9DGWwuOUF9ym4OrgiDmLkTEqVLLEBeaevMB6ZHrGrdEUEOL8QnqCVqY1MtPKQ4AcHzBxr6xVTxWbMUE5m1RCS1xq32rEZPnEPEpsymmY/KWY5JcMMzYN8oF8KnqClFMwIL651bjawN87iDJCo2crjigFAKs9wBd3ybvpE6OLESlIu5JYndgB7ZRl8Li71BfM730ZVV7PpEk/FKWohJFwCu7AhSsu7jOC0M1+C4+TKIpsU0kpOWb9jUImVx8ppS1qUp3Zr/3vvGQlT1AhJYAnJ0uzi4u+Zzi1PIVy5MbH9doiRUaLmIxvMX8qiKb5l3b5RosLxESlqrJUE3BAd3Hd7Bw0YrwwtQcuQ1wcm16OWgnjph8JLcq0moMAT3vnnrm3WITS9LltG0n/EaEoeiYVEuykKSAHs5OUdk/Fh+0gH+mMCjjfKtBSrxFU3JLNcjqCVb7Q+TjikkrYF77C0aSmrpGKRb/AGt8XE/CygElLTgb/wBKh+IjSYD4tIRLFIYISO9h7R598aT68Ikgv/FBy3G/plB7BlKkymS58NIID3NOwzhtvETNqPidwGRprE8rj5P2U+8AcNITa5ByfRgHJ6dN4kVPRUaS4S9ORLl2DNqbONo5Xy8g6DyOKrUSAw36DL6iLf72WGTkP/eMJPxE1ID1JBKU36nfJ4q4nj60psp2FyQSQl9e/wCMOPJJj0j0NWPSBdX6GZiNGMJFRDPkLv7Rif8AFVlNSgBYZByS/bK9z6CODjTA1qZwDmxLtk+ljfvFZsejVqxdTklmVoMm01cv84qzMeQSLgWSNTkDprfvnaAox4CUuTcAhIIFibF9cnDZ5wl4vmCaeZn9c8hb/mFkx2jT4TFnMswYDf8AvEv73zN8h75xkJnFB5gsBQuAx98naHyeKUZm93Ob5b7Q3yNBaNmcW2ZDm8NVxIAZuc7fL1jHni3V1K3Ny217Jf0ijjePhJNNg7lvMT1fIbCHmwpGyPFW0+f9oUY5HE6gFMC4B8phRWTDFGpxeDQozpVRBmcwNRuyaTbYKSH7xnRhJkpNQ+1e5ZgCQxcXNh7xqpCkfvFLE8rDO7EkX15VE/8AESqwyZ0sSxfME3sAr6kpiubizRMJUYPEYlSqVEU3b2IZw/v3hszGqAlhiKS5YZ57dWMGpXBfFNiDLdyb85DOA32QM1A3NhrD8Zw8XIGlIttrluCI5pfp9dGmavsyh4g9QKXtYN0N4C8VxSlO1vM+n2nA+caefgj9kP0voNmfTOBOJwVZZrl9D003cP6wuPiafQTafpncFJSJgJcqKUBiCAAQLje4g3OmKAWAGIdj1D2PS0QY/hZlXYjlGhFx37RawEgzp1LP4h6i5B27mNpwb6ZCZXmy5ikpUsuKghTh2FQp7j84p8OwhKJt/LlZnsoKvm/lMaXGYWmQlJYVKSSTZiyhnoxSx7ZRn+DyDUWNrVBi3MCH/D1hqLvZIMwM6pxY3pcPZsu5vBcSW8wudUvZjf8AXTrAj4Rwh8fFSTnLWGbNjUzdrRtuH8N8SUteoLHMAEhwXIvfaNMEIyOM4SVqStJICWCXD/Q5GL0kqSxvb7tjpkfSNdI4J/BbVgRYv7Fz7tEWI4GxGxANwp8tmeFJaKTM34i6V0s7Z3313i7wfgOMnJqASlBtWskAqsCwDk36bxf4RwbxpwRdieYg5Bi5DdvpG0xuMTIQwQoBKQB5qBakXZgWJDuIyhxJvZUjETfhiYkJV4yHNuZ0gkdTp+UMlcBmzApLMogpL+9t7Nd4u/EMybN8NCJbu5KXqcksliWbLN3i98LYiZLnJTNbw1LVKcnmE5OgDu1mdmNjHR8UU7M7YH+NPhsYThgclSjNlu5dnSoEARuvhjhUteEw0xuYyJZf/KIFfthP/t3XxZZ+r+gg/wDBK34fhP8A4UfIRdaJ8IsRwKk1IsNU5Bv1aAGLwiuclN8xkwI+t1RvqoqTsKFEEuPNbS7Z7kN84ylxJjjNo84xMiYoBKkcpUCWA0uMusBsbwxQ5aTe3tf8NY9fTgkjIDN/17RXxHC0KuQAosS2/SEuJxWmNSTPNZ0tXhlIcZJIc7vk7HtFbiOFWqSiWkAhAUL5uXJGVk8/V43+M4Jd094rYvhTJYDt9GftGdSNKRjsXgFqxPiVmklFL6JCbBgBYBhbaL3EMQtSllMxxUauQAlDtpnYCC5wO2xtn2/L0iunAGpiOuo0YfSJ3YqM7iCon+GAl1EpszbD20htbjJRIBN9X1O5eNNM4WoDt0t1iM8Hs4TfRvr3grYUA8MlFKmDqBVVdsgKgGawb5xUxUtJLEOmthcuQM7ZNYxohwsUqSLBSSHAGoZ/1tAnEcLKlVEMyiQBtt7mLuiq0dwUkrQFV0u9hkLmFBiRTKSlCk8wSH5SbkOcuphQCHz/AIpkpInqWEqFVYJLk0EJSlXQBLkW583gl8KKnTkpTMnSqFI8QIlKBJTkAsi9zmH0bIERek8GkIIVMkS1FBFMxQClC5JYEcrWNt3iGapMopmhIQUlRUALqQtYSsZv91Y0yAZjHRJmaDuJaWlVyVEcu1rJAAsACXaKczC1G7KSkM51IAYsOpeHicZiya7IewO9gRbOx6WHeK4wplMoTFMGcHNVKSPtBss1OMukJiBuNwjFw1rlrhnIa+jvEOD4QksVANVdj0Y20L/QNFzCcVSuhFKybKcJOWZckAtcscjBOXgyGABbO7WNVxbb1gVPYXRkuPcLKyghNI5av+52AIvteJcPwt0oIQPEKnK2U6QHzqYtYC20arFYYKBBJDah7en52iCaVISTY5MO4Ntv00ViKzF8akzaRLqrAQ5BFySp6QrRiQRYGzPeAa+FLZQDgkpIsQ4uwI1Ho0bLGyv4ZB85V7jK77ODDMKpNYWlJUUpZISQFCkAEg6m+XQRnN0i4q2eTLxi/wDEVKkJHiVco5eZkgEqLsxa7lo9p4LJTNw6VUUpWEqCCGCVJaxAvm/SMN8QyEzZivF8UEZFaOZDaJmJDe9r3jZfDk8nDYcFT1FIckEsCQAetmI0hOdKzScKDsnDJAKWDZAMwyvyi0PVhApJBswZIuPpn84hw0/xCKSzMffK3YR3GTSZRCPMoKAzd1ApH+r6RbkqMTyL4v8Aj1UhU3DYEUkKKF4hhU48yZaWYDMFZDm7aGAvA8Co865sys3KvFXUe5qvnGYXKpmywc3TU+7sXj0Xh/A5Qmg+IkFIqUCo5ZNctnpEy10dPHG7ZEMTiMOapU5K2HlmBKnA0LMfV3i/wr45TiXkz5YlTwKkqDlKlJDpIe4UCBn7mK0/h0pS3KuY3YKI+hYiMXxtITjEsWY1cvTaKTFycaSs237T/iIz5qEIX/CTLCmDMVKS6n7VM0ek/AuI/wDbsKdpI+RIjwTjE55hbRLf6fzj2b4QxA/w3DXI5CB/3l/pEOdRbJnFWkjVYXFuadr+j3/D3ieXiwpiDY5HL9Zj3jHCc18itKnDtpYOfWOf4iQUOXYG3pc/Q+gjmh+rTWxvhNr44+vvDwsG+8ZdGOLAVVCoO5AYAAq0v39IKSsWAhLkeXrmSwtno0dMOaMjJ8bQTKQYhmSgxt8vrEKsV8k1bej+kVzjuZKSdAr0AuOrERq5JdkJMlOGCalXuzsCSGsGAF7q21hi8MH+o/tDpWIcBtd87N+ecPmYhyycwS/Rh+doeg2IYe2V97Q1WGDABvaJZc4MCP11h5mQOKYraYMlYUXs4BI76g57RDKwIpBbbbvZrxdnzGUQNgokaWIHu0Pw5ASnsMssrwYorMHrwIf/APl/mQYUEij9WjkLAMwPxfiyjJEwJISVILvzeZiGS4S7EC77xAMSlSSVrQlCSULzPmqcqJF3swzimtJmYVZC2NdQqshKSAovKskMV3YFrF4hwElX7tOQS1C0rV1SkgBBLXHKe4tCasEGuE8Rl+GFJrMwpBUBygBO5yyIcaxZ4fjJawQlC83KVIUBbzJLjzWyLWbRox+H45KS6VCYV1qSrwwgpUDYdQwUCCQ3WNNwfiSHWxIJmV3FIUWCVBD+Zilyd4mKdg2S4PjMlAqPKkAgOkksOwJZmB/pgjh8SF3H2gFAlViDkwA3tobQPTh0mb4hAodwGCrsGpd21cW3eLOKklCEqlfZckvmkC7WYktf6iLSfpIQkuHtpna776wN4sjcsLe5s+e5EWkY0NUNQ4DF8n17xFPAUAWIY2sLe5YgPFCsETsOKmLXyzdzc/IRDj8IEyVzPuoUewCSf/EZdYLqmB7gu9y1sgzN1LRLhkhRpNJZqrWYucuoBiXFFKTRh5XBJ4XMK8OmWAl2ClqcgOEjmKSqza3zgT+zqeufJUSeVeMsQ7sulagk5AB+msei+IqupTAvkz3/AL5xicNjk8OM+SE0plzxMQ1gpB5m9UkB/wCRoUoJxovNyZteAnzs/n5SfusGUHzGcU5vEymTWVC1SsrsFK07ux6QFxPxvIQqUmU/hkhKlFIKALgJIdwQXCjtk8YfjXHTMSoBXIbAAMVCtRUCR/QG0bvA1ehIFfGuCSqYZ0ohlrUpk/ZOd7AP03g58MUYhExRmUzEpZcs0irZRqBNPUa2gNg+HzJpplrIsVEkPSlNyWGZekAbqgxjsAJPiUyEKCDyqp5yp2pa7gvkGyPrLjqjSEmmP4vRLSlSl8w8qQR6swHuYzCUJXN8aYlTFhpbIsO+T94ISwhazUggrHKEMpRa7KFzYi4LBhfIRBM4ZPnTEgIJQHDS2UScy1SgH0FTAZ6tDj+45ybBnFpzzZhGTluzfhlHqHwriz/h8lJBp52LZkEkjfIl8tIw/E/hfElalBCQC4AVNRUzWekNVu1to0Xw9xGZhpQlTJVg5KiUmWUuAryuoEPnYX8wjGfE+SDiOUqkmH5uLKVC5UHKRkXI/EktaIEl1uSLkoJ0BAAJ23z2ivLw5VNlTAD4fiqPMbpZlMohxkkMQWMXsMkFC0hXMoJTUfspGajs4C310jynxvjeMjWMslZakzCQgC5ZtS4BAfMsKj7xeM4skVFjSHfNj+e0V8AhJWFMQmgJD5C6iH6kF4ZNbmIsWIDhme5AL5lLMNLw4z/BTQTOLKlEEi7a6ZlrdG99DEE3GAzAA9Bpu925QT0yJ61NAnhk0TLjJCSQQLFze5vekj1iSpnJA8RSm5vsqNnttpa3pGnzynojBeBeXimIv0AD5hVnHUJba0SqxZBK8zQzaOVOTnoFfKM4rFUqACXNyc7OGSTbZstVQpuML2DAKye5Oxt3H4xvDll2Q0jUyeIEhPMk5Kq0ZuuXmTFlON5ElgSpmBOXQlrWf2jIcKmvc3SEEkndxSD/ACgB394I4NRUhKCSVZkkWuXpve4ftyiOrj5X6ZyggqnFMqohyW6agAPoLt7xbkrdJSC1LhwxZsjttaAWIxiXAdmQokj7Lc3qWJ9Ylws8cwdkkfVIKiXte0WuTZOGglMWh7uT2J/CFFGXiiQ9TZ2tvaFGfzwL+NnJkjxZc1KXTSuYkizKcAKZmDGkh20OzwCkTFiWqogVUKS6ZijYWckgg6vdySCzgxFP+JRRNkiTOrUKanDkKDFTVcur5jmPWKXEviBaUpKpHhpmEoSFFwkkhSVABPMSmliMmaOi00Y0H+D8LQszCUpVWVJqUL8hpWN0kuHFw5LbwYRhU00gAU+RZZRBF3FRJB6iBfwvNR4aDUylFR5wpyVFRYVM/Kx1OsE8OquWUqtaliGZrW75uN4pLRJFJwgVQpClJpVzEOAWCrpS9LuRmA93i+vEyU0y6khKypADjO5ItZ8/eKuKxHhAF0szAEkX0a7fLWK2InJUaSKwC4DkKBazhwCwUS73eC66AMeK5DBwHvZs8t+wjsyd0DZuT+EZ4rUJpUhCiPKaSUvne+dhtb1i1LxC1koUChrh7lTFtLDIEh9ekNMRfnyJar0Jc3cJTV7tFvhMgArUHekDmNtQOzX94B4nFiWFKmTUJQ91qGV7Cl+oD3gpwSYn92SZazMSp1VO4INxfYAi8TKWikhiWL31Pfp/aPP/ANpiR4ssgEeIlKSWzKFhWWppPsI9KUgZuCbE9SMrxmP2j4RM7AzQLqlp8VB1BTch9lJdJ7w0FnkvCsag1iapgFmlwGcgAk7Zad4rcaxYrYsSUJpIy8yrsLEt9YmwHw/iJySmQhK3cqJWkEO2dTWI2fWB3xHwGfhVoTOpcp5VIVUlTG7EgEEahtollpmr+FsSlMuaoqV9gMEpNRSQsJKiLJKiCQA5pDwY4clSpniTAVai7gFtt3MYX4c4gkci1MlyXdgLO5t0aNhhVqKaZarKHMoEmlPR8ySD6RMleioyoNYpSJMhwE+LOJDsHSALn3EY5P7wmalEldCZgC3U1Qr5gAo7ikXycCzwUxMpPPMKqwAGQjzkBnaxzYks56ajDzOJzVTTMqP8S6Ck8rBNNDF7U8pSdQIUY0qKk9mtXipgXTPViAoByjwkgts7M53BPeLnDpxWskgppLJTcsAbkq1UdhYNGfk45GJShUyctCkpH8OokOw5kg6evSLMvGCUbEjW5KjpYZlyIEJ7C8n4rMhMwKSiYhKwlSFApGSgSCm1m/TRosHMTPl+Ik8kwWDioG9aS7XDF2zzEeTcZx1dKASzOQbNYAPufMf80a34NxRTh1kqZ12GZApFSgDkWBbWMubgXLG/V0GWLo33ioQkrURSlzfQn72+bQFxnEH8MpS5YkOxYqIpILNUCCNMvdYzEAEBlsxKWSFVBn/P1JiKU6FFSwVFAckpDhTWS9si3q+0ebHjx7NpSCYCiSlIFQGVmSbJDhL2dalE79ohmTnmBCSWAd9TZ6lHVSip+lUckTUy0KJ5qpiU2+3UXWB94JBzfM52vEkFKVFIfmvU5HQ9mdTalocYeisH46cvxM1VAOGcsCQMhmp9ja97CIJfMKUlXkSlKVHmqUeZyNaQW3uM2hnEMasggE3YE5JpIZje53fe2UEPh+QlCUzVEtQqgM7gq5VljzCpwnJ30AMdGKI9CizRKVl/K+QtSHGruwTub5B3zJxukKYg8ytQQ3zeroSPUwTklKUFzorJypZFlegvazsBlEi5YlzLlghJWkC4SybFRbMqULat0ERLlXheI6fjgghbEFwSLHJXMzaKZmtntFyYkCT5nqWSkjJSSUhJIBuC/wAjGbmTqRLqRdTgIPmYEDmJuDTbv/Tc/wAXFKJbkuJSWSHJCU8xYWzUSB0T1gnyOKf1/Y402SLmg3IT8/wtCgScRL+04LB2Wwy0FJ+scg+VfgGpfkBo4vgn5F1l7ITJZStwcqrkm8XMHjsOKgiVPZRBAKOVJtklSwHcC+cec/D6Kp43AKhdrpuO/aNqkkWd2j1oQT2cctK7NMjiUpQuFDK5oFmZjSraz6RfwnFEAgmc4TYA1ZMAMhfXOMYevrEsucGsD65+0bKCMsmbHiPxJh5UtUxSq6LgBFydha3rAnF/tHwYelK1qzcIATk2Z+oEZL4jxLYeZoCGfqbC2oJsdowy5sZcmnSLhs9PV+1OXph1pv5vEcDcszRt8TNCFs4ZqrilhZy72scrXjwLgGDM/EyJQ/6k1APZ3V/pBj2Hj/Eylc2YMgAnSwWr68oHq8RZTWwJ8a8bE1IkyVPcAnJNWbA9Bq0H/gbjBGAkJUBUgFLFqWBI1taMJw3DqmqmBIdUseIoHVmBQC1vMrL7pi7wKYyVlDlAVdKrZ3I6kPE1atl6TpHo6eKjKsP027d4pfEeNfCzQC/8NRAAJqsWTfUkxhp3GCVOO1tOjRbmYtU1CkhWw97M3rFJ7Ior/CSjKxEpD3IZYb7yXb0JEFfjzgEzGCWUTEJEsKLLcA1ZsoAsQEi2sMwuDSMTIZ3EtT//AGyAH/7wB/TBvHzOQ5v073+UU3pjXaPIcFg1omky8kn7QBFyyXBDOeu8XsVxucBRQmUr76XFXVSBynuINcU4YlEt0gpWV2UCXsCXBfZT9ICcQxRTLUnxUzQWSkKBqYW5SzNbb1jGMr6NGqKEzGTikhS0O9QapKgdFJbrE3DEjFlQICJ7VlQDImMRz7S1gsSTyrdixuaUqckpII5QbMbjch7N01hJ4cCw0VkQeVRA65K3Qr0NosQzjWDUiYUqTSoZhslDzAdjl0Igjw4LKQQVVhAz1GRSDmFWeOyJInpMq3jSz/DUo+dLU+EQSwV5aVdknQwQ4ZgVIlgrcvelO9jQqwIUMjmzkC8Z8kqVgjPYaXKfnKnB5kkO7Z3Ou4IeD8iei5AIToFE2DDmbQDLeIfiLDoPnYzA1S0BhsUvkWy3Jd4r4SajwmBNlupQL8tJYEOBmHeJXJasppGr4bxLxiUlJpQKikKLZ8oL2uoB+hO0TYTGDJ1ErUBSRmahqPV/6jGaxWIMuUJbvU0xTBiEM0tF8uU1l/vjaCXwwha1KmmyUJWQT5QShif6UuFdH6RxzVJyZV32bGUhJVVUGCaBYXzUQLtvnoCWdjFDjEwhIRLQTchYCbsNBd6iWV/KGGbxVxfEJeGTRUfFAukCqgqvzk28QllEB6eVLctx+BS7hRKQbuFlUwl7Mmxc3clsvaYRa0Ow1gsElaqpgCzaxQAVMHCVrSQS3mU7gJ1uBBbBsVeM9VIKXYAFRyTLTYMwCX2TYNAeQpU1A5WluEkNUouo0VFg7q0BZzVdni7xXFlCTKqyQ4CTcDJS/wDMS+7FMXOX+uKBL0lxGKImZkc1L5j02uWHS8dRMrlzFLLCYl0gFhQnmqYOA9VLliWgAEpRLdyAUum1+ZIQQE/5mbdR2gtipi1hUiWoArBQlIIIASCkk2sDMUAToEGOeqkkWnoglTqzJSailIWSX5glKwCAdBcBup7Re47jCcSsILkMAQHKWOt2Zi2uYEQ4ealP7tJSkjxJktRJIekKDA7E3W2ljAziCyp2Uy/NMSgFSgn7Pe41bO28b45q/r+iLphfDzAUgipP8qAAkbsKWzzazu0chSLJHiebMulT3uHYs7EP1eORp8Q8jxZCiFFxe4Y9XH4xp5XxIkJS4vSAd8h0jNjBTHcIIDnO31h6cHM1lrbUgPaPQTa6OVqw2r4jSCSEKJO6ojm/EyiXEpILNUS9tQzRnZkwNnfQfq0TJkK6e8DnIMUEMfxybMQUKppLOANi4NznaBazEv7srp7iOy8GVagDKJbbKNx+yjAIK5uIIJ8MJQhx5VKuTmxIQCH/AJo1M0eIJySeSY6GBY5Uv1YHy7xQ+CEJl4Amlv4q3NuZgB8maLOBm8gB/RNz6uW9IuKIZD8OSAidjF3vOofYMFvsAVLhvxDLNlJYFVrakB/9oibAzWmTg5BqSRdrKlp+TpOkdx2IHiyhUSpSlFJKU0uEm4SAD9rM+0OvAT2Y5U29ySbZ6g/WLuBxJ5EoDlw5ayaSCavVoEYyWsYw4ZKylKlcmRCQbuAQ4bS+0afhsgImKKUMiSBLRUWcm7kqZ3U5PRJ2iKLDXDQySpSs8+iXLt+tIz3HOMKM2VPQopkBKkMlSiKqiFJJUlPMQEkW0ZzBfiU+mSq5BKWDgnoTsWzgFJxksJWFJKkKcKSEBNQNIJIKuZTqDGzMBoIibZUEdx/EpYlhR5lrQwQCQEJJBJUBfmU4A2TGenF0OlKAVEpY3P8AlJsMsu8P4thpYYeIqoM5CCprWBKSS4y1gbOwpUP/AKyCAPtlSOv2kjrEwghyky1hZqlgSxyqSPuJCR/UoMfe8Xhj0S0FHMpIqKxUySLUivfQEDlc3Ll40KnzJYlLSfDGS5TTG/rCCSpLb3DA3ygVxNZSaKaQL7vsoHUHeLYRL2FShP8AEJVMRZKWAqD2KZhyACXYB6vssHjVY1HiSvFqCloBUopLVkhvGVZybB76g7xjeCApIWouhTBaGKqg+RAu+oOhu4jZcOqCEHDzQUJsQoFQIuKDqFgG+htESjkqC6A8wIWf4oUs1DmSyLalViCW2A7xIrhliC5SSk2T5mUTcWJsfsu0XsdLKD/DQkIIKhdlWLFKrl2dIPQg6xVlywySSHs3oSTfqD7NHMlJaKtEcrhXjrYTSVlVAeSUOpSmzqIsGGVkpg5Nnow4CEACpREsWshDKEy4IK6jW5zIB0AgerEFqkJBcEEvoUlJpL2LEh7wKmqEwklbryaZZQvnUzLIDAWTYC0KUXLTLTSJlqyCEhJUpTqZRa7OkEm7G61XzYB3i1w6X4bqUXYUhOlRcvS/OXYlRFss4qJwjyxXNHISVoBJUAHNQLU5WzEHcIxCUpFJ5TzaA35twm5foInklitEF/hWLpqUsk0pUKb8yynmKiNqQGGWW8CJOImqEyYplFRK1VHldwyRlcgG2gT0i3KUSoA2qTTKllgun7x+44NRe9yzs8XE8PqVLQGKEhY8gcqJIUQRkMxncbu8Zpq7fYCw+FH8FjSkhXiAl2QTUC9rppd2z7w/DyyJgcJKmuwuhKaShLjIZrO6jmyb2MTikIllRFRCHABzBuw9hnFNK1KQrxCBUW5LaXD22DnJojclf8F+lnh4PihSlGoTFlL5qUoOWvbI2Dn5wP4XgaJlU5bllMEKCmYiqYSxFQVZLOyg5PK0FJEwvLIIDgBwM2FPe7ps1r5vA7E4rIOQlJcpGaxfMtmQQltxHU3pUQ6bCuEx0tKAJkuUpepy1sMtAwfVo7Ap15lSgTdkocB75tfvCi8l+Q2YnG4u4JNQpTc55KBUXsQwGWVQ6QsXNUkIJcFTX2J0P094s8VSFyk0gXskaipBQR2qSGI1MX+BKlzJstM5AUgtUhVgBkXfMEkC2XSOwyAmD4NKm8tBSsH7JILHoS1oZM4PSHBqaygUkFJGYY7f8OGMQcQxpl4qZ4FdCVFAJPNykgF9x2vrFniPGVzSmYLTPKtgwWBlUn7wGSh9GAToCsiWCPKx7/hDPCYgM7ufQCL0gu7gg53EOwGE8XEIRuoJ9M1fKIA3ZkCRgZMrLkqPdbqP+75RRwGMTMCSi1SQQLa307l4d8c42lK20Bb2pH+75RluFBRQAmlIqIJr5rg7J8txaNE6IqzWUMuq7lNJG7EkH0c+8CuLS5qp8ghkBBUalHldwWN8yLNCwuGmlqlbhRKGUD1YN6t1jk9MwWU6U52RY5AMS187QpTkvClFfkIT5I/eZcwkD+GsD3QE3y+0RntFCbKmKlrRJcUTKiVXKlKXzXNgyQC43N4kloICTWnUC9DZFiHL3A2idC5o0Tq9TE/1WyBG8Z/LFlYsKqlpmVA8yVJKTzOLhjlpeMhiZJRM8NcyUlIeySkFQ5zd75sGvkI0vEMV4CAQAAXrJISGIuyjrsB+MYnjuIKllQoU4BdNxcU2GlwT6w8Wxp0TVLKkvOlFAYIUZiOUWdmItYkBjDCFGpaZskrG8xJUNCBcuCSRkM4zkxZ1dhk/5iEcRZgAxIPya0GI8g7M4TMKnQmXk9KJqKgG6qDBxvCUie1M+VNmSHsoArUj+ZEwOAd0ksptDeB2HxKqAFFxkkPluxHtEyaCQUqoU+YNBHWoch/0mEUol2Rgyjk5VJPNLmAsFioWAOSklnSWKbg6Qf8Ag+cEonKflUQQRZPKwt2qzgbwzFTQlfjqXOlcpKFEu9xWFEEhQycEu7FxaC+DkUEGUp5RQoAMxSQAaFJ+yRsbnNyMriRK7JZskKmqluAJjBJ2mjysRqoEJJ2KdoHyEkOF2azHT8NoIBAmAkFqXI7CxI6pBB7DpE71CogEEczkWWLLF97LAGYUdonDdivRAuSCnIuQXtsXSXy3vu0QzpICLgBTsVfyVFg3UOX2AEXJZbIN6xChJKqXy8gJLWF0/MEdQYc46CMivQVVNmTmpyk09Nj3hTcUoJWpBQFzQli9dNKtPvJsp2y21h/gFN6VZMdAd1ZXH0vDlJZJUEgqBCSWDlKwQ+RcBiHa1QjGUbRWQU4diCAAVEqUHF0kt9og6lSSFdARbQSzJ5IYEBix0S2g6gW730gXLUilMs8yRtmFOwVUDYuXDX3h01YCqSQoOylkU56O46d75RwuN3RaJsUvxAUVlvDADZkkBlPoBtmXhwdCF5FrIDWFKQFFt1KLs7WJeKk6akTAAsKKUpKwpaXFKRcJSXewspop4mfSuYlQKqJYs9ipUxJU4BBzLEO1sjGuG6YDzxQoCpgelNwpTXW1gl8+naJUYxRShSyASoHmOYcsphuqoD+kQLRMVONKplDuVJsyEJuVWGQTpuQIjm4kOo08hZKhV5EWCSQDo3yVvG9LHFENVsLJxiFXtfWoB+rQoy/jtYy0uLGx/wD2jsRiysylMx5SlKVBwJlSVJ0SS5CejgFtCNI0KMV/CUsqQ5CfDUMptS0pmNqlYF1IORL6wBPCiKqgQzliDufxiThvCpq0rCFMmxKTkTo2yhuI7LMg/wAK4UgBRXcKU6CSHUCAT6gkjuDEAkCZMsLPSlthmfW/tFzhM1RlGWpxNqYgi4f7QDZM/rBBGEShZIADJCQw9T3s3uYpqyGRzcGkAlshpEPwLh3nqmn/AKaSX0qVYfJ4IqTv7RbSQiQosBVkMrC1vnBKIJmT+M8Y57qFugufmRGawaUrN6gQxBSQ7DoW93eLPH51U1iWA+qr+7NFfhuEClio2cB87khtR6EP2ifR9Gwk4iSeZxS7Gq3bscnPrD8bJSCQVKckilQBCc3PKm2t+0ClYlKVWQSpJu5zIIuoBN2tzWzETyMWqYAEgb8pAASCOZ3YJLb6amJ5J+JDjGwgvEeGKfEDAeXypAGdxzEa5uTrtDgccVFRv4aLguKlM1lPZ39urRn8bieSyrEkggZsSCL3Lsw7vrEuCUUIpv4f2lFgCdr2Lk9YxjG3ZpdFzi+MmT8ghnuHv2LmzfOBKsCVIICRUm4DhXK/M7HSxD7mLeImJAJlpUv7yfsgD0vrt3gZMmzCKlqNF9ClLG1kgO9846OiSviOFTdJR6MxJfKwMWsDhPCLzpamvUDUkaMQehLHu2sUFTpaVhSASQQQVWv1AzY9fSNJwV/DVULh1FCAHCS13LkZO0TLocewFPVzEZbDpp8o4DGimy5SxeknR0n66vnEM/gyRLrKWDtyE5NZ3JCTY5gwqLyO8ElLT95Ny4ve3ZtdY0GHxnh3AQUqYLS5FWgci4LZGMrNny0BKEhSNXFKztqQPlpBrA8TKyaVrSEt9ljtc/hGkFozk9hhQaiZLU4JJSSz1P5VDIKbTJT21idQqIlo8ixVL6TUligvqxp7KQdTA/8AeXIdb7gpNKhqCNLajLOLkkVCkEgqvLUTlMGSSRaprOMwQQTTa/smrIpZcPsH9Bn6i1toiOJCeVudTkbsMy+n9ot4jMLHKVuoj7qhZQA1AU56hUUJ8plC2hboNQ/T6NEzhkqDotL0WDcgBVnAJZj6gn5xFLXSVEMErBSq4sWdJBOfO1oWGWLJUeVQKSdjmkjsWipPk0AlnKQQbEqzvbPPXIQOOhWQTMYeYOCQQLZWF37B8shEPE+IgS5iS5IISWIHQAXOV/ziFcoIWh3Iqq5ejZB9Q4PeLRwxmLw6kol0rLzKilLFJqWUgqBJIJNnaOKfHUkma5aK+HxVeKmIKUskhDgtypIBys1MvaFhcWJ4m/zgKKMlOpdSmIsXAyziRIUPFUqYA5IAKAWKtXEsVDmOrXhcPVKUmYXQ1gomVoyqrABIDOA4OetoU6tv6GrOgUyxpMmlJVmCmUkuAxuApY2ylwO8S5LMbh6iFMTcgjImLs/GGfLE1KQmglCw1wLmSodCAUE6lA3gWlaSpuVJIcnmzbIbt+caJNKhMKIn1B1SlKP3qjfbINlCgX+97ANpY/nCiwoPzJjkv199Yu4GVSkBmJuW3On4QOkTHOnvkdbb+sEAqytTHQjEsSpYqBbyhk+ucWQAIpYaf7xOqZDA5Om3+Xqfxh/xDN5Ey7jIXt3/ABjvC5VUxzknm9chAH4txT1l8gw7mw/E+kTIZmJswzDMmDLVOfLYA30sH29YdhcbozXcsS3Sx2yAEMlqoTJUNQonqKlAPuCInlJZQUkCk5WDkOzHb9NGbHovynPMzFrEBiys7G1xr2iXGYtZFIdvtZuWsLtpu2ZMUUZkkliSbFm9rgW7ZGLM2WDLU6HswdyzZX7fOM6bdDuiNMoqMsEZKIIURZmNwB1dusdxZE1TqmJNJydVgD2bSK/EwVTCBqpKk3YuR+TfOKqkrSFpUg87Xuci5y3jWMaQ2y3KnUP4dK91B2HoWv8AKBmPnqWXUpzsC4H4R2Ys+XLozfKIiiHRNkeGlgqD5fK12+Uar4Rn0TJcxRepXNbMFw3zf2jLUwb4QgLSnnp8NjfW+Y3zETJFRZoJ2FUCWSmaLg+HaY2eQ5gzaDS8UsQVBKihSvDpCQ42RSxTlVHMfOSpZVYKckG+51FxYwxXEFEMLKUwUS5yyV1OjkZaxUVoTZRkYI01LU4B8pBy3cXF3+UGJbDUd7v8xeBDlKFEq6FydcgzxawTlId32P8Af8Y0SJYRI1094klYmlxmki4drdDoQbgjIxWlqSDZ36lvobe8T/vJPKQm+4uN2VfaGxKgupRXLUSqoNWlTB78sxCgPKWKVN6iKEia/KQ+qR/Nl8xbuBDsHiKVcz0qBSpBFrhnDBnDu8RzMMpKqTnmkgi7+VQ3D/MEZiEW9j5igUkjQj0JB+sdxS6gmZ9ryqzdxdJ9U67gw2ck0lTM5DjZQeoehv2IiAEZKLJULnTop+hZxs8NMmiDFzklYDaslTM6utsn7Q/CJCcLMUq3hmhL3CfFTQagL0mnS9x1geJIJJNqXHNak3fO28GMIPEkqlKICpymuRauWsyx35UK7kxycquX0XEDLxClS6ZhpLuVPYJSAlIf7pqsemojkslGEAIuubSEG/IlPNlmHIbvFYnlRKWkgUglhzJKgSfRyHSflE/EkjlRTeWgUkPzF3mAdjYDOzRCjdL97L6VjeFzwFqCg0uYjw5jn7KiA+zpLK9DvA9eFUmYymCgchk4zb0y9Is4ddairSwYsQfwyi9N56S9/IX7Mk+xb0jdw9IyQJw7UipKiex/KFE6Uq6+/wDeFCoLD6U5f5vwi3NSKElruPpChRqjNkyEjbWJFi0KFFAy/wAIHJM9PpGE+Iv/ADH4x2FESGVcYkVSw32P/Ix1IekHIqW/VlMH7CFCjPwCXC/Z6pD/APcIsKPk6n84UKFHsRLjJYcWGY0/kiZevpHYUaroqfZHMlJMsuAbbCM4RChQ5diQwiHg2R3H+0QoUSNF2ebjtEsr9fKFCio9Ax8oXHYn5CLoEKFFol9j0jlHcxZwPmA0vbTLaFChvoDiRZY0GXSLc++GS92mKAfQUpLdnvChRIyXCB5Re90H1IUD8gB6CBk5IKqSLZto4JYtChQeMqXYuKJBWHD3l/NKH946g803pi0gdGWoD2Fu0KFGU+mVHsp48f8Arlf/ADKHzMUzczX0UkjoS7kd4UKMY+fQ30KWLL6LP1i9isyNKfxEKFHU/wDky9B8s2EKFCjEo//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itle 6"/>
          <p:cNvSpPr>
            <a:spLocks noGrp="1"/>
          </p:cNvSpPr>
          <p:nvPr>
            <p:ph type="title"/>
          </p:nvPr>
        </p:nvSpPr>
        <p:spPr>
          <a:xfrm>
            <a:off x="161076" y="11566"/>
            <a:ext cx="8820076" cy="850900"/>
          </a:xfrm>
        </p:spPr>
        <p:txBody>
          <a:bodyPr>
            <a:normAutofit/>
          </a:bodyPr>
          <a:lstStyle/>
          <a:p>
            <a:r>
              <a:rPr lang="en-US" sz="3600" dirty="0"/>
              <a:t>The Migratory Bird Treaty with Canada - 1916</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44942" y="2286000"/>
            <a:ext cx="3180270" cy="4238356"/>
          </a:xfrm>
          <a:prstGeom prst="rect">
            <a:avLst/>
          </a:prstGeom>
        </p:spPr>
      </p:pic>
      <p:sp>
        <p:nvSpPr>
          <p:cNvPr id="11" name="Content Placeholder 2"/>
          <p:cNvSpPr txBox="1">
            <a:spLocks/>
          </p:cNvSpPr>
          <p:nvPr/>
        </p:nvSpPr>
        <p:spPr>
          <a:xfrm>
            <a:off x="3962400" y="2473653"/>
            <a:ext cx="4800600" cy="3405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i="1" dirty="0"/>
              <a:t>1916 Convention Established:</a:t>
            </a:r>
          </a:p>
          <a:p>
            <a:pPr>
              <a:spcBef>
                <a:spcPts val="0"/>
              </a:spcBef>
            </a:pPr>
            <a:r>
              <a:rPr lang="en-US" sz="2800" dirty="0"/>
              <a:t>Which species are protected</a:t>
            </a:r>
          </a:p>
          <a:p>
            <a:pPr>
              <a:spcBef>
                <a:spcPts val="0"/>
              </a:spcBef>
            </a:pPr>
            <a:r>
              <a:rPr lang="en-US" sz="2800" dirty="0"/>
              <a:t>Set hunting seasons (game)</a:t>
            </a:r>
          </a:p>
          <a:p>
            <a:pPr>
              <a:spcBef>
                <a:spcPts val="0"/>
              </a:spcBef>
            </a:pPr>
            <a:r>
              <a:rPr lang="en-US" sz="2800" dirty="0"/>
              <a:t>Closed hunting (non-game)</a:t>
            </a:r>
          </a:p>
          <a:p>
            <a:pPr>
              <a:spcBef>
                <a:spcPts val="0"/>
              </a:spcBef>
            </a:pPr>
            <a:r>
              <a:rPr lang="en-US" sz="2800" dirty="0"/>
              <a:t>System of permits</a:t>
            </a:r>
          </a:p>
          <a:p>
            <a:pPr marL="803275" lvl="2" indent="-234950">
              <a:spcBef>
                <a:spcPts val="0"/>
              </a:spcBef>
            </a:pPr>
            <a:r>
              <a:rPr lang="en-US" sz="2800" dirty="0"/>
              <a:t>Scientific collecting</a:t>
            </a:r>
          </a:p>
          <a:p>
            <a:pPr marL="803275" lvl="2" indent="-234950">
              <a:spcBef>
                <a:spcPts val="0"/>
              </a:spcBef>
            </a:pPr>
            <a:r>
              <a:rPr lang="en-US" sz="2800" dirty="0"/>
              <a:t>Agricultural pests</a:t>
            </a:r>
          </a:p>
        </p:txBody>
      </p:sp>
      <p:sp>
        <p:nvSpPr>
          <p:cNvPr id="12" name="Subtitle 8"/>
          <p:cNvSpPr>
            <a:spLocks noGrp="1"/>
          </p:cNvSpPr>
          <p:nvPr>
            <p:ph type="subTitle" idx="13"/>
          </p:nvPr>
        </p:nvSpPr>
        <p:spPr>
          <a:xfrm>
            <a:off x="307975" y="1771525"/>
            <a:ext cx="8428444" cy="457200"/>
          </a:xfrm>
        </p:spPr>
        <p:txBody>
          <a:bodyPr>
            <a:noAutofit/>
          </a:bodyPr>
          <a:lstStyle/>
          <a:p>
            <a:pPr marL="114300"/>
            <a:r>
              <a:rPr lang="en-US" sz="2800" dirty="0"/>
              <a:t>Address the migratory bird conservation crisis</a:t>
            </a:r>
          </a:p>
        </p:txBody>
      </p:sp>
    </p:spTree>
    <p:extLst>
      <p:ext uri="{BB962C8B-B14F-4D97-AF65-F5344CB8AC3E}">
        <p14:creationId xmlns:p14="http://schemas.microsoft.com/office/powerpoint/2010/main" val="185444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p:cNvSpPr txBox="1">
            <a:spLocks noChangeArrowheads="1"/>
          </p:cNvSpPr>
          <p:nvPr/>
        </p:nvSpPr>
        <p:spPr bwMode="auto">
          <a:xfrm>
            <a:off x="330958" y="152400"/>
            <a:ext cx="8086766" cy="707886"/>
          </a:xfrm>
          <a:prstGeom prst="rect">
            <a:avLst/>
          </a:prstGeom>
          <a:noFill/>
          <a:ln w="9525">
            <a:noFill/>
            <a:miter lim="800000"/>
            <a:headEnd/>
            <a:tailEnd/>
          </a:ln>
          <a:effectLst/>
        </p:spPr>
        <p:txBody>
          <a:bodyPr wrap="none">
            <a:spAutoFit/>
          </a:bodyPr>
          <a:lstStyle>
            <a:lvl1pPr eaLnBrk="0" hangingPunct="0">
              <a:defRPr sz="2800">
                <a:solidFill>
                  <a:srgbClr val="FFFFFF"/>
                </a:solidFill>
                <a:latin typeface="Arial" charset="0"/>
                <a:ea typeface="ＭＳ Ｐゴシック" charset="0"/>
              </a:defRPr>
            </a:lvl1pPr>
            <a:lvl2pPr marL="742950" indent="-285750" eaLnBrk="0" hangingPunct="0">
              <a:defRPr sz="2800">
                <a:solidFill>
                  <a:srgbClr val="FFFFFF"/>
                </a:solidFill>
                <a:latin typeface="Arial" charset="0"/>
                <a:ea typeface="ＭＳ Ｐゴシック" charset="0"/>
              </a:defRPr>
            </a:lvl2pPr>
            <a:lvl3pPr marL="1143000" indent="-228600" eaLnBrk="0" hangingPunct="0">
              <a:defRPr sz="2800">
                <a:solidFill>
                  <a:srgbClr val="FFFFFF"/>
                </a:solidFill>
                <a:latin typeface="Arial" charset="0"/>
                <a:ea typeface="ＭＳ Ｐゴシック" charset="0"/>
              </a:defRPr>
            </a:lvl3pPr>
            <a:lvl4pPr marL="1600200" indent="-228600" eaLnBrk="0" hangingPunct="0">
              <a:defRPr sz="2800">
                <a:solidFill>
                  <a:srgbClr val="FFFFFF"/>
                </a:solidFill>
                <a:latin typeface="Arial" charset="0"/>
                <a:ea typeface="ＭＳ Ｐゴシック" charset="0"/>
              </a:defRPr>
            </a:lvl4pPr>
            <a:lvl5pPr marL="2057400" indent="-228600" eaLnBrk="0" hangingPunct="0">
              <a:defRPr sz="2800">
                <a:solidFill>
                  <a:srgbClr val="FFFFFF"/>
                </a:solidFill>
                <a:latin typeface="Arial" charset="0"/>
                <a:ea typeface="ＭＳ Ｐゴシック" charset="0"/>
              </a:defRPr>
            </a:lvl5pPr>
            <a:lvl6pPr marL="2514600" indent="-228600" eaLnBrk="0" fontAlgn="base" hangingPunct="0">
              <a:spcBef>
                <a:spcPct val="0"/>
              </a:spcBef>
              <a:spcAft>
                <a:spcPct val="0"/>
              </a:spcAft>
              <a:buChar char="•"/>
              <a:defRPr sz="2800">
                <a:solidFill>
                  <a:srgbClr val="FFFFFF"/>
                </a:solidFill>
                <a:latin typeface="Arial" charset="0"/>
                <a:ea typeface="ＭＳ Ｐゴシック" charset="0"/>
              </a:defRPr>
            </a:lvl6pPr>
            <a:lvl7pPr marL="2971800" indent="-228600" eaLnBrk="0" fontAlgn="base" hangingPunct="0">
              <a:spcBef>
                <a:spcPct val="0"/>
              </a:spcBef>
              <a:spcAft>
                <a:spcPct val="0"/>
              </a:spcAft>
              <a:buChar char="•"/>
              <a:defRPr sz="2800">
                <a:solidFill>
                  <a:srgbClr val="FFFFFF"/>
                </a:solidFill>
                <a:latin typeface="Arial" charset="0"/>
                <a:ea typeface="ＭＳ Ｐゴシック" charset="0"/>
              </a:defRPr>
            </a:lvl7pPr>
            <a:lvl8pPr marL="3429000" indent="-228600" eaLnBrk="0" fontAlgn="base" hangingPunct="0">
              <a:spcBef>
                <a:spcPct val="0"/>
              </a:spcBef>
              <a:spcAft>
                <a:spcPct val="0"/>
              </a:spcAft>
              <a:buChar char="•"/>
              <a:defRPr sz="2800">
                <a:solidFill>
                  <a:srgbClr val="FFFFFF"/>
                </a:solidFill>
                <a:latin typeface="Arial" charset="0"/>
                <a:ea typeface="ＭＳ Ｐゴシック" charset="0"/>
              </a:defRPr>
            </a:lvl8pPr>
            <a:lvl9pPr marL="3886200" indent="-228600" eaLnBrk="0" fontAlgn="base" hangingPunct="0">
              <a:spcBef>
                <a:spcPct val="0"/>
              </a:spcBef>
              <a:spcAft>
                <a:spcPct val="0"/>
              </a:spcAft>
              <a:buChar char="•"/>
              <a:defRPr sz="2800">
                <a:solidFill>
                  <a:srgbClr val="FFFFFF"/>
                </a:solidFill>
                <a:latin typeface="Arial" charset="0"/>
                <a:ea typeface="ＭＳ Ｐゴシック" charset="0"/>
              </a:defRPr>
            </a:lvl9pPr>
          </a:lstStyle>
          <a:p>
            <a:pPr eaLnBrk="1" hangingPunct="1">
              <a:buFontTx/>
              <a:buNone/>
            </a:pPr>
            <a:r>
              <a:rPr lang="en-US" sz="4000" b="1" dirty="0">
                <a:solidFill>
                  <a:srgbClr val="000000"/>
                </a:solidFill>
                <a:latin typeface="+mn-lt"/>
              </a:rPr>
              <a:t>International Migratory Bird Treaties </a:t>
            </a:r>
          </a:p>
        </p:txBody>
      </p:sp>
      <p:graphicFrame>
        <p:nvGraphicFramePr>
          <p:cNvPr id="1026" name="Object 6"/>
          <p:cNvGraphicFramePr>
            <a:graphicFrameLocks noGrp="1" noChangeAspect="1"/>
          </p:cNvGraphicFramePr>
          <p:nvPr>
            <p:ph idx="1"/>
            <p:extLst>
              <p:ext uri="{D42A27DB-BD31-4B8C-83A1-F6EECF244321}">
                <p14:modId xmlns:p14="http://schemas.microsoft.com/office/powerpoint/2010/main" val="2778368946"/>
              </p:ext>
            </p:extLst>
          </p:nvPr>
        </p:nvGraphicFramePr>
        <p:xfrm>
          <a:off x="3741397" y="2130874"/>
          <a:ext cx="5098653" cy="3752910"/>
        </p:xfrm>
        <a:graphic>
          <a:graphicData uri="http://schemas.openxmlformats.org/presentationml/2006/ole">
            <mc:AlternateContent xmlns:mc="http://schemas.openxmlformats.org/markup-compatibility/2006">
              <mc:Choice xmlns:v="urn:schemas-microsoft-com:vml" Requires="v">
                <p:oleObj spid="_x0000_s1053" name="Drawing" r:id="rId4" imgW="1281600" imgH="943200" progId="FLW3Drawing">
                  <p:embed/>
                </p:oleObj>
              </mc:Choice>
              <mc:Fallback>
                <p:oleObj name="Drawing" r:id="rId4" imgW="1281600" imgH="943200" progId="FLW3Drawing">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397" y="2130874"/>
                        <a:ext cx="5098653" cy="3752910"/>
                      </a:xfrm>
                      <a:prstGeom prst="rect">
                        <a:avLst/>
                      </a:prstGeom>
                      <a:noFill/>
                      <a:ln>
                        <a:noFill/>
                      </a:ln>
                      <a:effectLst/>
                      <a:extLst>
                        <a:ext uri="{FAA26D3D-D897-4be2-8F04-BA451C77F1D7}">
                          <ma14:placeholderFlag xmlns="" xmlns:ma14="http://schemas.microsoft.com/office/mac/drawingml/2011/main" val="1"/>
                        </a:ext>
                      </a:extLst>
                    </p:spPr>
                  </p:pic>
                </p:oleObj>
              </mc:Fallback>
            </mc:AlternateContent>
          </a:graphicData>
        </a:graphic>
      </p:graphicFrame>
      <p:sp>
        <p:nvSpPr>
          <p:cNvPr id="4" name="Text Placeholder 3"/>
          <p:cNvSpPr>
            <a:spLocks noGrp="1"/>
          </p:cNvSpPr>
          <p:nvPr>
            <p:ph type="body" sz="quarter" idx="14"/>
          </p:nvPr>
        </p:nvSpPr>
        <p:spPr>
          <a:xfrm>
            <a:off x="4038600" y="6400800"/>
            <a:ext cx="4953000" cy="304800"/>
          </a:xfrm>
        </p:spPr>
        <p:txBody>
          <a:bodyPr/>
          <a:lstStyle/>
          <a:p>
            <a:r>
              <a:rPr lang="en-US" dirty="0"/>
              <a:t>Migratory Bird Program – Conserving America’s Birds</a:t>
            </a:r>
          </a:p>
        </p:txBody>
      </p:sp>
      <p:sp>
        <p:nvSpPr>
          <p:cNvPr id="126985" name="Text Box 9"/>
          <p:cNvSpPr txBox="1">
            <a:spLocks noChangeArrowheads="1"/>
          </p:cNvSpPr>
          <p:nvPr/>
        </p:nvSpPr>
        <p:spPr bwMode="auto">
          <a:xfrm>
            <a:off x="330958" y="3348089"/>
            <a:ext cx="5460242" cy="1815882"/>
          </a:xfrm>
          <a:prstGeom prst="rect">
            <a:avLst/>
          </a:prstGeom>
          <a:solidFill>
            <a:schemeClr val="bg1"/>
          </a:solidFill>
          <a:ln>
            <a:noFill/>
          </a:ln>
          <a:extLst/>
        </p:spPr>
        <p:txBody>
          <a:bodyPr wrap="square">
            <a:spAutoFit/>
          </a:bodyPr>
          <a:lstStyle>
            <a:lvl1pPr marL="457200" indent="-457200" eaLnBrk="0" hangingPunct="0">
              <a:defRPr sz="2800">
                <a:solidFill>
                  <a:srgbClr val="FFFFFF"/>
                </a:solidFill>
                <a:latin typeface="Arial" charset="0"/>
                <a:ea typeface="ＭＳ Ｐゴシック" charset="0"/>
              </a:defRPr>
            </a:lvl1pPr>
            <a:lvl2pPr marL="742950" indent="-285750" eaLnBrk="0" hangingPunct="0">
              <a:defRPr sz="2800">
                <a:solidFill>
                  <a:srgbClr val="FFFFFF"/>
                </a:solidFill>
                <a:latin typeface="Arial" charset="0"/>
                <a:ea typeface="ＭＳ Ｐゴシック" charset="0"/>
              </a:defRPr>
            </a:lvl2pPr>
            <a:lvl3pPr marL="1143000" indent="-228600" eaLnBrk="0" hangingPunct="0">
              <a:defRPr sz="2800">
                <a:solidFill>
                  <a:srgbClr val="FFFFFF"/>
                </a:solidFill>
                <a:latin typeface="Arial" charset="0"/>
                <a:ea typeface="ＭＳ Ｐゴシック" charset="0"/>
              </a:defRPr>
            </a:lvl3pPr>
            <a:lvl4pPr marL="1600200" indent="-228600" eaLnBrk="0" hangingPunct="0">
              <a:defRPr sz="2800">
                <a:solidFill>
                  <a:srgbClr val="FFFFFF"/>
                </a:solidFill>
                <a:latin typeface="Arial" charset="0"/>
                <a:ea typeface="ＭＳ Ｐゴシック" charset="0"/>
              </a:defRPr>
            </a:lvl4pPr>
            <a:lvl5pPr marL="2057400" indent="-228600" eaLnBrk="0" hangingPunct="0">
              <a:defRPr sz="2800">
                <a:solidFill>
                  <a:srgbClr val="FFFFFF"/>
                </a:solidFill>
                <a:latin typeface="Arial" charset="0"/>
                <a:ea typeface="ＭＳ Ｐゴシック" charset="0"/>
              </a:defRPr>
            </a:lvl5pPr>
            <a:lvl6pPr marL="2514600" indent="-228600" eaLnBrk="0" fontAlgn="base" hangingPunct="0">
              <a:spcBef>
                <a:spcPct val="0"/>
              </a:spcBef>
              <a:spcAft>
                <a:spcPct val="0"/>
              </a:spcAft>
              <a:buChar char="•"/>
              <a:defRPr sz="2800">
                <a:solidFill>
                  <a:srgbClr val="FFFFFF"/>
                </a:solidFill>
                <a:latin typeface="Arial" charset="0"/>
                <a:ea typeface="ＭＳ Ｐゴシック" charset="0"/>
              </a:defRPr>
            </a:lvl6pPr>
            <a:lvl7pPr marL="2971800" indent="-228600" eaLnBrk="0" fontAlgn="base" hangingPunct="0">
              <a:spcBef>
                <a:spcPct val="0"/>
              </a:spcBef>
              <a:spcAft>
                <a:spcPct val="0"/>
              </a:spcAft>
              <a:buChar char="•"/>
              <a:defRPr sz="2800">
                <a:solidFill>
                  <a:srgbClr val="FFFFFF"/>
                </a:solidFill>
                <a:latin typeface="Arial" charset="0"/>
                <a:ea typeface="ＭＳ Ｐゴシック" charset="0"/>
              </a:defRPr>
            </a:lvl7pPr>
            <a:lvl8pPr marL="3429000" indent="-228600" eaLnBrk="0" fontAlgn="base" hangingPunct="0">
              <a:spcBef>
                <a:spcPct val="0"/>
              </a:spcBef>
              <a:spcAft>
                <a:spcPct val="0"/>
              </a:spcAft>
              <a:buChar char="•"/>
              <a:defRPr sz="2800">
                <a:solidFill>
                  <a:srgbClr val="FFFFFF"/>
                </a:solidFill>
                <a:latin typeface="Arial" charset="0"/>
                <a:ea typeface="ＭＳ Ｐゴシック" charset="0"/>
              </a:defRPr>
            </a:lvl8pPr>
            <a:lvl9pPr marL="3886200" indent="-228600" eaLnBrk="0" fontAlgn="base" hangingPunct="0">
              <a:spcBef>
                <a:spcPct val="0"/>
              </a:spcBef>
              <a:spcAft>
                <a:spcPct val="0"/>
              </a:spcAft>
              <a:buChar char="•"/>
              <a:defRPr sz="2800">
                <a:solidFill>
                  <a:srgbClr val="FFFFFF"/>
                </a:solidFill>
                <a:latin typeface="Arial" charset="0"/>
                <a:ea typeface="ＭＳ Ｐゴシック" charset="0"/>
              </a:defRPr>
            </a:lvl9pPr>
          </a:lstStyle>
          <a:p>
            <a:pPr eaLnBrk="1" hangingPunct="1">
              <a:buFontTx/>
              <a:buNone/>
            </a:pPr>
            <a:r>
              <a:rPr lang="en-US" dirty="0">
                <a:solidFill>
                  <a:srgbClr val="000000"/>
                </a:solidFill>
                <a:latin typeface="+mn-lt"/>
                <a:cs typeface="Arial" charset="0"/>
              </a:rPr>
              <a:t>1916 – Great Britain for Canada</a:t>
            </a:r>
          </a:p>
          <a:p>
            <a:pPr eaLnBrk="1" hangingPunct="1">
              <a:buFontTx/>
              <a:buNone/>
            </a:pPr>
            <a:r>
              <a:rPr lang="en-US" dirty="0">
                <a:solidFill>
                  <a:srgbClr val="000000"/>
                </a:solidFill>
                <a:latin typeface="+mn-lt"/>
                <a:cs typeface="Arial" charset="0"/>
              </a:rPr>
              <a:t>1936 – Mexico</a:t>
            </a:r>
          </a:p>
          <a:p>
            <a:pPr eaLnBrk="1" hangingPunct="1">
              <a:buFontTx/>
              <a:buNone/>
            </a:pPr>
            <a:r>
              <a:rPr lang="en-US" dirty="0">
                <a:solidFill>
                  <a:srgbClr val="000000"/>
                </a:solidFill>
                <a:latin typeface="+mn-lt"/>
                <a:cs typeface="Arial" charset="0"/>
              </a:rPr>
              <a:t>1972 – Japan</a:t>
            </a:r>
          </a:p>
          <a:p>
            <a:pPr eaLnBrk="1" hangingPunct="1">
              <a:buFontTx/>
              <a:buNone/>
            </a:pPr>
            <a:r>
              <a:rPr lang="en-US" dirty="0">
                <a:solidFill>
                  <a:srgbClr val="000000"/>
                </a:solidFill>
                <a:latin typeface="+mn-lt"/>
                <a:cs typeface="Arial" charset="0"/>
              </a:rPr>
              <a:t>1976 – Soviet Union (Russia)</a:t>
            </a:r>
          </a:p>
        </p:txBody>
      </p:sp>
    </p:spTree>
    <p:extLst>
      <p:ext uri="{BB962C8B-B14F-4D97-AF65-F5344CB8AC3E}">
        <p14:creationId xmlns:p14="http://schemas.microsoft.com/office/powerpoint/2010/main" val="136270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04587" y="-23884"/>
            <a:ext cx="7971726"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The Migratory Bird Treaty Act - 1918</a:t>
            </a:r>
          </a:p>
        </p:txBody>
      </p:sp>
      <p:sp>
        <p:nvSpPr>
          <p:cNvPr id="5" name="Subtitle 2"/>
          <p:cNvSpPr txBox="1">
            <a:spLocks/>
          </p:cNvSpPr>
          <p:nvPr/>
        </p:nvSpPr>
        <p:spPr>
          <a:xfrm>
            <a:off x="404587" y="1972004"/>
            <a:ext cx="6904926" cy="457200"/>
          </a:xfrm>
          <a:prstGeom prst="rect">
            <a:avLst/>
          </a:prstGeom>
        </p:spPr>
        <p:txBody>
          <a:bodyPr anchor="t">
            <a:noAutofit/>
          </a:bodyPr>
          <a:lstStyle>
            <a:lvl1pPr marL="0" indent="0" algn="l" defTabSz="914400" rtl="0" eaLnBrk="1" latinLnBrk="0" hangingPunct="1">
              <a:spcBef>
                <a:spcPct val="20000"/>
              </a:spcBef>
              <a:buClr>
                <a:schemeClr val="accent1"/>
              </a:buClr>
              <a:buFont typeface="Arial" pitchFamily="34" charset="0"/>
              <a:buNone/>
              <a:defRPr sz="1800" i="1" kern="1200">
                <a:solidFill>
                  <a:schemeClr val="tx1"/>
                </a:solidFill>
                <a:latin typeface="+mn-lt"/>
                <a:ea typeface="+mn-ea"/>
                <a:cs typeface="Arial" pitchFamily="34" charset="0"/>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en-US" sz="2800" dirty="0"/>
              <a:t>A Tool for the Conservation of Migratory Birds</a:t>
            </a:r>
          </a:p>
        </p:txBody>
      </p:sp>
      <p:sp>
        <p:nvSpPr>
          <p:cNvPr id="6" name="Content Placeholder 2"/>
          <p:cNvSpPr txBox="1">
            <a:spLocks/>
          </p:cNvSpPr>
          <p:nvPr/>
        </p:nvSpPr>
        <p:spPr>
          <a:xfrm>
            <a:off x="313750" y="2667000"/>
            <a:ext cx="8153400" cy="2310085"/>
          </a:xfrm>
          <a:prstGeom prst="rect">
            <a:avLst/>
          </a:prstGeom>
        </p:spPr>
        <p:txBody>
          <a:bodyPr>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lumMod val="90000"/>
                    <a:lumOff val="10000"/>
                  </a:schemeClr>
                </a:solidFill>
                <a:latin typeface="Georgia" pitchFamily="18" charset="0"/>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lumMod val="90000"/>
                    <a:lumOff val="10000"/>
                  </a:schemeClr>
                </a:solidFill>
                <a:latin typeface="Arial" pitchFamily="34" charset="0"/>
                <a:ea typeface="+mn-ea"/>
                <a:cs typeface="Arial" pitchFamily="34"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lumMod val="90000"/>
                    <a:lumOff val="10000"/>
                  </a:schemeClr>
                </a:solidFill>
                <a:latin typeface="Arial" pitchFamily="34" charset="0"/>
                <a:ea typeface="+mn-ea"/>
                <a:cs typeface="Arial" pitchFamily="34"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lumMod val="90000"/>
                    <a:lumOff val="10000"/>
                  </a:schemeClr>
                </a:solidFill>
                <a:latin typeface="Arial" pitchFamily="34" charset="0"/>
                <a:ea typeface="+mn-ea"/>
                <a:cs typeface="Arial" pitchFamily="34"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lumMod val="90000"/>
                    <a:lumOff val="10000"/>
                  </a:schemeClr>
                </a:solidFill>
                <a:latin typeface="Arial" pitchFamily="34" charset="0"/>
                <a:ea typeface="+mn-ea"/>
                <a:cs typeface="Arial"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Tx/>
              <a:buFont typeface="Arial" pitchFamily="34" charset="0"/>
              <a:buNone/>
            </a:pPr>
            <a:r>
              <a:rPr lang="en-US" sz="2800" dirty="0">
                <a:solidFill>
                  <a:schemeClr val="tx1"/>
                </a:solidFill>
                <a:latin typeface="+mn-lt"/>
              </a:rPr>
              <a:t>U.S. Congress enacted the MBTA using the constitution’s Treaty Power as authorization</a:t>
            </a:r>
          </a:p>
          <a:p>
            <a:pPr marL="114300" indent="0">
              <a:buClrTx/>
              <a:buFont typeface="Arial" pitchFamily="34" charset="0"/>
              <a:buNone/>
            </a:pPr>
            <a:endParaRPr lang="en-US" sz="1100" dirty="0">
              <a:latin typeface="+mn-lt"/>
            </a:endParaRPr>
          </a:p>
          <a:p>
            <a:pPr marL="114300" indent="0">
              <a:buClrTx/>
              <a:buFont typeface="Arial" pitchFamily="34" charset="0"/>
              <a:buNone/>
            </a:pPr>
            <a:r>
              <a:rPr lang="en-US" sz="2800" dirty="0">
                <a:latin typeface="+mn-lt"/>
              </a:rPr>
              <a:t>Enacted to implement the 1916 treaty with Canada and the three subsequent treaties: Mexico (1936), Japan (1972), and Russia (1976)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477" y="4343400"/>
            <a:ext cx="2742511" cy="2121161"/>
          </a:xfrm>
          <a:prstGeom prst="rect">
            <a:avLst/>
          </a:prstGeom>
          <a:effectLst>
            <a:softEdge rad="63500"/>
          </a:effectLst>
        </p:spPr>
      </p:pic>
      <p:sp>
        <p:nvSpPr>
          <p:cNvPr id="9" name="Text Placeholder 8"/>
          <p:cNvSpPr>
            <a:spLocks noGrp="1"/>
          </p:cNvSpPr>
          <p:nvPr>
            <p:ph type="body" sz="quarter" idx="14"/>
          </p:nvPr>
        </p:nvSpPr>
        <p:spPr>
          <a:xfrm>
            <a:off x="4114800" y="6482953"/>
            <a:ext cx="4953000" cy="304800"/>
          </a:xfrm>
        </p:spPr>
        <p:txBody>
          <a:bodyPr/>
          <a:lstStyle/>
          <a:p>
            <a:r>
              <a:rPr lang="en-US" dirty="0"/>
              <a:t>Migratory Bird Program – Conserving America’s Birds</a:t>
            </a:r>
          </a:p>
        </p:txBody>
      </p:sp>
    </p:spTree>
    <p:extLst>
      <p:ext uri="{BB962C8B-B14F-4D97-AF65-F5344CB8AC3E}">
        <p14:creationId xmlns:p14="http://schemas.microsoft.com/office/powerpoint/2010/main" val="117091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326020" y="1905677"/>
            <a:ext cx="7126014" cy="457200"/>
          </a:xfrm>
        </p:spPr>
        <p:txBody>
          <a:bodyPr>
            <a:noAutofit/>
          </a:bodyPr>
          <a:lstStyle/>
          <a:p>
            <a:pPr marL="0" indent="0">
              <a:buNone/>
            </a:pPr>
            <a:r>
              <a:rPr lang="en-US" sz="2800" i="1" dirty="0">
                <a:latin typeface="+mn-lt"/>
              </a:rPr>
              <a:t>What does it say?</a:t>
            </a:r>
            <a:endParaRPr lang="en-US" sz="2800" i="1" dirty="0">
              <a:solidFill>
                <a:schemeClr val="tx1"/>
              </a:solidFill>
              <a:latin typeface="+mn-lt"/>
            </a:endParaRPr>
          </a:p>
        </p:txBody>
      </p:sp>
      <p:sp>
        <p:nvSpPr>
          <p:cNvPr id="6" name="Text Placeholder 5"/>
          <p:cNvSpPr>
            <a:spLocks noGrp="1"/>
          </p:cNvSpPr>
          <p:nvPr>
            <p:ph type="body" sz="quarter" idx="14"/>
          </p:nvPr>
        </p:nvSpPr>
        <p:spPr>
          <a:xfrm>
            <a:off x="4038600" y="6400800"/>
            <a:ext cx="4953000" cy="304800"/>
          </a:xfrm>
        </p:spPr>
        <p:txBody>
          <a:bodyPr/>
          <a:lstStyle/>
          <a:p>
            <a:r>
              <a:rPr lang="en-US" dirty="0"/>
              <a:t>Migratory Bird Program – Conserving America’s Birds</a:t>
            </a:r>
          </a:p>
        </p:txBody>
      </p:sp>
      <p:sp>
        <p:nvSpPr>
          <p:cNvPr id="7" name="Title 1"/>
          <p:cNvSpPr txBox="1">
            <a:spLocks/>
          </p:cNvSpPr>
          <p:nvPr/>
        </p:nvSpPr>
        <p:spPr>
          <a:xfrm>
            <a:off x="304800" y="0"/>
            <a:ext cx="7743126" cy="850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cap="none" spc="-100" baseline="0">
                <a:ln>
                  <a:noFill/>
                </a:ln>
                <a:solidFill>
                  <a:schemeClr val="tx1">
                    <a:lumMod val="75000"/>
                    <a:lumOff val="25000"/>
                  </a:schemeClr>
                </a:solidFill>
                <a:effectLst/>
                <a:latin typeface="Georgia" pitchFamily="18" charset="0"/>
                <a:ea typeface="+mj-ea"/>
                <a:cs typeface="+mj-cs"/>
              </a:defRPr>
            </a:lvl1pPr>
          </a:lstStyle>
          <a:p>
            <a:r>
              <a:rPr lang="en-US" sz="4000" dirty="0">
                <a:solidFill>
                  <a:schemeClr val="tx1"/>
                </a:solidFill>
                <a:latin typeface="+mn-lt"/>
              </a:rPr>
              <a:t>The Migratory Bird Treaty Act -1918</a:t>
            </a:r>
          </a:p>
        </p:txBody>
      </p:sp>
      <p:sp>
        <p:nvSpPr>
          <p:cNvPr id="11" name="Content Placeholder 2"/>
          <p:cNvSpPr txBox="1">
            <a:spLocks/>
          </p:cNvSpPr>
          <p:nvPr/>
        </p:nvSpPr>
        <p:spPr>
          <a:xfrm>
            <a:off x="219037" y="2438400"/>
            <a:ext cx="8705925" cy="297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160" indent="0">
              <a:buFont typeface="Arial" panose="020B0604020202020204" pitchFamily="34" charset="0"/>
              <a:buNone/>
            </a:pPr>
            <a:r>
              <a:rPr lang="en-US" sz="2500" b="1" cap="small" dirty="0"/>
              <a:t>Prohibits</a:t>
            </a:r>
            <a:r>
              <a:rPr lang="en-US" sz="2500" dirty="0"/>
              <a:t> taking “</a:t>
            </a:r>
            <a:r>
              <a:rPr lang="en-US" sz="2500" i="1" dirty="0"/>
              <a:t>at any time, by any means or in any manner…any migratory bird, [or] any part, nest, or egg of any such bird</a:t>
            </a:r>
            <a:r>
              <a:rPr lang="en-US" sz="2500" dirty="0"/>
              <a:t>” unless authorized by the Secretary of the Interior</a:t>
            </a:r>
          </a:p>
          <a:p>
            <a:pPr marL="137160" indent="0">
              <a:buFont typeface="Arial" panose="020B0604020202020204" pitchFamily="34" charset="0"/>
              <a:buNone/>
            </a:pPr>
            <a:endParaRPr lang="en-US" sz="1050" dirty="0">
              <a:solidFill>
                <a:schemeClr val="bg1"/>
              </a:solidFill>
            </a:endParaRPr>
          </a:p>
          <a:p>
            <a:pPr marL="137160" indent="0">
              <a:buFont typeface="Arial" panose="020B0604020202020204" pitchFamily="34" charset="0"/>
              <a:buNone/>
            </a:pPr>
            <a:r>
              <a:rPr lang="en-US" sz="2500" b="1" cap="small" dirty="0"/>
              <a:t>Allows</a:t>
            </a:r>
            <a:r>
              <a:rPr lang="en-US" sz="2500" dirty="0"/>
              <a:t> permits for the taking of migratory birds that are “</a:t>
            </a:r>
            <a:r>
              <a:rPr lang="en-US" sz="2500" i="1" dirty="0"/>
              <a:t>compatible with the terms</a:t>
            </a:r>
            <a:r>
              <a:rPr lang="en-US" sz="2500" dirty="0"/>
              <a:t>” and “</a:t>
            </a:r>
            <a:r>
              <a:rPr lang="en-US" sz="2500" i="1" dirty="0"/>
              <a:t>carry out the purposes</a:t>
            </a:r>
            <a:r>
              <a:rPr lang="en-US" sz="2500" dirty="0"/>
              <a:t>” of the migratory bird conventions  </a:t>
            </a:r>
          </a:p>
          <a:p>
            <a:pPr marL="137160" indent="0">
              <a:buFont typeface="Arial" panose="020B0604020202020204" pitchFamily="34" charset="0"/>
              <a:buNone/>
            </a:pPr>
            <a:endParaRPr lang="en-US" sz="2500" dirty="0"/>
          </a:p>
          <a:p>
            <a:pPr marL="137160" indent="0" algn="ctr">
              <a:buFont typeface="Arial" panose="020B0604020202020204" pitchFamily="34" charset="0"/>
              <a:buNone/>
            </a:pPr>
            <a:endParaRPr lang="en-US" sz="2500" dirty="0"/>
          </a:p>
        </p:txBody>
      </p:sp>
      <p:pic>
        <p:nvPicPr>
          <p:cNvPr id="5" name="Picture 2" descr="C:\Users\EKershner\Desktop\Current Working Files\Centennial Materials\mbt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717" y="4865644"/>
            <a:ext cx="4953000" cy="145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WS MB">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3228</TotalTime>
  <Words>2260</Words>
  <Application>Microsoft Office PowerPoint</Application>
  <PresentationFormat>On-screen Show (4:3)</PresentationFormat>
  <Paragraphs>239</Paragraphs>
  <Slides>24</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ＭＳ Ｐゴシック</vt:lpstr>
      <vt:lpstr>Arial</vt:lpstr>
      <vt:lpstr>Calibri</vt:lpstr>
      <vt:lpstr>Georgia</vt:lpstr>
      <vt:lpstr>Times New Roman</vt:lpstr>
      <vt:lpstr>FWS MB</vt:lpstr>
      <vt:lpstr>Drawing</vt:lpstr>
      <vt:lpstr>The Migratory Bird Treaty Act</vt:lpstr>
      <vt:lpstr>The Need for Bird Conservation</vt:lpstr>
      <vt:lpstr>Over-Exploitation Leads to Extinctions</vt:lpstr>
      <vt:lpstr>An Unthinkable Extinction</vt:lpstr>
      <vt:lpstr>International Implications</vt:lpstr>
      <vt:lpstr>The Migratory Bird Treaty with Canada - 1916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MBTA Prohibitions</vt:lpstr>
      <vt:lpstr>Scenario 1</vt:lpstr>
      <vt:lpstr>Scenario 2</vt:lpstr>
      <vt:lpstr>Scenario 3</vt:lpstr>
      <vt:lpstr>Take and Habitat</vt:lpstr>
      <vt:lpstr>Implementing the MBTA</vt:lpstr>
      <vt:lpstr>Nest Destruction Memo</vt:lpstr>
      <vt:lpstr>Additional Considerations</vt:lpstr>
      <vt:lpstr>National Environmental Policy Act</vt:lpstr>
      <vt:lpstr>Executive Order 13186</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Penrod, Rachel</dc:creator>
  <cp:lastModifiedBy>Cecilia Sulhoff</cp:lastModifiedBy>
  <cp:revision>171</cp:revision>
  <cp:lastPrinted>2015-01-13T19:56:04Z</cp:lastPrinted>
  <dcterms:created xsi:type="dcterms:W3CDTF">2013-09-18T19:55:57Z</dcterms:created>
  <dcterms:modified xsi:type="dcterms:W3CDTF">2018-10-10T16:31:52Z</dcterms:modified>
</cp:coreProperties>
</file>