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90" r:id="rId1"/>
  </p:sldMasterIdLst>
  <p:notesMasterIdLst>
    <p:notesMasterId r:id="rId45"/>
  </p:notesMasterIdLst>
  <p:sldIdLst>
    <p:sldId id="256" r:id="rId2"/>
    <p:sldId id="295" r:id="rId3"/>
    <p:sldId id="263" r:id="rId4"/>
    <p:sldId id="264" r:id="rId5"/>
    <p:sldId id="265" r:id="rId6"/>
    <p:sldId id="266" r:id="rId7"/>
    <p:sldId id="285" r:id="rId8"/>
    <p:sldId id="267" r:id="rId9"/>
    <p:sldId id="294" r:id="rId10"/>
    <p:sldId id="284" r:id="rId11"/>
    <p:sldId id="279" r:id="rId12"/>
    <p:sldId id="268" r:id="rId13"/>
    <p:sldId id="286" r:id="rId14"/>
    <p:sldId id="306" r:id="rId15"/>
    <p:sldId id="269" r:id="rId16"/>
    <p:sldId id="270" r:id="rId17"/>
    <p:sldId id="272" r:id="rId18"/>
    <p:sldId id="273" r:id="rId19"/>
    <p:sldId id="277" r:id="rId20"/>
    <p:sldId id="288" r:id="rId21"/>
    <p:sldId id="289" r:id="rId22"/>
    <p:sldId id="309" r:id="rId23"/>
    <p:sldId id="296" r:id="rId24"/>
    <p:sldId id="287" r:id="rId25"/>
    <p:sldId id="299" r:id="rId26"/>
    <p:sldId id="311" r:id="rId27"/>
    <p:sldId id="308" r:id="rId28"/>
    <p:sldId id="312" r:id="rId29"/>
    <p:sldId id="313" r:id="rId30"/>
    <p:sldId id="314" r:id="rId31"/>
    <p:sldId id="303" r:id="rId32"/>
    <p:sldId id="316" r:id="rId33"/>
    <p:sldId id="315" r:id="rId34"/>
    <p:sldId id="297" r:id="rId35"/>
    <p:sldId id="322" r:id="rId36"/>
    <p:sldId id="321" r:id="rId37"/>
    <p:sldId id="300" r:id="rId38"/>
    <p:sldId id="292" r:id="rId39"/>
    <p:sldId id="293" r:id="rId40"/>
    <p:sldId id="301" r:id="rId41"/>
    <p:sldId id="302" r:id="rId42"/>
    <p:sldId id="319" r:id="rId43"/>
    <p:sldId id="320" r:id="rId44"/>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ew Hartnett" initials="MH" lastIdx="1" clrIdx="0">
    <p:extLst>
      <p:ext uri="{19B8F6BF-5375-455C-9EA6-DF929625EA0E}">
        <p15:presenceInfo xmlns:p15="http://schemas.microsoft.com/office/powerpoint/2012/main" userId="Matthew Hartnett" providerId="None"/>
      </p:ext>
    </p:extLst>
  </p:cmAuthor>
  <p:cmAuthor id="2" name="Diane Dupert" initials="DD" lastIdx="0" clrIdx="1">
    <p:extLst>
      <p:ext uri="{19B8F6BF-5375-455C-9EA6-DF929625EA0E}">
        <p15:presenceInfo xmlns:p15="http://schemas.microsoft.com/office/powerpoint/2012/main" userId="S-1-5-21-231363354-1701785364-1709204886-5042" providerId="AD"/>
      </p:ext>
    </p:extLst>
  </p:cmAuthor>
  <p:cmAuthor id="3" name="Suzanne Tetreault" initials="ST" lastIdx="5" clrIdx="2">
    <p:extLst>
      <p:ext uri="{19B8F6BF-5375-455C-9EA6-DF929625EA0E}">
        <p15:presenceInfo xmlns:p15="http://schemas.microsoft.com/office/powerpoint/2012/main" userId="S-1-5-21-231363354-1701785364-1709204886-49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36"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28" tIns="46215" rIns="92428" bIns="46215"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28" tIns="46215" rIns="92428" bIns="46215" rtlCol="0"/>
          <a:lstStyle>
            <a:lvl1pPr algn="r">
              <a:defRPr sz="1200"/>
            </a:lvl1pPr>
          </a:lstStyle>
          <a:p>
            <a:fld id="{FA2D34FF-91B8-4C90-A020-F879A6718475}" type="datetimeFigureOut">
              <a:rPr lang="en-US" smtClean="0"/>
              <a:t>10/10/2018</a:t>
            </a:fld>
            <a:endParaRPr lang="en-US"/>
          </a:p>
        </p:txBody>
      </p:sp>
      <p:sp>
        <p:nvSpPr>
          <p:cNvPr id="4" name="Slide Image Placeholder 3"/>
          <p:cNvSpPr>
            <a:spLocks noGrp="1" noRot="1" noChangeAspect="1"/>
          </p:cNvSpPr>
          <p:nvPr>
            <p:ph type="sldImg" idx="2"/>
          </p:nvPr>
        </p:nvSpPr>
        <p:spPr>
          <a:xfrm>
            <a:off x="654050" y="1162050"/>
            <a:ext cx="5573713" cy="3136900"/>
          </a:xfrm>
          <a:prstGeom prst="rect">
            <a:avLst/>
          </a:prstGeom>
          <a:noFill/>
          <a:ln w="12700">
            <a:solidFill>
              <a:prstClr val="black"/>
            </a:solidFill>
          </a:ln>
        </p:spPr>
        <p:txBody>
          <a:bodyPr vert="horz" lIns="92428" tIns="46215" rIns="92428" bIns="46215"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28" tIns="46215" rIns="92428" bIns="462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82119" cy="466433"/>
          </a:xfrm>
          <a:prstGeom prst="rect">
            <a:avLst/>
          </a:prstGeom>
        </p:spPr>
        <p:txBody>
          <a:bodyPr vert="horz" lIns="92428" tIns="46215" rIns="92428" bIns="46215"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8"/>
            <a:ext cx="2982119" cy="466433"/>
          </a:xfrm>
          <a:prstGeom prst="rect">
            <a:avLst/>
          </a:prstGeom>
        </p:spPr>
        <p:txBody>
          <a:bodyPr vert="horz" lIns="92428" tIns="46215" rIns="92428" bIns="46215" rtlCol="0" anchor="b"/>
          <a:lstStyle>
            <a:lvl1pPr algn="r">
              <a:defRPr sz="1200"/>
            </a:lvl1pPr>
          </a:lstStyle>
          <a:p>
            <a:fld id="{AC6BA33B-B99C-45EA-AA57-F31549AFA21E}" type="slidenum">
              <a:rPr lang="en-US" smtClean="0"/>
              <a:t>‹#›</a:t>
            </a:fld>
            <a:endParaRPr lang="en-US"/>
          </a:p>
        </p:txBody>
      </p:sp>
    </p:spTree>
    <p:extLst>
      <p:ext uri="{BB962C8B-B14F-4D97-AF65-F5344CB8AC3E}">
        <p14:creationId xmlns:p14="http://schemas.microsoft.com/office/powerpoint/2010/main" val="3916584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334073-71B2-4365-A6B2-568C9CBA3761}" type="datetime1">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94545-869A-4178-BEB1-BB9A198DF550}" type="slidenum">
              <a:rPr lang="en-US" smtClean="0"/>
              <a:t>‹#›</a:t>
            </a:fld>
            <a:endParaRPr lang="en-US"/>
          </a:p>
        </p:txBody>
      </p:sp>
    </p:spTree>
    <p:extLst>
      <p:ext uri="{BB962C8B-B14F-4D97-AF65-F5344CB8AC3E}">
        <p14:creationId xmlns:p14="http://schemas.microsoft.com/office/powerpoint/2010/main" val="3481247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8FB4FD-2FEB-4549-A89B-EAD50C8E5C08}" type="datetime1">
              <a:rPr lang="en-US" smtClean="0"/>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194545-869A-4178-BEB1-BB9A198DF550}" type="slidenum">
              <a:rPr lang="en-US" smtClean="0"/>
              <a:t>‹#›</a:t>
            </a:fld>
            <a:endParaRPr lang="en-US"/>
          </a:p>
        </p:txBody>
      </p:sp>
    </p:spTree>
    <p:extLst>
      <p:ext uri="{BB962C8B-B14F-4D97-AF65-F5344CB8AC3E}">
        <p14:creationId xmlns:p14="http://schemas.microsoft.com/office/powerpoint/2010/main" val="378426204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8FB4FD-2FEB-4549-A89B-EAD50C8E5C08}" type="datetime1">
              <a:rPr lang="en-US" smtClean="0"/>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194545-869A-4178-BEB1-BB9A198DF550}" type="slidenum">
              <a:rPr lang="en-US" smtClean="0"/>
              <a:t>‹#›</a:t>
            </a:fld>
            <a:endParaRPr lang="en-US"/>
          </a:p>
        </p:txBody>
      </p:sp>
    </p:spTree>
    <p:extLst>
      <p:ext uri="{BB962C8B-B14F-4D97-AF65-F5344CB8AC3E}">
        <p14:creationId xmlns:p14="http://schemas.microsoft.com/office/powerpoint/2010/main" val="287337405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8FB4FD-2FEB-4549-A89B-EAD50C8E5C08}" type="datetime1">
              <a:rPr lang="en-US" smtClean="0"/>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194545-869A-4178-BEB1-BB9A198DF550}"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1069119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8FB4FD-2FEB-4549-A89B-EAD50C8E5C08}" type="datetime1">
              <a:rPr lang="en-US" smtClean="0"/>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194545-869A-4178-BEB1-BB9A198DF550}" type="slidenum">
              <a:rPr lang="en-US" smtClean="0"/>
              <a:t>‹#›</a:t>
            </a:fld>
            <a:endParaRPr lang="en-US"/>
          </a:p>
        </p:txBody>
      </p:sp>
    </p:spTree>
    <p:extLst>
      <p:ext uri="{BB962C8B-B14F-4D97-AF65-F5344CB8AC3E}">
        <p14:creationId xmlns:p14="http://schemas.microsoft.com/office/powerpoint/2010/main" val="8442519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68FB4FD-2FEB-4549-A89B-EAD50C8E5C08}" type="datetime1">
              <a:rPr lang="en-US" smtClean="0"/>
              <a:t>10/10/2018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194545-869A-4178-BEB1-BB9A198DF550}" type="slidenum">
              <a:rPr lang="en-US" smtClean="0"/>
              <a:t>‹#›</a:t>
            </a:fld>
            <a:endParaRPr lang="en-US"/>
          </a:p>
        </p:txBody>
      </p:sp>
    </p:spTree>
    <p:extLst>
      <p:ext uri="{BB962C8B-B14F-4D97-AF65-F5344CB8AC3E}">
        <p14:creationId xmlns:p14="http://schemas.microsoft.com/office/powerpoint/2010/main" val="293714989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68FB4FD-2FEB-4549-A89B-EAD50C8E5C08}" type="datetime1">
              <a:rPr lang="en-US" smtClean="0"/>
              <a:t>10/10/2018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194545-869A-4178-BEB1-BB9A198DF550}" type="slidenum">
              <a:rPr lang="en-US" smtClean="0"/>
              <a:t>‹#›</a:t>
            </a:fld>
            <a:endParaRPr lang="en-US"/>
          </a:p>
        </p:txBody>
      </p:sp>
    </p:spTree>
    <p:extLst>
      <p:ext uri="{BB962C8B-B14F-4D97-AF65-F5344CB8AC3E}">
        <p14:creationId xmlns:p14="http://schemas.microsoft.com/office/powerpoint/2010/main" val="31850755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F90804-A950-45ED-ACFA-D0C01FA2641D}" type="datetime1">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94545-869A-4178-BEB1-BB9A198DF550}" type="slidenum">
              <a:rPr lang="en-US" smtClean="0"/>
              <a:t>‹#›</a:t>
            </a:fld>
            <a:endParaRPr lang="en-US"/>
          </a:p>
        </p:txBody>
      </p:sp>
    </p:spTree>
    <p:extLst>
      <p:ext uri="{BB962C8B-B14F-4D97-AF65-F5344CB8AC3E}">
        <p14:creationId xmlns:p14="http://schemas.microsoft.com/office/powerpoint/2010/main" val="3139176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7521D6-7FB4-4778-AC15-FF1BEA59CB2A}" type="datetime1">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94545-869A-4178-BEB1-BB9A198DF550}" type="slidenum">
              <a:rPr lang="en-US" smtClean="0"/>
              <a:t>‹#›</a:t>
            </a:fld>
            <a:endParaRPr lang="en-US"/>
          </a:p>
        </p:txBody>
      </p:sp>
    </p:spTree>
    <p:extLst>
      <p:ext uri="{BB962C8B-B14F-4D97-AF65-F5344CB8AC3E}">
        <p14:creationId xmlns:p14="http://schemas.microsoft.com/office/powerpoint/2010/main" val="2580935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7D661A-A14B-471B-9874-528F924C9653}" type="datetime1">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94545-869A-4178-BEB1-BB9A198DF550}" type="slidenum">
              <a:rPr lang="en-US" smtClean="0"/>
              <a:t>‹#›</a:t>
            </a:fld>
            <a:endParaRPr lang="en-US"/>
          </a:p>
        </p:txBody>
      </p:sp>
    </p:spTree>
    <p:extLst>
      <p:ext uri="{BB962C8B-B14F-4D97-AF65-F5344CB8AC3E}">
        <p14:creationId xmlns:p14="http://schemas.microsoft.com/office/powerpoint/2010/main" val="1899024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3AAA9D-B4F7-4138-947A-AB0313A1F764}" type="datetime1">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94545-869A-4178-BEB1-BB9A198DF550}" type="slidenum">
              <a:rPr lang="en-US" smtClean="0"/>
              <a:t>‹#›</a:t>
            </a:fld>
            <a:endParaRPr lang="en-US"/>
          </a:p>
        </p:txBody>
      </p:sp>
    </p:spTree>
    <p:extLst>
      <p:ext uri="{BB962C8B-B14F-4D97-AF65-F5344CB8AC3E}">
        <p14:creationId xmlns:p14="http://schemas.microsoft.com/office/powerpoint/2010/main" val="2603819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2EB425-1EBF-4443-AA4E-71698E13F090}" type="datetime1">
              <a:rPr lang="en-US" smtClean="0"/>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194545-869A-4178-BEB1-BB9A198DF550}" type="slidenum">
              <a:rPr lang="en-US" smtClean="0"/>
              <a:t>‹#›</a:t>
            </a:fld>
            <a:endParaRPr lang="en-US"/>
          </a:p>
        </p:txBody>
      </p:sp>
    </p:spTree>
    <p:extLst>
      <p:ext uri="{BB962C8B-B14F-4D97-AF65-F5344CB8AC3E}">
        <p14:creationId xmlns:p14="http://schemas.microsoft.com/office/powerpoint/2010/main" val="1543359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4F1240-97A4-44D9-9E1D-1BC2D2B6F1BC}" type="datetime1">
              <a:rPr lang="en-US" smtClean="0"/>
              <a:t>10/10/2018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194545-869A-4178-BEB1-BB9A198DF550}" type="slidenum">
              <a:rPr lang="en-US" smtClean="0"/>
              <a:t>‹#›</a:t>
            </a:fld>
            <a:endParaRPr lang="en-US"/>
          </a:p>
        </p:txBody>
      </p:sp>
    </p:spTree>
    <p:extLst>
      <p:ext uri="{BB962C8B-B14F-4D97-AF65-F5344CB8AC3E}">
        <p14:creationId xmlns:p14="http://schemas.microsoft.com/office/powerpoint/2010/main" val="1917106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6F92BD-DFBE-42EB-A83C-798284376641}" type="datetime1">
              <a:rPr lang="en-US" smtClean="0"/>
              <a:t>10/10/2018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194545-869A-4178-BEB1-BB9A198DF550}" type="slidenum">
              <a:rPr lang="en-US" smtClean="0"/>
              <a:t>‹#›</a:t>
            </a:fld>
            <a:endParaRPr lang="en-US"/>
          </a:p>
        </p:txBody>
      </p:sp>
    </p:spTree>
    <p:extLst>
      <p:ext uri="{BB962C8B-B14F-4D97-AF65-F5344CB8AC3E}">
        <p14:creationId xmlns:p14="http://schemas.microsoft.com/office/powerpoint/2010/main" val="421446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358DB3-321A-4869-8ACF-CBB7DF4EED1B}" type="datetime1">
              <a:rPr lang="en-US" smtClean="0"/>
              <a:t>10/10/2018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194545-869A-4178-BEB1-BB9A198DF550}" type="slidenum">
              <a:rPr lang="en-US" smtClean="0"/>
              <a:t>‹#›</a:t>
            </a:fld>
            <a:endParaRPr lang="en-US"/>
          </a:p>
        </p:txBody>
      </p:sp>
    </p:spTree>
    <p:extLst>
      <p:ext uri="{BB962C8B-B14F-4D97-AF65-F5344CB8AC3E}">
        <p14:creationId xmlns:p14="http://schemas.microsoft.com/office/powerpoint/2010/main" val="2205429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B46D3-7218-4CFC-A7EB-B7C7332F86AE}" type="datetime1">
              <a:rPr lang="en-US" smtClean="0"/>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194545-869A-4178-BEB1-BB9A198DF550}" type="slidenum">
              <a:rPr lang="en-US" smtClean="0"/>
              <a:t>‹#›</a:t>
            </a:fld>
            <a:endParaRPr lang="en-US"/>
          </a:p>
        </p:txBody>
      </p:sp>
    </p:spTree>
    <p:extLst>
      <p:ext uri="{BB962C8B-B14F-4D97-AF65-F5344CB8AC3E}">
        <p14:creationId xmlns:p14="http://schemas.microsoft.com/office/powerpoint/2010/main" val="1777087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CAFB76-5DBA-43E4-9B00-C8279A8032B1}" type="datetime1">
              <a:rPr lang="en-US" smtClean="0"/>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194545-869A-4178-BEB1-BB9A198DF550}" type="slidenum">
              <a:rPr lang="en-US" smtClean="0"/>
              <a:t>‹#›</a:t>
            </a:fld>
            <a:endParaRPr lang="en-US"/>
          </a:p>
        </p:txBody>
      </p:sp>
    </p:spTree>
    <p:extLst>
      <p:ext uri="{BB962C8B-B14F-4D97-AF65-F5344CB8AC3E}">
        <p14:creationId xmlns:p14="http://schemas.microsoft.com/office/powerpoint/2010/main" val="940872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68FB4FD-2FEB-4549-A89B-EAD50C8E5C08}" type="datetime1">
              <a:rPr lang="en-US" smtClean="0"/>
              <a:t>10/10/2018</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3194545-869A-4178-BEB1-BB9A198DF550}" type="slidenum">
              <a:rPr lang="en-US" smtClean="0"/>
              <a:t>‹#›</a:t>
            </a:fld>
            <a:endParaRPr lang="en-US"/>
          </a:p>
        </p:txBody>
      </p:sp>
    </p:spTree>
    <p:extLst>
      <p:ext uri="{BB962C8B-B14F-4D97-AF65-F5344CB8AC3E}">
        <p14:creationId xmlns:p14="http://schemas.microsoft.com/office/powerpoint/2010/main" val="2605778638"/>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fcc.gov/wireless/available-support-services" TargetMode="External"/><Relationship Id="rId2" Type="http://schemas.openxmlformats.org/officeDocument/2006/relationships/hyperlink" Target="mailto:tcnshelp@fcc.gov" TargetMode="Externa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microsoft.com/office/2007/relationships/hdphoto" Target="../media/hdphoto11.wdp"/><Relationship Id="rId7" Type="http://schemas.microsoft.com/office/2007/relationships/hdphoto" Target="../media/hdphoto13.wdp"/><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microsoft.com/office/2007/relationships/hdphoto" Target="../media/hdphoto12.wdp"/><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_ftn2"/><Relationship Id="rId2" Type="http://schemas.openxmlformats.org/officeDocument/2006/relationships/hyperlink" Target="#_ftn1"/><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hyperlink" Target="mailto:TCNShelp@fcc.gov"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21.png"/><Relationship Id="rId1" Type="http://schemas.openxmlformats.org/officeDocument/2006/relationships/slideLayout" Target="../slideLayouts/slideLayout6.xml"/><Relationship Id="rId5" Type="http://schemas.microsoft.com/office/2007/relationships/hdphoto" Target="../media/hdphoto17.wdp"/><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http://static.howstuffworks.com/gif/fcc-obsenity-1.jpg" TargetMode="External"/><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microsoft.com/office/2007/relationships/hdphoto" Target="../media/hdphoto21.wdp"/><Relationship Id="rId2" Type="http://schemas.openxmlformats.org/officeDocument/2006/relationships/image" Target="../media/image27.png"/><Relationship Id="rId1" Type="http://schemas.openxmlformats.org/officeDocument/2006/relationships/slideLayout" Target="../slideLayouts/slideLayout7.xml"/><Relationship Id="rId5" Type="http://schemas.microsoft.com/office/2007/relationships/hdphoto" Target="../media/hdphoto22.wdp"/><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microsoft.com/office/2007/relationships/hdphoto" Target="../media/hdphoto23.wdp"/></Relationships>
</file>

<file path=ppt/slides/_rels/slide33.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microsoft.com/office/2007/relationships/hdphoto" Target="../media/hdphoto24.wdp"/><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microsoft.com/office/2007/relationships/hdphoto" Target="../media/hdphoto23.wdp"/></Relationships>
</file>

<file path=ppt/slides/_rels/slide37.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microsoft.com/office/2007/relationships/hdphoto" Target="../media/hdphoto25.wdp"/><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587B17-CF23-46E0-A051-205682E0A78C}"/>
              </a:ext>
            </a:extLst>
          </p:cNvPr>
          <p:cNvSpPr>
            <a:spLocks noGrp="1"/>
          </p:cNvSpPr>
          <p:nvPr>
            <p:ph type="sldNum" sz="quarter" idx="12"/>
          </p:nvPr>
        </p:nvSpPr>
        <p:spPr/>
        <p:txBody>
          <a:bodyPr>
            <a:noAutofit/>
          </a:bodyPr>
          <a:lstStyle/>
          <a:p>
            <a:pPr>
              <a:spcAft>
                <a:spcPts val="600"/>
              </a:spcAft>
            </a:pPr>
            <a:fld id="{D3194545-869A-4178-BEB1-BB9A198DF550}" type="slidenum">
              <a:rPr lang="en-US" sz="2000" smtClean="0"/>
              <a:pPr>
                <a:spcAft>
                  <a:spcPts val="600"/>
                </a:spcAft>
              </a:pPr>
              <a:t>1</a:t>
            </a:fld>
            <a:endParaRPr lang="en-US" sz="2000" dirty="0"/>
          </a:p>
        </p:txBody>
      </p:sp>
      <p:sp>
        <p:nvSpPr>
          <p:cNvPr id="2" name="Title 1">
            <a:extLst>
              <a:ext uri="{FF2B5EF4-FFF2-40B4-BE49-F238E27FC236}">
                <a16:creationId xmlns:a16="http://schemas.microsoft.com/office/drawing/2014/main" id="{F9F76A4E-7A0B-414A-88D6-C724ADE1EFC1}"/>
              </a:ext>
            </a:extLst>
          </p:cNvPr>
          <p:cNvSpPr>
            <a:spLocks noGrp="1"/>
          </p:cNvSpPr>
          <p:nvPr>
            <p:ph type="ctrTitle" idx="4294967295"/>
          </p:nvPr>
        </p:nvSpPr>
        <p:spPr>
          <a:xfrm>
            <a:off x="2546774" y="1838425"/>
            <a:ext cx="6802437" cy="1989402"/>
          </a:xfrm>
        </p:spPr>
        <p:txBody>
          <a:bodyPr anchor="ctr">
            <a:normAutofit fontScale="90000"/>
          </a:bodyPr>
          <a:lstStyle/>
          <a:p>
            <a:br>
              <a:rPr lang="en-US" sz="5400" dirty="0"/>
            </a:br>
            <a:r>
              <a:rPr lang="en-US" sz="5400" dirty="0"/>
              <a:t>TCNS System Changes</a:t>
            </a:r>
            <a:endParaRPr lang="en-US" sz="2000" dirty="0"/>
          </a:p>
        </p:txBody>
      </p:sp>
      <p:sp>
        <p:nvSpPr>
          <p:cNvPr id="11" name="Subtitle 10">
            <a:extLst>
              <a:ext uri="{FF2B5EF4-FFF2-40B4-BE49-F238E27FC236}">
                <a16:creationId xmlns:a16="http://schemas.microsoft.com/office/drawing/2014/main" id="{6D959322-27A8-4899-9621-418D1CCC05CC}"/>
              </a:ext>
            </a:extLst>
          </p:cNvPr>
          <p:cNvSpPr>
            <a:spLocks noGrp="1"/>
          </p:cNvSpPr>
          <p:nvPr>
            <p:ph type="subTitle" idx="4294967295"/>
          </p:nvPr>
        </p:nvSpPr>
        <p:spPr>
          <a:xfrm>
            <a:off x="2084018" y="4291257"/>
            <a:ext cx="7727950" cy="1655762"/>
          </a:xfrm>
        </p:spPr>
        <p:txBody>
          <a:bodyPr>
            <a:normAutofit/>
          </a:bodyPr>
          <a:lstStyle/>
          <a:p>
            <a:pPr marL="0" indent="0" algn="ctr">
              <a:buNone/>
            </a:pPr>
            <a:r>
              <a:rPr lang="en-US" sz="2000" dirty="0"/>
              <a:t>Implementing the Infrastructure Second Report and Order </a:t>
            </a:r>
          </a:p>
          <a:p>
            <a:pPr marL="0" indent="0" algn="ctr">
              <a:buNone/>
            </a:pPr>
            <a:r>
              <a:rPr lang="en-US" sz="2000" dirty="0"/>
              <a:t>FCC 18-30</a:t>
            </a:r>
          </a:p>
          <a:p>
            <a:pPr marL="0" indent="0" algn="ctr">
              <a:buNone/>
            </a:pPr>
            <a:r>
              <a:rPr lang="en-US" sz="2000" dirty="0"/>
              <a:t>Effective July 2, 2018</a:t>
            </a:r>
          </a:p>
          <a:p>
            <a:pPr algn="l"/>
            <a:endParaRPr lang="en-US" dirty="0">
              <a:solidFill>
                <a:schemeClr val="bg1"/>
              </a:solidFill>
            </a:endParaRPr>
          </a:p>
          <a:p>
            <a:pPr algn="l"/>
            <a:endParaRPr lang="en-US" dirty="0">
              <a:solidFill>
                <a:schemeClr val="bg1"/>
              </a:solidFill>
            </a:endParaRPr>
          </a:p>
          <a:p>
            <a:endParaRPr lang="en-US" dirty="0"/>
          </a:p>
        </p:txBody>
      </p:sp>
    </p:spTree>
    <p:extLst>
      <p:ext uri="{BB962C8B-B14F-4D97-AF65-F5344CB8AC3E}">
        <p14:creationId xmlns:p14="http://schemas.microsoft.com/office/powerpoint/2010/main" val="4253932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3EE011-911D-4C1F-92D3-017D73102AF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92155" y="2073351"/>
            <a:ext cx="11807687" cy="1578501"/>
          </a:xfrm>
          <a:prstGeom prst="rect">
            <a:avLst/>
          </a:prstGeom>
        </p:spPr>
      </p:pic>
      <p:sp>
        <p:nvSpPr>
          <p:cNvPr id="4" name="TextBox 3">
            <a:extLst>
              <a:ext uri="{FF2B5EF4-FFF2-40B4-BE49-F238E27FC236}">
                <a16:creationId xmlns:a16="http://schemas.microsoft.com/office/drawing/2014/main" id="{5004B468-6B73-4FAB-96B7-76C066FD8EF3}"/>
              </a:ext>
            </a:extLst>
          </p:cNvPr>
          <p:cNvSpPr txBox="1"/>
          <p:nvPr/>
        </p:nvSpPr>
        <p:spPr>
          <a:xfrm>
            <a:off x="901873" y="3652718"/>
            <a:ext cx="10388252" cy="2308324"/>
          </a:xfrm>
          <a:prstGeom prst="rect">
            <a:avLst/>
          </a:prstGeom>
          <a:noFill/>
        </p:spPr>
        <p:txBody>
          <a:bodyPr wrap="square" rtlCol="0">
            <a:spAutoFit/>
          </a:bodyPr>
          <a:lstStyle/>
          <a:p>
            <a:r>
              <a:rPr lang="en-US" dirty="0"/>
              <a:t>When the notification has been submitted the TCNS number is displayed here on the confirmation page.</a:t>
            </a:r>
          </a:p>
          <a:p>
            <a:endParaRPr lang="en-US" dirty="0"/>
          </a:p>
          <a:p>
            <a:r>
              <a:rPr lang="en-US" dirty="0"/>
              <a:t>TCNS will continue to process on a weekly basis the “Weekly Notice of Tower Construction Notification System Filings” emails and letters to the Tribes every Wednesday and</a:t>
            </a:r>
          </a:p>
          <a:p>
            <a:r>
              <a:rPr lang="en-US" dirty="0"/>
              <a:t>the “Notice of Organization(s) Which Were Sent Proposed Tower Construction Notification Information” emails to the consultants every Friday.</a:t>
            </a:r>
          </a:p>
          <a:p>
            <a:endParaRPr lang="en-US" dirty="0"/>
          </a:p>
        </p:txBody>
      </p:sp>
      <p:sp>
        <p:nvSpPr>
          <p:cNvPr id="2" name="TextBox 1">
            <a:extLst>
              <a:ext uri="{FF2B5EF4-FFF2-40B4-BE49-F238E27FC236}">
                <a16:creationId xmlns:a16="http://schemas.microsoft.com/office/drawing/2014/main" id="{15975502-8758-4590-83CE-23D00C4F9EFA}"/>
              </a:ext>
            </a:extLst>
          </p:cNvPr>
          <p:cNvSpPr txBox="1"/>
          <p:nvPr/>
        </p:nvSpPr>
        <p:spPr>
          <a:xfrm>
            <a:off x="1144988" y="5723357"/>
            <a:ext cx="9631869" cy="923330"/>
          </a:xfrm>
          <a:prstGeom prst="rect">
            <a:avLst/>
          </a:prstGeom>
          <a:noFill/>
        </p:spPr>
        <p:txBody>
          <a:bodyPr wrap="square" rtlCol="0">
            <a:spAutoFit/>
          </a:bodyPr>
          <a:lstStyle/>
          <a:p>
            <a:r>
              <a:rPr lang="en-US" dirty="0"/>
              <a:t> * The 30/35-day Tribal review period begins for projects excluded from SHPO review the date the “Weekly Notice of Tower Construction Notification System Filings” is sent to the Tribes. </a:t>
            </a:r>
          </a:p>
        </p:txBody>
      </p:sp>
      <p:sp>
        <p:nvSpPr>
          <p:cNvPr id="5" name="Slide Number Placeholder 4">
            <a:extLst>
              <a:ext uri="{FF2B5EF4-FFF2-40B4-BE49-F238E27FC236}">
                <a16:creationId xmlns:a16="http://schemas.microsoft.com/office/drawing/2014/main" id="{4AAB29C1-7366-4B4B-9B04-512AA21C9107}"/>
              </a:ext>
            </a:extLst>
          </p:cNvPr>
          <p:cNvSpPr>
            <a:spLocks noGrp="1"/>
          </p:cNvSpPr>
          <p:nvPr>
            <p:ph type="sldNum" sz="quarter" idx="12"/>
          </p:nvPr>
        </p:nvSpPr>
        <p:spPr>
          <a:xfrm>
            <a:off x="11049755" y="6188075"/>
            <a:ext cx="1142245" cy="669925"/>
          </a:xfrm>
        </p:spPr>
        <p:txBody>
          <a:bodyPr vert="horz" lIns="91440" tIns="45720" rIns="91440" bIns="45720" rtlCol="0" anchor="b"/>
          <a:lstStyle/>
          <a:p>
            <a:fld id="{D3194545-869A-4178-BEB1-BB9A198DF550}" type="slidenum">
              <a:rPr lang="en-US" sz="2000"/>
              <a:pPr/>
              <a:t>10</a:t>
            </a:fld>
            <a:endParaRPr lang="en-US" sz="2000" dirty="0"/>
          </a:p>
        </p:txBody>
      </p:sp>
    </p:spTree>
    <p:extLst>
      <p:ext uri="{BB962C8B-B14F-4D97-AF65-F5344CB8AC3E}">
        <p14:creationId xmlns:p14="http://schemas.microsoft.com/office/powerpoint/2010/main" val="506945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Right 4">
            <a:extLst>
              <a:ext uri="{FF2B5EF4-FFF2-40B4-BE49-F238E27FC236}">
                <a16:creationId xmlns:a16="http://schemas.microsoft.com/office/drawing/2014/main" id="{603A09B0-CFAC-47BF-858A-69DD3CA8F9CC}"/>
              </a:ext>
            </a:extLst>
          </p:cNvPr>
          <p:cNvSpPr/>
          <p:nvPr/>
        </p:nvSpPr>
        <p:spPr>
          <a:xfrm>
            <a:off x="2325049" y="2219690"/>
            <a:ext cx="926830" cy="443707"/>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A9A3327-282E-4FF7-A366-87E6FE1203D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3251879" y="1988683"/>
            <a:ext cx="8534400" cy="4454733"/>
          </a:xfrm>
          <a:prstGeom prst="rect">
            <a:avLst/>
          </a:prstGeom>
        </p:spPr>
      </p:pic>
      <p:sp>
        <p:nvSpPr>
          <p:cNvPr id="2" name="Slide Number Placeholder 1">
            <a:extLst>
              <a:ext uri="{FF2B5EF4-FFF2-40B4-BE49-F238E27FC236}">
                <a16:creationId xmlns:a16="http://schemas.microsoft.com/office/drawing/2014/main" id="{790E4182-F78E-4AC1-8090-92F86310CC7C}"/>
              </a:ext>
            </a:extLst>
          </p:cNvPr>
          <p:cNvSpPr>
            <a:spLocks noGrp="1"/>
          </p:cNvSpPr>
          <p:nvPr>
            <p:ph type="sldNum" sz="quarter" idx="12"/>
          </p:nvPr>
        </p:nvSpPr>
        <p:spPr>
          <a:xfrm>
            <a:off x="11049755" y="6188075"/>
            <a:ext cx="1142245" cy="669925"/>
          </a:xfrm>
        </p:spPr>
        <p:txBody>
          <a:bodyPr vert="horz" lIns="91440" tIns="45720" rIns="91440" bIns="45720" rtlCol="0" anchor="b"/>
          <a:lstStyle/>
          <a:p>
            <a:fld id="{D3194545-869A-4178-BEB1-BB9A198DF550}" type="slidenum">
              <a:rPr lang="en-US" sz="2000"/>
              <a:pPr/>
              <a:t>11</a:t>
            </a:fld>
            <a:endParaRPr lang="en-US" sz="2000" dirty="0"/>
          </a:p>
        </p:txBody>
      </p:sp>
      <p:sp>
        <p:nvSpPr>
          <p:cNvPr id="9" name="TextBox 8">
            <a:extLst>
              <a:ext uri="{FF2B5EF4-FFF2-40B4-BE49-F238E27FC236}">
                <a16:creationId xmlns:a16="http://schemas.microsoft.com/office/drawing/2014/main" id="{67F9238A-DED6-475A-821F-6B44575C1E1A}"/>
              </a:ext>
            </a:extLst>
          </p:cNvPr>
          <p:cNvSpPr txBox="1"/>
          <p:nvPr/>
        </p:nvSpPr>
        <p:spPr>
          <a:xfrm>
            <a:off x="391831" y="2894404"/>
            <a:ext cx="2626237" cy="1754326"/>
          </a:xfrm>
          <a:prstGeom prst="rect">
            <a:avLst/>
          </a:prstGeom>
          <a:noFill/>
        </p:spPr>
        <p:txBody>
          <a:bodyPr wrap="square" rtlCol="0">
            <a:spAutoFit/>
          </a:bodyPr>
          <a:lstStyle/>
          <a:p>
            <a:r>
              <a:rPr lang="en-US" dirty="0"/>
              <a:t>No changes have been made to the Submit a New Notification process for a project that requires SHPO review.</a:t>
            </a:r>
          </a:p>
        </p:txBody>
      </p:sp>
    </p:spTree>
    <p:extLst>
      <p:ext uri="{BB962C8B-B14F-4D97-AF65-F5344CB8AC3E}">
        <p14:creationId xmlns:p14="http://schemas.microsoft.com/office/powerpoint/2010/main" val="729016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9F9977-6F81-4FE2-9FE0-7B01E199DA61}"/>
              </a:ext>
            </a:extLst>
          </p:cNvPr>
          <p:cNvSpPr txBox="1"/>
          <p:nvPr/>
        </p:nvSpPr>
        <p:spPr>
          <a:xfrm>
            <a:off x="618780" y="5501313"/>
            <a:ext cx="10430975" cy="923330"/>
          </a:xfrm>
          <a:prstGeom prst="rect">
            <a:avLst/>
          </a:prstGeom>
          <a:noFill/>
        </p:spPr>
        <p:txBody>
          <a:bodyPr wrap="square" rtlCol="0">
            <a:spAutoFit/>
          </a:bodyPr>
          <a:lstStyle/>
          <a:p>
            <a:r>
              <a:rPr lang="en-US" dirty="0"/>
              <a:t>* The 30/35-Day Tribal Review period for projects that require SHPO review starts when the related (FCC Form 620 or FCC Form 621) has been submitted and the E-106 system has sent an email or letter notification to the Tribes. </a:t>
            </a:r>
          </a:p>
        </p:txBody>
      </p:sp>
      <p:pic>
        <p:nvPicPr>
          <p:cNvPr id="6" name="Picture 5">
            <a:extLst>
              <a:ext uri="{FF2B5EF4-FFF2-40B4-BE49-F238E27FC236}">
                <a16:creationId xmlns:a16="http://schemas.microsoft.com/office/drawing/2014/main" id="{4E6B42F8-BCCE-4DB6-8DA1-0AB2E66F9C6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78904" y="2167215"/>
            <a:ext cx="11834191" cy="1582045"/>
          </a:xfrm>
          <a:prstGeom prst="rect">
            <a:avLst/>
          </a:prstGeom>
        </p:spPr>
      </p:pic>
      <p:sp>
        <p:nvSpPr>
          <p:cNvPr id="3" name="Slide Number Placeholder 2">
            <a:extLst>
              <a:ext uri="{FF2B5EF4-FFF2-40B4-BE49-F238E27FC236}">
                <a16:creationId xmlns:a16="http://schemas.microsoft.com/office/drawing/2014/main" id="{5844FF5B-E705-4297-965A-7F7F23FE6BC1}"/>
              </a:ext>
            </a:extLst>
          </p:cNvPr>
          <p:cNvSpPr>
            <a:spLocks noGrp="1"/>
          </p:cNvSpPr>
          <p:nvPr>
            <p:ph type="sldNum" sz="quarter" idx="12"/>
          </p:nvPr>
        </p:nvSpPr>
        <p:spPr>
          <a:xfrm>
            <a:off x="11049755" y="6188075"/>
            <a:ext cx="1142245" cy="669925"/>
          </a:xfrm>
        </p:spPr>
        <p:txBody>
          <a:bodyPr vert="horz" lIns="91440" tIns="45720" rIns="91440" bIns="45720" rtlCol="0" anchor="b"/>
          <a:lstStyle/>
          <a:p>
            <a:fld id="{D3194545-869A-4178-BEB1-BB9A198DF550}" type="slidenum">
              <a:rPr lang="en-US" sz="2000"/>
              <a:pPr/>
              <a:t>12</a:t>
            </a:fld>
            <a:endParaRPr lang="en-US" sz="2000" dirty="0"/>
          </a:p>
        </p:txBody>
      </p:sp>
      <p:sp>
        <p:nvSpPr>
          <p:cNvPr id="8" name="TextBox 7">
            <a:extLst>
              <a:ext uri="{FF2B5EF4-FFF2-40B4-BE49-F238E27FC236}">
                <a16:creationId xmlns:a16="http://schemas.microsoft.com/office/drawing/2014/main" id="{1EEB072D-6744-40AC-A3F4-464C2C3D538B}"/>
              </a:ext>
            </a:extLst>
          </p:cNvPr>
          <p:cNvSpPr txBox="1"/>
          <p:nvPr/>
        </p:nvSpPr>
        <p:spPr>
          <a:xfrm>
            <a:off x="599556" y="3988381"/>
            <a:ext cx="11329329" cy="1169551"/>
          </a:xfrm>
          <a:prstGeom prst="rect">
            <a:avLst/>
          </a:prstGeom>
          <a:noFill/>
        </p:spPr>
        <p:txBody>
          <a:bodyPr wrap="square" rtlCol="0">
            <a:spAutoFit/>
          </a:bodyPr>
          <a:lstStyle/>
          <a:p>
            <a:r>
              <a:rPr lang="en-US" dirty="0"/>
              <a:t>Projects that require SHPO review will be processed on the same weekly basis:</a:t>
            </a:r>
          </a:p>
          <a:p>
            <a:endParaRPr lang="en-US" dirty="0"/>
          </a:p>
          <a:p>
            <a:r>
              <a:rPr lang="en-US" dirty="0"/>
              <a:t>	</a:t>
            </a:r>
            <a:r>
              <a:rPr lang="en-US" sz="1600" dirty="0"/>
              <a:t>Wednesday -  Weekly Notice of Tower Construction Notification System Filings emails/letters </a:t>
            </a:r>
          </a:p>
          <a:p>
            <a:r>
              <a:rPr lang="en-US" sz="1600" dirty="0"/>
              <a:t>	Friday -  Notice of Organization(s) Which Were Sent Proposed Tower Construction Notification Information emails</a:t>
            </a:r>
          </a:p>
        </p:txBody>
      </p:sp>
    </p:spTree>
    <p:extLst>
      <p:ext uri="{BB962C8B-B14F-4D97-AF65-F5344CB8AC3E}">
        <p14:creationId xmlns:p14="http://schemas.microsoft.com/office/powerpoint/2010/main" val="2989108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1ABC2B-98DE-4492-9EAB-D11A17BECDDB}"/>
              </a:ext>
            </a:extLst>
          </p:cNvPr>
          <p:cNvSpPr>
            <a:spLocks noGrp="1"/>
          </p:cNvSpPr>
          <p:nvPr>
            <p:ph type="sldNum" sz="quarter" idx="12"/>
          </p:nvPr>
        </p:nvSpPr>
        <p:spPr>
          <a:xfrm>
            <a:off x="11049755" y="6188075"/>
            <a:ext cx="1142245" cy="669925"/>
          </a:xfrm>
        </p:spPr>
        <p:txBody>
          <a:bodyPr/>
          <a:lstStyle/>
          <a:p>
            <a:fld id="{D3194545-869A-4178-BEB1-BB9A198DF550}" type="slidenum">
              <a:rPr lang="en-US" sz="2000" smtClean="0"/>
              <a:t>13</a:t>
            </a:fld>
            <a:endParaRPr lang="en-US" sz="2000" dirty="0"/>
          </a:p>
        </p:txBody>
      </p:sp>
      <p:sp>
        <p:nvSpPr>
          <p:cNvPr id="4" name="Rectangle 3">
            <a:extLst>
              <a:ext uri="{FF2B5EF4-FFF2-40B4-BE49-F238E27FC236}">
                <a16:creationId xmlns:a16="http://schemas.microsoft.com/office/drawing/2014/main" id="{C7386542-5553-4C6C-95C7-032111653731}"/>
              </a:ext>
            </a:extLst>
          </p:cNvPr>
          <p:cNvSpPr/>
          <p:nvPr/>
        </p:nvSpPr>
        <p:spPr>
          <a:xfrm>
            <a:off x="4376576" y="2285721"/>
            <a:ext cx="3776021" cy="6617196"/>
          </a:xfrm>
          <a:prstGeom prst="rect">
            <a:avLst/>
          </a:prstGeom>
          <a:solidFill>
            <a:schemeClr val="tx1"/>
          </a:solidFill>
        </p:spPr>
        <p:txBody>
          <a:bodyPr wrap="square">
            <a:spAutoFit/>
          </a:bodyPr>
          <a:lstStyle/>
          <a:p>
            <a:pPr indent="457200"/>
            <a:r>
              <a:rPr lang="en-US" sz="800" dirty="0">
                <a:solidFill>
                  <a:schemeClr val="bg1"/>
                </a:solidFill>
                <a:latin typeface="Times New Roman" panose="02020603050405020304" pitchFamily="18" charset="0"/>
                <a:ea typeface="Times New Roman" panose="02020603050405020304" pitchFamily="18" charset="0"/>
              </a:rPr>
              <a:t>and a Tribal Nation or NHO, you must seek guidance from the Commission (NPA, Section IV.G).  These procedures are further set forth in the FCC's Second Report and Order released on March 30, 2018 (FCC 18-30).</a:t>
            </a:r>
          </a:p>
          <a:p>
            <a:r>
              <a:rPr lang="en-US" sz="800" dirty="0">
                <a:solidFill>
                  <a:schemeClr val="bg1"/>
                </a:solidFill>
                <a:latin typeface="Times New Roman" panose="02020603050405020304" pitchFamily="18" charset="0"/>
                <a:ea typeface="Times New Roman" panose="02020603050405020304" pitchFamily="18" charset="0"/>
              </a:rPr>
              <a:t> </a:t>
            </a:r>
          </a:p>
          <a:p>
            <a:r>
              <a:rPr lang="en-US" sz="800" i="1" dirty="0">
                <a:solidFill>
                  <a:schemeClr val="bg1"/>
                </a:solidFill>
                <a:latin typeface="Times New Roman" panose="02020603050405020304" pitchFamily="18" charset="0"/>
                <a:ea typeface="Times New Roman" panose="02020603050405020304" pitchFamily="18" charset="0"/>
              </a:rPr>
              <a:t>1. Title – Contact First &amp; Last Name – Entity Name – Contact City, State - regular mail, email or both</a:t>
            </a:r>
            <a:endParaRPr lang="en-US" sz="800" dirty="0">
              <a:solidFill>
                <a:schemeClr val="bg1"/>
              </a:solidFill>
              <a:latin typeface="Times New Roman" panose="02020603050405020304" pitchFamily="18" charset="0"/>
              <a:ea typeface="Times New Roman" panose="02020603050405020304" pitchFamily="18" charset="0"/>
            </a:endParaRPr>
          </a:p>
          <a:p>
            <a:r>
              <a:rPr lang="en-US" sz="800" i="1" dirty="0">
                <a:solidFill>
                  <a:schemeClr val="bg1"/>
                </a:solidFill>
                <a:latin typeface="Times New Roman" panose="02020603050405020304" pitchFamily="18" charset="0"/>
                <a:ea typeface="Times New Roman" panose="02020603050405020304" pitchFamily="18" charset="0"/>
              </a:rPr>
              <a:t>Exclusions:</a:t>
            </a:r>
            <a:r>
              <a:rPr lang="en-US" sz="800" dirty="0">
                <a:solidFill>
                  <a:schemeClr val="bg1"/>
                </a:solidFill>
                <a:latin typeface="Times New Roman" panose="02020603050405020304" pitchFamily="18" charset="0"/>
                <a:ea typeface="Times New Roman" panose="02020603050405020304" pitchFamily="18" charset="0"/>
              </a:rPr>
              <a:t> </a:t>
            </a:r>
          </a:p>
          <a:p>
            <a:r>
              <a:rPr lang="en-US" sz="800" dirty="0">
                <a:solidFill>
                  <a:schemeClr val="bg1"/>
                </a:solidFill>
                <a:latin typeface="Times New Roman" panose="02020603050405020304" pitchFamily="18" charset="0"/>
                <a:ea typeface="Times New Roman" panose="02020603050405020304" pitchFamily="18" charset="0"/>
              </a:rPr>
              <a:t> </a:t>
            </a:r>
          </a:p>
          <a:p>
            <a:r>
              <a:rPr lang="en-US" sz="800" i="1" dirty="0">
                <a:solidFill>
                  <a:schemeClr val="bg1"/>
                </a:solidFill>
                <a:latin typeface="Times New Roman" panose="02020603050405020304" pitchFamily="18" charset="0"/>
                <a:ea typeface="Times New Roman" panose="02020603050405020304" pitchFamily="18" charset="0"/>
              </a:rPr>
              <a:t>2. Title – Contact First &amp; Last Name – Entity Name – Contact City, State - regular mail, email or both</a:t>
            </a:r>
            <a:endParaRPr lang="en-US" sz="800" dirty="0">
              <a:solidFill>
                <a:schemeClr val="bg1"/>
              </a:solidFill>
              <a:latin typeface="Times New Roman" panose="02020603050405020304" pitchFamily="18" charset="0"/>
              <a:ea typeface="Times New Roman" panose="02020603050405020304" pitchFamily="18" charset="0"/>
            </a:endParaRPr>
          </a:p>
          <a:p>
            <a:r>
              <a:rPr lang="en-US" sz="800" i="1" dirty="0">
                <a:solidFill>
                  <a:schemeClr val="bg1"/>
                </a:solidFill>
                <a:latin typeface="Times New Roman" panose="02020603050405020304" pitchFamily="18" charset="0"/>
                <a:ea typeface="Times New Roman" panose="02020603050405020304" pitchFamily="18" charset="0"/>
              </a:rPr>
              <a:t>Exclusions:</a:t>
            </a:r>
            <a:r>
              <a:rPr lang="en-US" sz="800" dirty="0">
                <a:solidFill>
                  <a:schemeClr val="bg1"/>
                </a:solidFill>
                <a:latin typeface="Times New Roman" panose="02020603050405020304" pitchFamily="18" charset="0"/>
                <a:ea typeface="Times New Roman" panose="02020603050405020304" pitchFamily="18" charset="0"/>
              </a:rPr>
              <a:t> </a:t>
            </a:r>
          </a:p>
          <a:p>
            <a:r>
              <a:rPr lang="en-US" sz="800" i="1" dirty="0">
                <a:solidFill>
                  <a:schemeClr val="bg1"/>
                </a:solidFill>
                <a:latin typeface="Times New Roman" panose="02020603050405020304" pitchFamily="18" charset="0"/>
                <a:ea typeface="Times New Roman" panose="02020603050405020304" pitchFamily="18" charset="0"/>
              </a:rPr>
              <a:t> </a:t>
            </a:r>
            <a:endParaRPr lang="en-US" sz="800" dirty="0">
              <a:solidFill>
                <a:schemeClr val="bg1"/>
              </a:solidFill>
              <a:latin typeface="Times New Roman" panose="02020603050405020304" pitchFamily="18" charset="0"/>
              <a:ea typeface="Times New Roman" panose="02020603050405020304" pitchFamily="18" charset="0"/>
            </a:endParaRPr>
          </a:p>
          <a:p>
            <a:r>
              <a:rPr lang="en-US" sz="800" i="1" dirty="0">
                <a:solidFill>
                  <a:schemeClr val="bg1"/>
                </a:solidFill>
                <a:latin typeface="Times New Roman" panose="02020603050405020304" pitchFamily="18" charset="0"/>
                <a:ea typeface="Times New Roman" panose="02020603050405020304" pitchFamily="18" charset="0"/>
              </a:rPr>
              <a:t>3. Title – Contact First &amp; Last Name – Entity Name – Contact City, State - regular mail, email or both</a:t>
            </a:r>
            <a:endParaRPr lang="en-US" sz="800" dirty="0">
              <a:solidFill>
                <a:schemeClr val="bg1"/>
              </a:solidFill>
              <a:latin typeface="Times New Roman" panose="02020603050405020304" pitchFamily="18" charset="0"/>
              <a:ea typeface="Times New Roman" panose="02020603050405020304" pitchFamily="18" charset="0"/>
            </a:endParaRPr>
          </a:p>
          <a:p>
            <a:r>
              <a:rPr lang="en-US" sz="800" i="1" dirty="0">
                <a:solidFill>
                  <a:schemeClr val="bg1"/>
                </a:solidFill>
                <a:latin typeface="Times New Roman" panose="02020603050405020304" pitchFamily="18" charset="0"/>
                <a:ea typeface="Times New Roman" panose="02020603050405020304" pitchFamily="18" charset="0"/>
              </a:rPr>
              <a:t>Exclusions:</a:t>
            </a:r>
            <a:r>
              <a:rPr lang="en-US" sz="800" dirty="0">
                <a:solidFill>
                  <a:schemeClr val="bg1"/>
                </a:solidFill>
                <a:latin typeface="Times New Roman" panose="02020603050405020304" pitchFamily="18" charset="0"/>
                <a:ea typeface="Times New Roman" panose="02020603050405020304" pitchFamily="18" charset="0"/>
              </a:rPr>
              <a:t> </a:t>
            </a:r>
          </a:p>
          <a:p>
            <a:r>
              <a:rPr lang="en-US" sz="800" i="1" dirty="0">
                <a:solidFill>
                  <a:schemeClr val="bg1"/>
                </a:solidFill>
                <a:latin typeface="Times New Roman" panose="02020603050405020304" pitchFamily="18" charset="0"/>
                <a:ea typeface="Times New Roman" panose="02020603050405020304" pitchFamily="18" charset="0"/>
              </a:rPr>
              <a:t> </a:t>
            </a:r>
            <a:endParaRPr lang="en-US" sz="800" dirty="0">
              <a:solidFill>
                <a:schemeClr val="bg1"/>
              </a:solidFill>
              <a:latin typeface="Times New Roman" panose="02020603050405020304" pitchFamily="18" charset="0"/>
              <a:ea typeface="Times New Roman" panose="02020603050405020304" pitchFamily="18" charset="0"/>
            </a:endParaRPr>
          </a:p>
          <a:p>
            <a:pPr indent="457200"/>
            <a:r>
              <a:rPr lang="en-US" sz="800" dirty="0">
                <a:solidFill>
                  <a:schemeClr val="bg1"/>
                </a:solidFill>
                <a:latin typeface="Times New Roman" panose="02020603050405020304" pitchFamily="18" charset="0"/>
                <a:ea typeface="Times New Roman" panose="02020603050405020304" pitchFamily="18" charset="0"/>
              </a:rPr>
              <a:t>The notification that you provided was also forwarded to the following SHPOs in the State in which you propose to construct and neighboring States.  The information was provided to these SHPOs as a courtesy for their information and planning.  You need make no effort at this time to follow up with any SHPO that does not respond to this notification.  Prior to construction, you must provide the SHPO of the State in which you propose to construct (or the Tribal Historic Preservation Officer, if the project will be located on certain Tribal lands), with a Submission Packet pursuant to Section VII.A of the NPA unless the project is excluded from SHPO review under Section III D or E of the NPA.</a:t>
            </a:r>
          </a:p>
          <a:p>
            <a:r>
              <a:rPr lang="en-US" sz="800" i="1" dirty="0">
                <a:solidFill>
                  <a:schemeClr val="bg1"/>
                </a:solidFill>
                <a:latin typeface="Times New Roman" panose="02020603050405020304" pitchFamily="18" charset="0"/>
                <a:ea typeface="Times New Roman" panose="02020603050405020304" pitchFamily="18" charset="0"/>
              </a:rPr>
              <a:t> </a:t>
            </a:r>
            <a:endParaRPr lang="en-US" sz="800" dirty="0">
              <a:solidFill>
                <a:schemeClr val="bg1"/>
              </a:solidFill>
              <a:latin typeface="Times New Roman" panose="02020603050405020304" pitchFamily="18" charset="0"/>
              <a:ea typeface="Times New Roman" panose="02020603050405020304" pitchFamily="18" charset="0"/>
            </a:endParaRPr>
          </a:p>
          <a:p>
            <a:r>
              <a:rPr lang="en-US" sz="800" i="1" dirty="0">
                <a:solidFill>
                  <a:schemeClr val="bg1"/>
                </a:solidFill>
                <a:latin typeface="Times New Roman" panose="02020603050405020304" pitchFamily="18" charset="0"/>
                <a:ea typeface="Times New Roman" panose="02020603050405020304" pitchFamily="18" charset="0"/>
              </a:rPr>
              <a:t>4. Title – Contact First &amp; Last Name – Entity Name – Contact City, State - regular mail, email or both</a:t>
            </a:r>
            <a:endParaRPr lang="en-US" sz="800" dirty="0">
              <a:solidFill>
                <a:schemeClr val="bg1"/>
              </a:solidFill>
              <a:latin typeface="Times New Roman" panose="02020603050405020304" pitchFamily="18" charset="0"/>
              <a:ea typeface="Times New Roman" panose="02020603050405020304" pitchFamily="18" charset="0"/>
            </a:endParaRPr>
          </a:p>
          <a:p>
            <a:r>
              <a:rPr lang="en-US" sz="800" i="1" dirty="0">
                <a:solidFill>
                  <a:schemeClr val="bg1"/>
                </a:solidFill>
                <a:latin typeface="Times New Roman" panose="02020603050405020304" pitchFamily="18" charset="0"/>
                <a:ea typeface="Times New Roman" panose="02020603050405020304" pitchFamily="18" charset="0"/>
              </a:rPr>
              <a:t> </a:t>
            </a:r>
            <a:endParaRPr lang="en-US" sz="800" dirty="0">
              <a:solidFill>
                <a:schemeClr val="bg1"/>
              </a:solidFill>
              <a:latin typeface="Times New Roman" panose="02020603050405020304" pitchFamily="18" charset="0"/>
              <a:ea typeface="Times New Roman" panose="02020603050405020304" pitchFamily="18" charset="0"/>
            </a:endParaRPr>
          </a:p>
          <a:p>
            <a:pPr indent="457200"/>
            <a:r>
              <a:rPr lang="en-US" sz="800" dirty="0">
                <a:solidFill>
                  <a:schemeClr val="bg1"/>
                </a:solidFill>
                <a:latin typeface="Times New Roman" panose="02020603050405020304" pitchFamily="18" charset="0"/>
                <a:ea typeface="Times New Roman" panose="02020603050405020304" pitchFamily="18" charset="0"/>
              </a:rPr>
              <a:t>TCNS automatically forwards all notifications to all Tribal Nations and SHPOs that have an expressed interest in the geographic area of a proposal.   However, if a proposal for PTC wayside poles falls within a designated exclusion, you need not expect any response and need not pursue any additional process with that Tribal Nation or SHPO.  In addition, a particular Tribal Nation or SHPO may also set forth policies or procedures within its details box that exclude from review certain facilities (for example, a statement that it does not review collocations with no ground disturbance; or that indicates that no response within 30 days indicates no interest in participating in pre-construction review).</a:t>
            </a:r>
          </a:p>
          <a:p>
            <a:r>
              <a:rPr lang="en-US" sz="800" dirty="0">
                <a:solidFill>
                  <a:schemeClr val="bg1"/>
                </a:solidFill>
                <a:latin typeface="Times New Roman" panose="02020603050405020304" pitchFamily="18" charset="0"/>
                <a:ea typeface="Times New Roman" panose="02020603050405020304" pitchFamily="18" charset="0"/>
              </a:rPr>
              <a:t> </a:t>
            </a:r>
          </a:p>
          <a:p>
            <a:pPr indent="457200"/>
            <a:r>
              <a:rPr lang="en-US" sz="800" dirty="0">
                <a:solidFill>
                  <a:schemeClr val="bg1"/>
                </a:solidFill>
                <a:latin typeface="Times New Roman" panose="02020603050405020304" pitchFamily="18" charset="0"/>
                <a:ea typeface="Times New Roman" panose="02020603050405020304" pitchFamily="18" charset="0"/>
              </a:rPr>
              <a:t>Please be advised that the FCC cannot guarantee that the contact(s) listed above have opened and reviewed an electronic or regular mail notification.  If you learn that any of the above contact information is no longer valid, please contact the FCC by emailing </a:t>
            </a:r>
            <a:r>
              <a:rPr lang="en-US" sz="800" u="sng" dirty="0">
                <a:solidFill>
                  <a:schemeClr val="bg1"/>
                </a:solidFill>
                <a:latin typeface="Times New Roman" panose="02020603050405020304" pitchFamily="18" charset="0"/>
                <a:ea typeface="Times New Roman" panose="02020603050405020304" pitchFamily="18" charset="0"/>
                <a:hlinkClick r:id="rId2"/>
              </a:rPr>
              <a:t>tcnshelp@fcc.gov</a:t>
            </a:r>
            <a:r>
              <a:rPr lang="en-US" sz="800" dirty="0">
                <a:solidFill>
                  <a:schemeClr val="bg1"/>
                </a:solidFill>
                <a:latin typeface="Times New Roman" panose="02020603050405020304" pitchFamily="18" charset="0"/>
                <a:ea typeface="Times New Roman" panose="02020603050405020304" pitchFamily="18" charset="0"/>
              </a:rPr>
              <a:t>. The following information relating to the proposed tower was forwarded to the person(s) listed above:</a:t>
            </a:r>
          </a:p>
          <a:p>
            <a:pPr algn="just"/>
            <a:r>
              <a:rPr lang="en-US" sz="800" dirty="0">
                <a:solidFill>
                  <a:schemeClr val="bg1"/>
                </a:solidFill>
                <a:latin typeface="Times New Roman" panose="02020603050405020304" pitchFamily="18" charset="0"/>
                <a:ea typeface="Times New Roman" panose="02020603050405020304" pitchFamily="18" charset="0"/>
              </a:rPr>
              <a:t> </a:t>
            </a:r>
          </a:p>
          <a:p>
            <a:r>
              <a:rPr lang="en-US" sz="800" i="1" dirty="0">
                <a:solidFill>
                  <a:schemeClr val="bg1"/>
                </a:solidFill>
                <a:latin typeface="Times New Roman" panose="02020603050405020304" pitchFamily="18" charset="0"/>
                <a:ea typeface="Times New Roman" panose="02020603050405020304" pitchFamily="18" charset="0"/>
              </a:rPr>
              <a:t>Notification Received: mm/dd/</a:t>
            </a:r>
            <a:r>
              <a:rPr lang="en-US" sz="800" i="1" dirty="0" err="1">
                <a:solidFill>
                  <a:schemeClr val="bg1"/>
                </a:solidFill>
                <a:latin typeface="Times New Roman" panose="02020603050405020304" pitchFamily="18" charset="0"/>
                <a:ea typeface="Times New Roman" panose="02020603050405020304" pitchFamily="18" charset="0"/>
              </a:rPr>
              <a:t>yyyy</a:t>
            </a:r>
            <a:endParaRPr lang="en-US" sz="800" dirty="0">
              <a:solidFill>
                <a:schemeClr val="bg1"/>
              </a:solidFill>
              <a:latin typeface="Times New Roman" panose="02020603050405020304" pitchFamily="18" charset="0"/>
              <a:ea typeface="Times New Roman" panose="02020603050405020304" pitchFamily="18" charset="0"/>
            </a:endParaRPr>
          </a:p>
          <a:p>
            <a:r>
              <a:rPr lang="en-US" sz="800" i="1" dirty="0">
                <a:solidFill>
                  <a:schemeClr val="bg1"/>
                </a:solidFill>
                <a:latin typeface="Times New Roman" panose="02020603050405020304" pitchFamily="18" charset="0"/>
                <a:ea typeface="Times New Roman" panose="02020603050405020304" pitchFamily="18" charset="0"/>
              </a:rPr>
              <a:t>Notification ID:</a:t>
            </a:r>
          </a:p>
          <a:p>
            <a:r>
              <a:rPr lang="en-US" sz="800" i="1" dirty="0">
                <a:solidFill>
                  <a:schemeClr val="bg1"/>
                </a:solidFill>
                <a:latin typeface="Times New Roman" panose="02020603050405020304" pitchFamily="18" charset="0"/>
                <a:ea typeface="Times New Roman" panose="02020603050405020304" pitchFamily="18" charset="0"/>
              </a:rPr>
              <a:t>Excluded from SHPO Review:  Yes</a:t>
            </a:r>
          </a:p>
          <a:p>
            <a:r>
              <a:rPr lang="en-US" sz="800" i="1" dirty="0">
                <a:solidFill>
                  <a:schemeClr val="bg1"/>
                </a:solidFill>
                <a:latin typeface="Times New Roman" panose="02020603050405020304" pitchFamily="18" charset="0"/>
                <a:ea typeface="Times New Roman" panose="02020603050405020304" pitchFamily="18" charset="0"/>
              </a:rPr>
              <a:t>Tower Owner Individual or Entity Name: </a:t>
            </a:r>
            <a:endParaRPr lang="en-US" sz="800" dirty="0">
              <a:solidFill>
                <a:schemeClr val="bg1"/>
              </a:solidFill>
              <a:latin typeface="Times New Roman" panose="02020603050405020304" pitchFamily="18" charset="0"/>
              <a:ea typeface="Times New Roman" panose="02020603050405020304" pitchFamily="18" charset="0"/>
            </a:endParaRPr>
          </a:p>
          <a:p>
            <a:r>
              <a:rPr lang="en-US" sz="800" i="1" dirty="0">
                <a:solidFill>
                  <a:schemeClr val="bg1"/>
                </a:solidFill>
                <a:latin typeface="Times New Roman" panose="02020603050405020304" pitchFamily="18" charset="0"/>
                <a:ea typeface="Times New Roman" panose="02020603050405020304" pitchFamily="18" charset="0"/>
              </a:rPr>
              <a:t>Consultant Name:  </a:t>
            </a:r>
            <a:endParaRPr lang="en-US" sz="800" dirty="0">
              <a:solidFill>
                <a:schemeClr val="bg1"/>
              </a:solidFill>
              <a:latin typeface="Times New Roman" panose="02020603050405020304" pitchFamily="18" charset="0"/>
              <a:ea typeface="Times New Roman" panose="02020603050405020304" pitchFamily="18" charset="0"/>
            </a:endParaRPr>
          </a:p>
          <a:p>
            <a:r>
              <a:rPr lang="en-US" sz="800" i="1" dirty="0">
                <a:solidFill>
                  <a:schemeClr val="bg1"/>
                </a:solidFill>
                <a:latin typeface="Times New Roman" panose="02020603050405020304" pitchFamily="18" charset="0"/>
                <a:ea typeface="Times New Roman" panose="02020603050405020304" pitchFamily="18" charset="0"/>
              </a:rPr>
              <a:t>P.O. Box: </a:t>
            </a:r>
            <a:endParaRPr lang="en-US" sz="800" dirty="0">
              <a:solidFill>
                <a:schemeClr val="bg1"/>
              </a:solidFill>
              <a:latin typeface="Times New Roman" panose="02020603050405020304" pitchFamily="18" charset="0"/>
              <a:ea typeface="Times New Roman" panose="02020603050405020304" pitchFamily="18" charset="0"/>
            </a:endParaRPr>
          </a:p>
          <a:p>
            <a:r>
              <a:rPr lang="en-US" sz="800" i="1" dirty="0">
                <a:solidFill>
                  <a:schemeClr val="bg1"/>
                </a:solidFill>
                <a:latin typeface="Times New Roman" panose="02020603050405020304" pitchFamily="18" charset="0"/>
                <a:ea typeface="Times New Roman" panose="02020603050405020304" pitchFamily="18" charset="0"/>
              </a:rPr>
              <a:t>Address Line 1:</a:t>
            </a:r>
            <a:endParaRPr lang="en-US" sz="800" dirty="0">
              <a:solidFill>
                <a:schemeClr val="bg1"/>
              </a:solidFill>
              <a:latin typeface="Times New Roman" panose="02020603050405020304" pitchFamily="18" charset="0"/>
              <a:ea typeface="Times New Roman" panose="02020603050405020304" pitchFamily="18" charset="0"/>
            </a:endParaRPr>
          </a:p>
          <a:p>
            <a:r>
              <a:rPr lang="en-US" sz="800" i="1" dirty="0">
                <a:solidFill>
                  <a:schemeClr val="bg1"/>
                </a:solidFill>
                <a:latin typeface="Times New Roman" panose="02020603050405020304" pitchFamily="18" charset="0"/>
                <a:ea typeface="Times New Roman" panose="02020603050405020304" pitchFamily="18" charset="0"/>
              </a:rPr>
              <a:t>Address Line 2:</a:t>
            </a:r>
            <a:endParaRPr lang="en-US" sz="800" dirty="0">
              <a:solidFill>
                <a:schemeClr val="bg1"/>
              </a:solidFill>
              <a:effectLst/>
              <a:latin typeface="Times New Roman" panose="02020603050405020304" pitchFamily="18" charset="0"/>
              <a:ea typeface="Times New Roman" panose="02020603050405020304" pitchFamily="18" charset="0"/>
            </a:endParaRPr>
          </a:p>
        </p:txBody>
      </p:sp>
      <p:sp>
        <p:nvSpPr>
          <p:cNvPr id="5" name="Rectangle 2">
            <a:extLst>
              <a:ext uri="{FF2B5EF4-FFF2-40B4-BE49-F238E27FC236}">
                <a16:creationId xmlns:a16="http://schemas.microsoft.com/office/drawing/2014/main" id="{7B27FAB7-A814-4CED-AE5A-39D94A90E8E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a:extLst>
              <a:ext uri="{FF2B5EF4-FFF2-40B4-BE49-F238E27FC236}">
                <a16:creationId xmlns:a16="http://schemas.microsoft.com/office/drawing/2014/main" id="{261EB0DE-E014-4D35-A03E-E1B4996DE492}"/>
              </a:ext>
            </a:extLst>
          </p:cNvPr>
          <p:cNvSpPr>
            <a:spLocks noChangeArrowheads="1"/>
          </p:cNvSpPr>
          <p:nvPr/>
        </p:nvSpPr>
        <p:spPr bwMode="auto">
          <a:xfrm>
            <a:off x="2388636" y="7996453"/>
            <a:ext cx="4833259" cy="215444"/>
          </a:xfrm>
          <a:prstGeom prst="rect">
            <a:avLst/>
          </a:prstGeom>
          <a:solidFill>
            <a:schemeClr val="tx1"/>
          </a:solidFill>
          <a:ln>
            <a:noFill/>
          </a:ln>
          <a:effec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bg1"/>
              </a:solidFill>
              <a:effectLst/>
              <a:latin typeface="Arial" panose="020B0604020202020204" pitchFamily="34" charset="0"/>
            </a:endParaRPr>
          </a:p>
        </p:txBody>
      </p:sp>
      <p:sp>
        <p:nvSpPr>
          <p:cNvPr id="7" name="Rectangle 6">
            <a:extLst>
              <a:ext uri="{FF2B5EF4-FFF2-40B4-BE49-F238E27FC236}">
                <a16:creationId xmlns:a16="http://schemas.microsoft.com/office/drawing/2014/main" id="{EBC96395-F91B-48D4-9FD3-F6509DF55F12}"/>
              </a:ext>
            </a:extLst>
          </p:cNvPr>
          <p:cNvSpPr/>
          <p:nvPr/>
        </p:nvSpPr>
        <p:spPr>
          <a:xfrm>
            <a:off x="8335351" y="2285721"/>
            <a:ext cx="3501570" cy="3785652"/>
          </a:xfrm>
          <a:prstGeom prst="rect">
            <a:avLst/>
          </a:prstGeom>
          <a:solidFill>
            <a:schemeClr val="tx1"/>
          </a:solidFill>
        </p:spPr>
        <p:txBody>
          <a:bodyPr wrap="square">
            <a:spAutoFit/>
          </a:bodyPr>
          <a:lstStyle/>
          <a:p>
            <a:r>
              <a:rPr lang="en-US" sz="800" i="1" dirty="0">
                <a:solidFill>
                  <a:schemeClr val="bg1"/>
                </a:solidFill>
                <a:latin typeface="Times New Roman" panose="02020603050405020304" pitchFamily="18" charset="0"/>
                <a:ea typeface="Times New Roman" panose="02020603050405020304" pitchFamily="18" charset="0"/>
              </a:rPr>
              <a:t>City: </a:t>
            </a:r>
            <a:endParaRPr lang="en-US" sz="800" dirty="0">
              <a:solidFill>
                <a:schemeClr val="bg1"/>
              </a:solidFill>
              <a:latin typeface="Times New Roman" panose="02020603050405020304" pitchFamily="18" charset="0"/>
              <a:ea typeface="Times New Roman" panose="02020603050405020304" pitchFamily="18" charset="0"/>
            </a:endParaRPr>
          </a:p>
          <a:p>
            <a:r>
              <a:rPr lang="en-US" sz="800" i="1" dirty="0">
                <a:solidFill>
                  <a:schemeClr val="bg1"/>
                </a:solidFill>
                <a:latin typeface="Times New Roman" panose="02020603050405020304" pitchFamily="18" charset="0"/>
                <a:ea typeface="Times New Roman" panose="02020603050405020304" pitchFamily="18" charset="0"/>
              </a:rPr>
              <a:t>State: </a:t>
            </a:r>
            <a:endParaRPr lang="en-US" sz="800" dirty="0">
              <a:solidFill>
                <a:schemeClr val="bg1"/>
              </a:solidFill>
              <a:latin typeface="Times New Roman" panose="02020603050405020304" pitchFamily="18" charset="0"/>
              <a:ea typeface="Times New Roman" panose="02020603050405020304" pitchFamily="18" charset="0"/>
            </a:endParaRPr>
          </a:p>
          <a:p>
            <a:r>
              <a:rPr lang="en-US" sz="800" i="1" dirty="0">
                <a:solidFill>
                  <a:schemeClr val="bg1"/>
                </a:solidFill>
                <a:latin typeface="Times New Roman" panose="02020603050405020304" pitchFamily="18" charset="0"/>
                <a:ea typeface="Times New Roman" panose="02020603050405020304" pitchFamily="18" charset="0"/>
              </a:rPr>
              <a:t>Zip Code: </a:t>
            </a:r>
            <a:endParaRPr lang="en-US" sz="800" dirty="0">
              <a:solidFill>
                <a:schemeClr val="bg1"/>
              </a:solidFill>
              <a:latin typeface="Times New Roman" panose="02020603050405020304" pitchFamily="18" charset="0"/>
              <a:ea typeface="Times New Roman" panose="02020603050405020304" pitchFamily="18" charset="0"/>
            </a:endParaRPr>
          </a:p>
          <a:p>
            <a:r>
              <a:rPr lang="en-US" sz="800" i="1" dirty="0">
                <a:solidFill>
                  <a:schemeClr val="bg1"/>
                </a:solidFill>
                <a:latin typeface="Times New Roman" panose="02020603050405020304" pitchFamily="18" charset="0"/>
                <a:ea typeface="Times New Roman" panose="02020603050405020304" pitchFamily="18" charset="0"/>
              </a:rPr>
              <a:t>Phone: </a:t>
            </a:r>
            <a:endParaRPr lang="en-US" sz="800" dirty="0">
              <a:solidFill>
                <a:schemeClr val="bg1"/>
              </a:solidFill>
              <a:latin typeface="Times New Roman" panose="02020603050405020304" pitchFamily="18" charset="0"/>
              <a:ea typeface="Times New Roman" panose="02020603050405020304" pitchFamily="18" charset="0"/>
            </a:endParaRPr>
          </a:p>
          <a:p>
            <a:r>
              <a:rPr lang="en-US" sz="800" i="1" dirty="0">
                <a:solidFill>
                  <a:schemeClr val="bg1"/>
                </a:solidFill>
                <a:latin typeface="Times New Roman" panose="02020603050405020304" pitchFamily="18" charset="0"/>
                <a:ea typeface="Times New Roman" panose="02020603050405020304" pitchFamily="18" charset="0"/>
              </a:rPr>
              <a:t>Email: </a:t>
            </a:r>
            <a:endParaRPr lang="en-US" sz="800" dirty="0">
              <a:solidFill>
                <a:schemeClr val="bg1"/>
              </a:solidFill>
              <a:latin typeface="Times New Roman" panose="02020603050405020304" pitchFamily="18" charset="0"/>
              <a:ea typeface="Times New Roman" panose="02020603050405020304" pitchFamily="18" charset="0"/>
            </a:endParaRPr>
          </a:p>
          <a:p>
            <a:r>
              <a:rPr lang="en-US" sz="800" i="1" dirty="0">
                <a:solidFill>
                  <a:schemeClr val="bg1"/>
                </a:solidFill>
                <a:latin typeface="Times New Roman" panose="02020603050405020304" pitchFamily="18" charset="0"/>
                <a:ea typeface="Times New Roman" panose="02020603050405020304" pitchFamily="18" charset="0"/>
              </a:rPr>
              <a:t>Structure Type: </a:t>
            </a:r>
            <a:endParaRPr lang="en-US" sz="800" dirty="0">
              <a:solidFill>
                <a:schemeClr val="bg1"/>
              </a:solidFill>
              <a:latin typeface="Times New Roman" panose="02020603050405020304" pitchFamily="18" charset="0"/>
              <a:ea typeface="Times New Roman" panose="02020603050405020304" pitchFamily="18" charset="0"/>
            </a:endParaRPr>
          </a:p>
          <a:p>
            <a:r>
              <a:rPr lang="en-US" sz="800" i="1" dirty="0">
                <a:solidFill>
                  <a:schemeClr val="bg1"/>
                </a:solidFill>
                <a:latin typeface="Times New Roman" panose="02020603050405020304" pitchFamily="18" charset="0"/>
                <a:ea typeface="Times New Roman" panose="02020603050405020304" pitchFamily="18" charset="0"/>
              </a:rPr>
              <a:t>Latitude: </a:t>
            </a:r>
            <a:endParaRPr lang="en-US" sz="800" dirty="0">
              <a:solidFill>
                <a:schemeClr val="bg1"/>
              </a:solidFill>
              <a:latin typeface="Times New Roman" panose="02020603050405020304" pitchFamily="18" charset="0"/>
              <a:ea typeface="Times New Roman" panose="02020603050405020304" pitchFamily="18" charset="0"/>
            </a:endParaRPr>
          </a:p>
          <a:p>
            <a:r>
              <a:rPr lang="en-US" sz="800" i="1" dirty="0">
                <a:solidFill>
                  <a:schemeClr val="bg1"/>
                </a:solidFill>
                <a:latin typeface="Times New Roman" panose="02020603050405020304" pitchFamily="18" charset="0"/>
                <a:ea typeface="Times New Roman" panose="02020603050405020304" pitchFamily="18" charset="0"/>
              </a:rPr>
              <a:t>Longitude: </a:t>
            </a:r>
            <a:endParaRPr lang="en-US" sz="800" dirty="0">
              <a:solidFill>
                <a:schemeClr val="bg1"/>
              </a:solidFill>
              <a:latin typeface="Times New Roman" panose="02020603050405020304" pitchFamily="18" charset="0"/>
              <a:ea typeface="Times New Roman" panose="02020603050405020304" pitchFamily="18" charset="0"/>
            </a:endParaRPr>
          </a:p>
          <a:p>
            <a:r>
              <a:rPr lang="en-US" sz="800" i="1" dirty="0">
                <a:solidFill>
                  <a:schemeClr val="bg1"/>
                </a:solidFill>
                <a:latin typeface="Times New Roman" panose="02020603050405020304" pitchFamily="18" charset="0"/>
                <a:ea typeface="Times New Roman" panose="02020603050405020304" pitchFamily="18" charset="0"/>
              </a:rPr>
              <a:t>Location Description: </a:t>
            </a:r>
            <a:endParaRPr lang="en-US" sz="800" dirty="0">
              <a:solidFill>
                <a:schemeClr val="bg1"/>
              </a:solidFill>
              <a:latin typeface="Times New Roman" panose="02020603050405020304" pitchFamily="18" charset="0"/>
              <a:ea typeface="Times New Roman" panose="02020603050405020304" pitchFamily="18" charset="0"/>
            </a:endParaRPr>
          </a:p>
          <a:p>
            <a:r>
              <a:rPr lang="en-US" sz="800" i="1" dirty="0">
                <a:solidFill>
                  <a:schemeClr val="bg1"/>
                </a:solidFill>
                <a:latin typeface="Times New Roman" panose="02020603050405020304" pitchFamily="18" charset="0"/>
                <a:ea typeface="Times New Roman" panose="02020603050405020304" pitchFamily="18" charset="0"/>
              </a:rPr>
              <a:t>City: </a:t>
            </a:r>
            <a:endParaRPr lang="en-US" sz="800" dirty="0">
              <a:solidFill>
                <a:schemeClr val="bg1"/>
              </a:solidFill>
              <a:latin typeface="Times New Roman" panose="02020603050405020304" pitchFamily="18" charset="0"/>
              <a:ea typeface="Times New Roman" panose="02020603050405020304" pitchFamily="18" charset="0"/>
            </a:endParaRPr>
          </a:p>
          <a:p>
            <a:r>
              <a:rPr lang="en-US" sz="800" i="1" dirty="0">
                <a:solidFill>
                  <a:schemeClr val="bg1"/>
                </a:solidFill>
                <a:latin typeface="Times New Roman" panose="02020603050405020304" pitchFamily="18" charset="0"/>
                <a:ea typeface="Times New Roman" panose="02020603050405020304" pitchFamily="18" charset="0"/>
              </a:rPr>
              <a:t>State: </a:t>
            </a:r>
            <a:endParaRPr lang="en-US" sz="800" dirty="0">
              <a:solidFill>
                <a:schemeClr val="bg1"/>
              </a:solidFill>
              <a:latin typeface="Times New Roman" panose="02020603050405020304" pitchFamily="18" charset="0"/>
              <a:ea typeface="Times New Roman" panose="02020603050405020304" pitchFamily="18" charset="0"/>
            </a:endParaRPr>
          </a:p>
          <a:p>
            <a:r>
              <a:rPr lang="en-US" sz="800" i="1" dirty="0">
                <a:solidFill>
                  <a:schemeClr val="bg1"/>
                </a:solidFill>
                <a:latin typeface="Times New Roman" panose="02020603050405020304" pitchFamily="18" charset="0"/>
                <a:ea typeface="Times New Roman" panose="02020603050405020304" pitchFamily="18" charset="0"/>
              </a:rPr>
              <a:t>County:</a:t>
            </a:r>
            <a:endParaRPr lang="en-US" sz="800" dirty="0">
              <a:solidFill>
                <a:schemeClr val="bg1"/>
              </a:solidFill>
              <a:latin typeface="Times New Roman" panose="02020603050405020304" pitchFamily="18" charset="0"/>
              <a:ea typeface="Times New Roman" panose="02020603050405020304" pitchFamily="18" charset="0"/>
            </a:endParaRPr>
          </a:p>
          <a:p>
            <a:r>
              <a:rPr lang="en-US" sz="800" i="1" dirty="0">
                <a:solidFill>
                  <a:schemeClr val="bg1"/>
                </a:solidFill>
                <a:latin typeface="Times New Roman" panose="02020603050405020304" pitchFamily="18" charset="0"/>
                <a:ea typeface="Times New Roman" panose="02020603050405020304" pitchFamily="18" charset="0"/>
              </a:rPr>
              <a:t>Detailed Description of Project (Optional):</a:t>
            </a:r>
            <a:endParaRPr lang="en-US" sz="800" dirty="0">
              <a:solidFill>
                <a:schemeClr val="bg1"/>
              </a:solidFill>
              <a:latin typeface="Times New Roman" panose="02020603050405020304" pitchFamily="18" charset="0"/>
              <a:ea typeface="Times New Roman" panose="02020603050405020304" pitchFamily="18" charset="0"/>
            </a:endParaRPr>
          </a:p>
          <a:p>
            <a:r>
              <a:rPr lang="en-US" sz="800" i="1" dirty="0">
                <a:solidFill>
                  <a:schemeClr val="bg1"/>
                </a:solidFill>
                <a:latin typeface="Times New Roman" panose="02020603050405020304" pitchFamily="18" charset="0"/>
                <a:ea typeface="Times New Roman" panose="02020603050405020304" pitchFamily="18" charset="0"/>
              </a:rPr>
              <a:t>Ground Elevation: </a:t>
            </a:r>
            <a:endParaRPr lang="en-US" sz="800" dirty="0">
              <a:solidFill>
                <a:schemeClr val="bg1"/>
              </a:solidFill>
              <a:latin typeface="Times New Roman" panose="02020603050405020304" pitchFamily="18" charset="0"/>
              <a:ea typeface="Times New Roman" panose="02020603050405020304" pitchFamily="18" charset="0"/>
            </a:endParaRPr>
          </a:p>
          <a:p>
            <a:r>
              <a:rPr lang="en-US" sz="800" i="1" dirty="0">
                <a:solidFill>
                  <a:schemeClr val="bg1"/>
                </a:solidFill>
                <a:latin typeface="Times New Roman" panose="02020603050405020304" pitchFamily="18" charset="0"/>
                <a:ea typeface="Times New Roman" panose="02020603050405020304" pitchFamily="18" charset="0"/>
              </a:rPr>
              <a:t>Support Structure: </a:t>
            </a:r>
            <a:endParaRPr lang="en-US" sz="800" dirty="0">
              <a:solidFill>
                <a:schemeClr val="bg1"/>
              </a:solidFill>
              <a:latin typeface="Times New Roman" panose="02020603050405020304" pitchFamily="18" charset="0"/>
              <a:ea typeface="Times New Roman" panose="02020603050405020304" pitchFamily="18" charset="0"/>
            </a:endParaRPr>
          </a:p>
          <a:p>
            <a:r>
              <a:rPr lang="en-US" sz="800" i="1" dirty="0">
                <a:solidFill>
                  <a:schemeClr val="bg1"/>
                </a:solidFill>
                <a:latin typeface="Times New Roman" panose="02020603050405020304" pitchFamily="18" charset="0"/>
                <a:ea typeface="Times New Roman" panose="02020603050405020304" pitchFamily="18" charset="0"/>
              </a:rPr>
              <a:t>Overall Structure: </a:t>
            </a:r>
            <a:endParaRPr lang="en-US" sz="800" dirty="0">
              <a:solidFill>
                <a:schemeClr val="bg1"/>
              </a:solidFill>
              <a:latin typeface="Times New Roman" panose="02020603050405020304" pitchFamily="18" charset="0"/>
              <a:ea typeface="Times New Roman" panose="02020603050405020304" pitchFamily="18" charset="0"/>
            </a:endParaRPr>
          </a:p>
          <a:p>
            <a:pPr algn="just"/>
            <a:r>
              <a:rPr lang="en-US" sz="800" i="1" dirty="0">
                <a:solidFill>
                  <a:schemeClr val="bg1"/>
                </a:solidFill>
                <a:latin typeface="Times New Roman" panose="02020603050405020304" pitchFamily="18" charset="0"/>
                <a:ea typeface="Times New Roman" panose="02020603050405020304" pitchFamily="18" charset="0"/>
              </a:rPr>
              <a:t>Overall Height AMSL:</a:t>
            </a:r>
            <a:endParaRPr lang="en-US" sz="800" dirty="0">
              <a:solidFill>
                <a:schemeClr val="bg1"/>
              </a:solidFill>
              <a:latin typeface="Times New Roman" panose="02020603050405020304" pitchFamily="18" charset="0"/>
              <a:ea typeface="Times New Roman" panose="02020603050405020304" pitchFamily="18" charset="0"/>
            </a:endParaRPr>
          </a:p>
          <a:p>
            <a:pPr algn="just"/>
            <a:r>
              <a:rPr lang="en-US" sz="800" i="1" dirty="0">
                <a:solidFill>
                  <a:schemeClr val="bg1"/>
                </a:solidFill>
                <a:latin typeface="Times New Roman" panose="02020603050405020304" pitchFamily="18" charset="0"/>
                <a:ea typeface="Times New Roman" panose="02020603050405020304" pitchFamily="18" charset="0"/>
              </a:rPr>
              <a:t> </a:t>
            </a:r>
            <a:endParaRPr lang="en-US" sz="800" dirty="0">
              <a:solidFill>
                <a:schemeClr val="bg1"/>
              </a:solidFill>
              <a:latin typeface="Times New Roman" panose="02020603050405020304" pitchFamily="18" charset="0"/>
              <a:ea typeface="Times New Roman" panose="02020603050405020304" pitchFamily="18" charset="0"/>
            </a:endParaRPr>
          </a:p>
          <a:p>
            <a:pPr algn="just"/>
            <a:r>
              <a:rPr lang="en-US" sz="800" dirty="0">
                <a:solidFill>
                  <a:schemeClr val="bg1"/>
                </a:solidFill>
                <a:latin typeface="Times New Roman" panose="02020603050405020304" pitchFamily="18" charset="0"/>
                <a:ea typeface="Times New Roman" panose="02020603050405020304" pitchFamily="18" charset="0"/>
              </a:rPr>
              <a:t>If you have any questions or comments regarding this notice, please contact the FCC using the electronic Help Request form located on the FCC's website at: </a:t>
            </a:r>
          </a:p>
          <a:p>
            <a:pPr algn="just"/>
            <a:r>
              <a:rPr lang="en-US" sz="800" dirty="0">
                <a:solidFill>
                  <a:schemeClr val="bg1"/>
                </a:solidFill>
                <a:latin typeface="Times New Roman" panose="02020603050405020304" pitchFamily="18" charset="0"/>
                <a:ea typeface="Times New Roman" panose="02020603050405020304" pitchFamily="18" charset="0"/>
              </a:rPr>
              <a:t> </a:t>
            </a:r>
          </a:p>
          <a:p>
            <a:r>
              <a:rPr lang="en-US" sz="800" u="sng" dirty="0">
                <a:solidFill>
                  <a:schemeClr val="bg1"/>
                </a:solidFill>
                <a:latin typeface="Times New Roman" panose="02020603050405020304" pitchFamily="18" charset="0"/>
                <a:ea typeface="Times New Roman" panose="02020603050405020304" pitchFamily="18" charset="0"/>
                <a:hlinkClick r:id="rId3"/>
              </a:rPr>
              <a:t>https://www.fcc.gov/wireless/available-support-services</a:t>
            </a:r>
            <a:endParaRPr lang="en-US" sz="800" dirty="0">
              <a:solidFill>
                <a:schemeClr val="bg1"/>
              </a:solidFill>
              <a:latin typeface="Times New Roman" panose="02020603050405020304" pitchFamily="18" charset="0"/>
              <a:ea typeface="Times New Roman" panose="02020603050405020304" pitchFamily="18" charset="0"/>
            </a:endParaRPr>
          </a:p>
          <a:p>
            <a:r>
              <a:rPr lang="en-US" sz="800" dirty="0">
                <a:solidFill>
                  <a:schemeClr val="bg1"/>
                </a:solidFill>
                <a:latin typeface="Times New Roman" panose="02020603050405020304" pitchFamily="18" charset="0"/>
                <a:ea typeface="Times New Roman" panose="02020603050405020304" pitchFamily="18" charset="0"/>
              </a:rPr>
              <a:t> </a:t>
            </a:r>
          </a:p>
          <a:p>
            <a:pPr indent="457200"/>
            <a:r>
              <a:rPr lang="en-US" sz="800" dirty="0">
                <a:solidFill>
                  <a:schemeClr val="bg1"/>
                </a:solidFill>
                <a:latin typeface="Times New Roman" panose="02020603050405020304" pitchFamily="18" charset="0"/>
                <a:ea typeface="Times New Roman" panose="02020603050405020304" pitchFamily="18" charset="0"/>
              </a:rPr>
              <a:t>You may also call the FCC Support Center at (877) 480-3201 (TTY 717-338-2824).  Hours are from 8 a.m. to 7:00 p.m. Eastern Time, Monday through Friday (except Federal holidays).  To provide quality service and ensure security, all telephone calls are recorded.</a:t>
            </a:r>
          </a:p>
          <a:p>
            <a:r>
              <a:rPr lang="en-US" sz="800" dirty="0">
                <a:solidFill>
                  <a:schemeClr val="bg1"/>
                </a:solidFill>
                <a:latin typeface="Times New Roman" panose="02020603050405020304" pitchFamily="18" charset="0"/>
                <a:ea typeface="Times New Roman" panose="02020603050405020304" pitchFamily="18" charset="0"/>
              </a:rPr>
              <a:t> </a:t>
            </a:r>
          </a:p>
          <a:p>
            <a:r>
              <a:rPr lang="en-US" sz="800" u="sng" dirty="0">
                <a:solidFill>
                  <a:schemeClr val="bg1"/>
                </a:solidFill>
                <a:latin typeface="Times New Roman" panose="02020603050405020304" pitchFamily="18" charset="0"/>
                <a:ea typeface="Times New Roman" panose="02020603050405020304" pitchFamily="18" charset="0"/>
              </a:rPr>
              <a:t>Thank you,</a:t>
            </a:r>
            <a:endParaRPr lang="en-US" sz="800" dirty="0">
              <a:solidFill>
                <a:schemeClr val="bg1"/>
              </a:solidFill>
              <a:latin typeface="Times New Roman" panose="02020603050405020304" pitchFamily="18" charset="0"/>
              <a:ea typeface="Times New Roman" panose="02020603050405020304" pitchFamily="18" charset="0"/>
            </a:endParaRPr>
          </a:p>
          <a:p>
            <a:pPr algn="just"/>
            <a:r>
              <a:rPr lang="en-US" sz="800" dirty="0">
                <a:solidFill>
                  <a:schemeClr val="bg1"/>
                </a:solidFill>
                <a:latin typeface="Times New Roman" panose="02020603050405020304" pitchFamily="18" charset="0"/>
                <a:ea typeface="Times New Roman" panose="02020603050405020304" pitchFamily="18" charset="0"/>
              </a:rPr>
              <a:t>Federal Communications Commission</a:t>
            </a:r>
            <a:endParaRPr lang="en-US" sz="800" dirty="0">
              <a:solidFill>
                <a:schemeClr val="bg1"/>
              </a:solidFill>
              <a:effectLst/>
              <a:latin typeface="Times New Roman" panose="02020603050405020304" pitchFamily="18" charset="0"/>
              <a:ea typeface="Times New Roman" panose="02020603050405020304" pitchFamily="18" charset="0"/>
            </a:endParaRPr>
          </a:p>
        </p:txBody>
      </p:sp>
      <p:sp>
        <p:nvSpPr>
          <p:cNvPr id="11" name="Rectangle 9">
            <a:extLst>
              <a:ext uri="{FF2B5EF4-FFF2-40B4-BE49-F238E27FC236}">
                <a16:creationId xmlns:a16="http://schemas.microsoft.com/office/drawing/2014/main" id="{7366E9F6-6E84-420E-9416-C2D91875306E}"/>
              </a:ext>
            </a:extLst>
          </p:cNvPr>
          <p:cNvSpPr>
            <a:spLocks noChangeArrowheads="1"/>
          </p:cNvSpPr>
          <p:nvPr/>
        </p:nvSpPr>
        <p:spPr bwMode="auto">
          <a:xfrm>
            <a:off x="0" y="1858355"/>
            <a:ext cx="12192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US" sz="1600" dirty="0"/>
              <a:t>Revised text in the “Notice of Organization(s) Which Were Sent Proposed Tower Construction Notification Information” email.</a:t>
            </a:r>
          </a:p>
        </p:txBody>
      </p:sp>
      <p:sp>
        <p:nvSpPr>
          <p:cNvPr id="12" name="Rectangle 10">
            <a:extLst>
              <a:ext uri="{FF2B5EF4-FFF2-40B4-BE49-F238E27FC236}">
                <a16:creationId xmlns:a16="http://schemas.microsoft.com/office/drawing/2014/main" id="{4531E1EF-3C14-421A-9265-52E0A9C83660}"/>
              </a:ext>
            </a:extLst>
          </p:cNvPr>
          <p:cNvSpPr>
            <a:spLocks noChangeArrowheads="1"/>
          </p:cNvSpPr>
          <p:nvPr/>
        </p:nvSpPr>
        <p:spPr bwMode="auto">
          <a:xfrm>
            <a:off x="355079" y="2285721"/>
            <a:ext cx="3860786" cy="6001643"/>
          </a:xfrm>
          <a:prstGeom prst="rect">
            <a:avLst/>
          </a:prstGeom>
          <a:solidFill>
            <a:schemeClr val="tx1"/>
          </a:solidFill>
          <a:ln>
            <a:noFill/>
          </a:ln>
          <a:effec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lang="en-US" altLang="en-US" sz="800" b="1" dirty="0">
                <a:solidFill>
                  <a:schemeClr val="bg1"/>
                </a:solidFill>
                <a:ea typeface="Times New Roman" panose="02020603050405020304" pitchFamily="18" charset="0"/>
              </a:rPr>
              <a:t>           </a:t>
            </a:r>
            <a:r>
              <a:rPr kumimoji="0" lang="en-US" altLang="en-US" sz="8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FEDERAL COMMUNICATIONS COMMISSION</a:t>
            </a:r>
            <a:endParaRPr kumimoji="0" lang="en-US" altLang="en-US" sz="800" b="0" i="0" u="none" strike="noStrike" cap="none" normalizeH="0" baseline="0" dirty="0">
              <a:ln>
                <a:noFill/>
              </a:ln>
              <a:solidFill>
                <a:schemeClr val="bg1"/>
              </a:solidFill>
              <a:effectLst/>
              <a:latin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Washington DC  20554</a:t>
            </a:r>
            <a:endParaRPr kumimoji="0" lang="en-US" altLang="en-US" sz="800" b="0" i="0" u="none" strike="noStrike" cap="none" normalizeH="0" baseline="0" dirty="0">
              <a:ln>
                <a:noFill/>
              </a:ln>
              <a:solidFill>
                <a:schemeClr val="bg1"/>
              </a:solidFill>
              <a:effectLst/>
              <a:latin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Notice of Organization(s) Which Were Sent Proposed</a:t>
            </a:r>
            <a:endParaRPr kumimoji="0" lang="en-US" altLang="en-US" sz="800" b="0" i="0" u="none" strike="noStrike" cap="none" normalizeH="0" baseline="0" dirty="0">
              <a:ln>
                <a:noFill/>
              </a:ln>
              <a:solidFill>
                <a:schemeClr val="bg1"/>
              </a:solidFill>
              <a:effectLst/>
              <a:latin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Tower Construction Notification Information</a:t>
            </a:r>
            <a:endParaRPr kumimoji="0" lang="en-US" altLang="en-US" sz="800" b="0" i="0" u="none" strike="noStrike" cap="none" normalizeH="0" baseline="0" dirty="0">
              <a:ln>
                <a:noFill/>
              </a:ln>
              <a:solidFill>
                <a:schemeClr val="bg1"/>
              </a:solidFill>
              <a:effectLst/>
              <a:latin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a:t>
            </a:r>
            <a:r>
              <a:rPr kumimoji="0" lang="en-US" altLang="en-US" sz="800" b="0" i="1"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Individual Name (First Name, MI, Last Name, Suffix)</a:t>
            </a:r>
            <a:r>
              <a:rPr kumimoji="0" lang="en-US" altLang="en-US" sz="8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Date:</a:t>
            </a:r>
            <a:endParaRPr kumimoji="0" lang="en-US" altLang="en-US" sz="800" b="0" i="0" u="none" strike="noStrike" cap="none" normalizeH="0" baseline="0" dirty="0">
              <a:ln>
                <a:noFill/>
              </a:ln>
              <a:solidFill>
                <a:schemeClr val="bg1"/>
              </a:solidFill>
              <a:effectLst/>
              <a:latin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a:t>
            </a:r>
            <a:r>
              <a:rPr kumimoji="0" lang="en-US" altLang="en-US" sz="800" b="0" i="1"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Entity Name (Tower Company Name)</a:t>
            </a:r>
            <a:r>
              <a:rPr kumimoji="0" lang="en-US" altLang="en-US" sz="8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Reference Number:</a:t>
            </a:r>
            <a:endParaRPr kumimoji="0" lang="en-US" altLang="en-US" sz="800" b="0" i="0" u="none" strike="noStrike" cap="none" normalizeH="0" baseline="0" dirty="0">
              <a:ln>
                <a:noFill/>
              </a:ln>
              <a:solidFill>
                <a:schemeClr val="bg1"/>
              </a:solidFill>
              <a:effectLst/>
              <a:latin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800" b="0" i="1"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PO Box #		</a:t>
            </a:r>
            <a:endParaRPr kumimoji="0" lang="en-US" altLang="en-US" sz="800" b="0" i="0" u="none" strike="noStrike" cap="none" normalizeH="0" baseline="0" dirty="0">
              <a:ln>
                <a:noFill/>
              </a:ln>
              <a:solidFill>
                <a:schemeClr val="bg1"/>
              </a:solidFill>
              <a:effectLst/>
              <a:latin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800" b="0" i="1"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Street Address</a:t>
            </a:r>
            <a:endParaRPr kumimoji="0" lang="en-US" altLang="en-US" sz="800" b="0" i="0" u="none" strike="noStrike" cap="none" normalizeH="0" baseline="0" dirty="0">
              <a:ln>
                <a:noFill/>
              </a:ln>
              <a:solidFill>
                <a:schemeClr val="bg1"/>
              </a:solidFill>
              <a:effectLst/>
              <a:latin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800" b="0" i="1"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City, State, ZIP</a:t>
            </a:r>
            <a:endParaRPr kumimoji="0" lang="en-US" altLang="en-US" sz="800" b="0" i="0" u="none" strike="noStrike" cap="none" normalizeH="0" baseline="0" dirty="0">
              <a:ln>
                <a:noFill/>
              </a:ln>
              <a:solidFill>
                <a:schemeClr val="bg1"/>
              </a:solidFill>
              <a:effectLst/>
              <a:latin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Dear Applicant:</a:t>
            </a:r>
            <a:endParaRPr kumimoji="0" lang="en-US" altLang="en-US" sz="800" b="0" i="0" u="none" strike="noStrike" cap="none" normalizeH="0" baseline="0" dirty="0">
              <a:ln>
                <a:noFill/>
              </a:ln>
              <a:solidFill>
                <a:schemeClr val="bg1"/>
              </a:solidFill>
              <a:effectLst/>
              <a:latin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Thank you for using the Federal Communications Commission's (FCC) Tower Construction Notification System (TCNS).  The purpose of this electronic mail message is to inform you that the following authorized persons were sent the notification that you provided through TCNS, which relates to your proposed antenna structure.  The information was forwarded by the FCC to authorized TCNS users by electronic mail and/or regular mail (letter).  We note that the review period for all parties begins upon receipt of the Submission Packet pursuant to Section VII.A of the NPA and notifications that do not provide this serve as information only. </a:t>
            </a:r>
            <a:endParaRPr kumimoji="0" lang="en-US" altLang="en-US" sz="800" b="0" i="0" u="none" strike="noStrike" cap="none" normalizeH="0" baseline="0" dirty="0">
              <a:ln>
                <a:noFill/>
              </a:ln>
              <a:solidFill>
                <a:schemeClr val="bg1"/>
              </a:solidFill>
              <a:effectLst/>
              <a:latin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Persons who have received the notification that you provided include leaders or their designees of federally-recognized American Indian Tribes, including Alaska Native Villages (collectively "Tribal Nations"), Native Hawaiian Organizations (NHOs), and State Historic Preservation Officers (SHPOs).  For your convenience in identifying the referenced Tribal Nations and NHOs and in making further contacts, the City and State of the Seat of Government for each Tribal Nation and NHO, as well as the designated contact person, is included in the listing below.  We note that Tribal Nations may have Section 106 cultural interests in ancestral homelands or other locations that are far removed from their current Seat of Government.  Pursuant to the Commission's rules as set forth in the Nationwide Programmatic Agreement for Review of Effects on Historic Properties for Certain Undertakings Approved by the Federal Communications Commission (NPA), all Tribal Nations and NHOs listed below must be afforded a reasonable opportunity to respond to this notification, consistent with the procedures set forth below, unless the proposed construction falls within an exclusion designated by the Tribal Nation or NHO. (NPA, Section IV.F.4).</a:t>
            </a:r>
            <a:endParaRPr kumimoji="0" lang="en-US" altLang="en-US" sz="800" b="0" i="0" u="none" strike="noStrike" cap="none" normalizeH="0" baseline="0" dirty="0">
              <a:ln>
                <a:noFill/>
              </a:ln>
              <a:solidFill>
                <a:schemeClr val="bg1"/>
              </a:solidFill>
              <a:effectLst/>
              <a:latin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The notification that you provided was forwarded to the following Tribal Nations and NHOs.  A Tribal Nation or NHO may not respond until a full Submission Packet is provided.  If, upon receipt, the Tribal Nation or NHO does not respond within a reasonable time, you should make a reasonable effort at follow-up contact, unless the Tribal Nation or NHO has agreed to different procedures (NPA, Section IV.F.5).  In the event a Tribal Nation or NHO does not respond to a follow-up inquiry, or if a substantive or procedural disagreement arises between you </a:t>
            </a:r>
            <a:endParaRPr kumimoji="0" lang="en-US" altLang="en-US" sz="800" b="0" i="0" u="none" strike="noStrike" cap="none" normalizeH="0" baseline="0" dirty="0">
              <a:ln>
                <a:noFill/>
              </a:ln>
              <a:solidFill>
                <a:schemeClr val="bg1"/>
              </a:solidFill>
              <a:effectLst/>
              <a:latin typeface="Arial" panose="020B0604020202020204" pitchFamily="34" charset="0"/>
            </a:endParaRPr>
          </a:p>
        </p:txBody>
      </p:sp>
      <p:pic>
        <p:nvPicPr>
          <p:cNvPr id="2056" name="Picture 8">
            <a:extLst>
              <a:ext uri="{FF2B5EF4-FFF2-40B4-BE49-F238E27FC236}">
                <a16:creationId xmlns:a16="http://schemas.microsoft.com/office/drawing/2014/main" id="{60E48B49-AE3F-4367-816C-7ABBC72091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694" y="2321959"/>
            <a:ext cx="47657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078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1ABC2B-98DE-4492-9EAB-D11A17BECDDB}"/>
              </a:ext>
            </a:extLst>
          </p:cNvPr>
          <p:cNvSpPr>
            <a:spLocks noGrp="1"/>
          </p:cNvSpPr>
          <p:nvPr>
            <p:ph type="sldNum" sz="quarter" idx="12"/>
          </p:nvPr>
        </p:nvSpPr>
        <p:spPr>
          <a:xfrm>
            <a:off x="11049755" y="6188075"/>
            <a:ext cx="1142245" cy="669925"/>
          </a:xfrm>
        </p:spPr>
        <p:txBody>
          <a:bodyPr/>
          <a:lstStyle/>
          <a:p>
            <a:fld id="{D3194545-869A-4178-BEB1-BB9A198DF550}" type="slidenum">
              <a:rPr lang="en-US" sz="2000" smtClean="0"/>
              <a:t>14</a:t>
            </a:fld>
            <a:endParaRPr lang="en-US" sz="2000" dirty="0"/>
          </a:p>
        </p:txBody>
      </p:sp>
      <p:sp>
        <p:nvSpPr>
          <p:cNvPr id="4" name="Rectangle 3">
            <a:extLst>
              <a:ext uri="{FF2B5EF4-FFF2-40B4-BE49-F238E27FC236}">
                <a16:creationId xmlns:a16="http://schemas.microsoft.com/office/drawing/2014/main" id="{C7386542-5553-4C6C-95C7-032111653731}"/>
              </a:ext>
            </a:extLst>
          </p:cNvPr>
          <p:cNvSpPr/>
          <p:nvPr/>
        </p:nvSpPr>
        <p:spPr>
          <a:xfrm>
            <a:off x="5489608" y="4138863"/>
            <a:ext cx="4202848" cy="2308324"/>
          </a:xfrm>
          <a:prstGeom prst="rect">
            <a:avLst/>
          </a:prstGeom>
          <a:solidFill>
            <a:schemeClr val="tx1"/>
          </a:solidFill>
        </p:spPr>
        <p:txBody>
          <a:bodyPr wrap="square">
            <a:spAutoFit/>
          </a:bodyPr>
          <a:lstStyle/>
          <a:p>
            <a:r>
              <a:rPr lang="en-US" sz="600" dirty="0">
                <a:solidFill>
                  <a:schemeClr val="bg1"/>
                </a:solidFill>
              </a:rPr>
              <a:t>Structure Type          </a:t>
            </a:r>
          </a:p>
          <a:p>
            <a:endParaRPr lang="en-US" sz="600" dirty="0">
              <a:solidFill>
                <a:schemeClr val="bg1"/>
              </a:solidFill>
            </a:endParaRPr>
          </a:p>
          <a:p>
            <a:r>
              <a:rPr lang="en-US" sz="600" dirty="0">
                <a:solidFill>
                  <a:schemeClr val="bg1"/>
                </a:solidFill>
              </a:rPr>
              <a:t>Exempt from SHPO Review:  Yes/No</a:t>
            </a:r>
          </a:p>
          <a:p>
            <a:r>
              <a:rPr lang="en-US" sz="600" dirty="0">
                <a:solidFill>
                  <a:schemeClr val="bg1"/>
                </a:solidFill>
              </a:rPr>
              <a:t>Lat/Lon        </a:t>
            </a:r>
          </a:p>
          <a:p>
            <a:r>
              <a:rPr lang="en-US" sz="600" dirty="0">
                <a:solidFill>
                  <a:schemeClr val="bg1"/>
                </a:solidFill>
              </a:rPr>
              <a:t>Location description</a:t>
            </a:r>
          </a:p>
          <a:p>
            <a:r>
              <a:rPr lang="en-US" sz="600" dirty="0">
                <a:solidFill>
                  <a:schemeClr val="bg1"/>
                </a:solidFill>
              </a:rPr>
              <a:t>Ground Elevation (meters):	          	          Contact Name:		                 Telephone Number:	     </a:t>
            </a:r>
          </a:p>
          <a:p>
            <a:r>
              <a:rPr lang="en-US" sz="600" dirty="0">
                <a:solidFill>
                  <a:schemeClr val="bg1"/>
                </a:solidFill>
              </a:rPr>
              <a:t>Support Structure (meters above ground level):	          P. O. Box:   		                 E-mail Address: </a:t>
            </a:r>
          </a:p>
          <a:p>
            <a:r>
              <a:rPr lang="en-US" sz="600" dirty="0">
                <a:solidFill>
                  <a:schemeClr val="bg1"/>
                </a:solidFill>
              </a:rPr>
              <a:t>Overall Structure (meters above ground level):	          Street Address:		  			</a:t>
            </a:r>
          </a:p>
          <a:p>
            <a:r>
              <a:rPr lang="en-US" sz="600" dirty="0">
                <a:solidFill>
                  <a:schemeClr val="bg1"/>
                </a:solidFill>
              </a:rPr>
              <a:t>Overall Height (meters above sea level):                        City: 	      	                 State:               Zip Code:  </a:t>
            </a:r>
          </a:p>
          <a:p>
            <a:r>
              <a:rPr lang="en-US" sz="600" dirty="0">
                <a:solidFill>
                  <a:schemeClr val="bg1"/>
                </a:solidFill>
              </a:rPr>
              <a:t>Detailed Description of Project (Optional):</a:t>
            </a:r>
          </a:p>
          <a:p>
            <a:endParaRPr lang="en-US" sz="600" dirty="0">
              <a:solidFill>
                <a:schemeClr val="bg1"/>
              </a:solidFill>
              <a:latin typeface="Times New Roman" panose="02020603050405020304" pitchFamily="18" charset="0"/>
              <a:ea typeface="Times New Roman" panose="02020603050405020304" pitchFamily="18" charset="0"/>
            </a:endParaRPr>
          </a:p>
          <a:p>
            <a:r>
              <a:rPr lang="en-US" sz="600" dirty="0">
                <a:solidFill>
                  <a:schemeClr val="bg1"/>
                </a:solidFill>
                <a:latin typeface="Times New Roman" panose="02020603050405020304" pitchFamily="18" charset="0"/>
                <a:ea typeface="Times New Roman" panose="02020603050405020304" pitchFamily="18" charset="0"/>
              </a:rPr>
              <a:t> To submit comments and reply electronically to a notification, view attachments to a notification, update your contact information, set your preferences for receiving notifications (e-mail and/or letter), or update the area for which you receive notifications, please go to http://wireless.fcc.gov/outreach/notification.  Click on the "LOGIN" button and then log onto the TCNS system by using your FRN and Password.  From that point, follow the directions that will appear on the screen.</a:t>
            </a:r>
          </a:p>
          <a:p>
            <a:pPr indent="457200"/>
            <a:endParaRPr lang="en-US" sz="600" dirty="0">
              <a:solidFill>
                <a:schemeClr val="bg1"/>
              </a:solidFill>
              <a:latin typeface="Times New Roman" panose="02020603050405020304" pitchFamily="18" charset="0"/>
              <a:ea typeface="Times New Roman" panose="02020603050405020304" pitchFamily="18" charset="0"/>
            </a:endParaRPr>
          </a:p>
          <a:p>
            <a:pPr indent="457200"/>
            <a:r>
              <a:rPr lang="en-US" sz="600" dirty="0">
                <a:solidFill>
                  <a:schemeClr val="bg1"/>
                </a:solidFill>
                <a:latin typeface="Times New Roman" panose="02020603050405020304" pitchFamily="18" charset="0"/>
                <a:ea typeface="Times New Roman" panose="02020603050405020304" pitchFamily="18" charset="0"/>
              </a:rPr>
              <a:t>If you would like us to provide you with your FRN or Password, you desire assistance in using TCNS, or you have any questions relating to this Notice, please contact the TCNS Help team at TCNShelp@fcc.gov or (202) 418-0220.  </a:t>
            </a:r>
          </a:p>
          <a:p>
            <a:pPr indent="457200"/>
            <a:endParaRPr lang="en-US" sz="600" dirty="0">
              <a:solidFill>
                <a:schemeClr val="bg1"/>
              </a:solidFill>
              <a:latin typeface="Times New Roman" panose="02020603050405020304" pitchFamily="18" charset="0"/>
              <a:ea typeface="Times New Roman" panose="02020603050405020304" pitchFamily="18" charset="0"/>
            </a:endParaRPr>
          </a:p>
          <a:p>
            <a:pPr indent="457200"/>
            <a:r>
              <a:rPr lang="en-US" sz="600" dirty="0">
                <a:solidFill>
                  <a:schemeClr val="bg1"/>
                </a:solidFill>
                <a:latin typeface="Times New Roman" panose="02020603050405020304" pitchFamily="18" charset="0"/>
                <a:ea typeface="Times New Roman" panose="02020603050405020304" pitchFamily="18" charset="0"/>
              </a:rPr>
              <a:t>Thank you,</a:t>
            </a:r>
          </a:p>
          <a:p>
            <a:pPr indent="457200"/>
            <a:r>
              <a:rPr lang="en-US" sz="600" dirty="0">
                <a:solidFill>
                  <a:schemeClr val="bg1"/>
                </a:solidFill>
                <a:latin typeface="Times New Roman" panose="02020603050405020304" pitchFamily="18" charset="0"/>
                <a:ea typeface="Times New Roman" panose="02020603050405020304" pitchFamily="18" charset="0"/>
              </a:rPr>
              <a:t>Federal Communications Commission</a:t>
            </a:r>
          </a:p>
        </p:txBody>
      </p:sp>
      <p:sp>
        <p:nvSpPr>
          <p:cNvPr id="5" name="Rectangle 2">
            <a:extLst>
              <a:ext uri="{FF2B5EF4-FFF2-40B4-BE49-F238E27FC236}">
                <a16:creationId xmlns:a16="http://schemas.microsoft.com/office/drawing/2014/main" id="{7B27FAB7-A814-4CED-AE5A-39D94A90E8E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1" name="Rectangle 9">
            <a:extLst>
              <a:ext uri="{FF2B5EF4-FFF2-40B4-BE49-F238E27FC236}">
                <a16:creationId xmlns:a16="http://schemas.microsoft.com/office/drawing/2014/main" id="{7366E9F6-6E84-420E-9416-C2D91875306E}"/>
              </a:ext>
            </a:extLst>
          </p:cNvPr>
          <p:cNvSpPr>
            <a:spLocks noChangeArrowheads="1"/>
          </p:cNvSpPr>
          <p:nvPr/>
        </p:nvSpPr>
        <p:spPr bwMode="auto">
          <a:xfrm>
            <a:off x="5022920" y="2490446"/>
            <a:ext cx="629468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US" dirty="0"/>
              <a:t>Revised text in the Weekly Notice of Tower Construction Notification System Filings emails and letters.</a:t>
            </a:r>
          </a:p>
        </p:txBody>
      </p:sp>
      <p:sp>
        <p:nvSpPr>
          <p:cNvPr id="12" name="Rectangle 10">
            <a:extLst>
              <a:ext uri="{FF2B5EF4-FFF2-40B4-BE49-F238E27FC236}">
                <a16:creationId xmlns:a16="http://schemas.microsoft.com/office/drawing/2014/main" id="{4531E1EF-3C14-421A-9265-52E0A9C83660}"/>
              </a:ext>
            </a:extLst>
          </p:cNvPr>
          <p:cNvSpPr>
            <a:spLocks noChangeArrowheads="1"/>
          </p:cNvSpPr>
          <p:nvPr/>
        </p:nvSpPr>
        <p:spPr bwMode="auto">
          <a:xfrm>
            <a:off x="736341" y="2033246"/>
            <a:ext cx="4100026" cy="4739759"/>
          </a:xfrm>
          <a:prstGeom prst="rect">
            <a:avLst/>
          </a:prstGeom>
          <a:solidFill>
            <a:schemeClr val="tx1"/>
          </a:solidFill>
          <a:ln>
            <a:noFill/>
          </a:ln>
          <a:effec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lang="en-US" altLang="en-US" sz="800" b="1" dirty="0">
                <a:solidFill>
                  <a:schemeClr val="bg1"/>
                </a:solidFill>
                <a:ea typeface="Times New Roman" panose="02020603050405020304" pitchFamily="18" charset="0"/>
              </a:rPr>
              <a:t>           </a:t>
            </a:r>
            <a:r>
              <a:rPr kumimoji="0" lang="en-US" altLang="en-US" sz="8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FEDERAL COMMUNICATIONS COMMISSION</a:t>
            </a:r>
            <a:endParaRPr kumimoji="0" lang="en-US" altLang="en-US" sz="800" b="0" i="0" u="none" strike="noStrike" cap="none" normalizeH="0" baseline="0" dirty="0">
              <a:ln>
                <a:noFill/>
              </a:ln>
              <a:solidFill>
                <a:schemeClr val="bg1"/>
              </a:solidFill>
              <a:effectLst/>
              <a:latin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Washington DC  20554</a:t>
            </a:r>
            <a:endParaRPr kumimoji="0" lang="en-US" altLang="en-US" sz="800" b="0" i="0" u="none" strike="noStrike" cap="none" normalizeH="0" baseline="0" dirty="0">
              <a:ln>
                <a:noFill/>
              </a:ln>
              <a:solidFill>
                <a:schemeClr val="bg1"/>
              </a:solidFill>
              <a:effectLst/>
              <a:latin typeface="Arial" panose="020B0604020202020204" pitchFamily="34" charset="0"/>
            </a:endParaRPr>
          </a:p>
          <a:p>
            <a:pPr lvl="0" defTabSz="914400"/>
            <a:r>
              <a:rPr kumimoji="0" lang="en-US" altLang="en-US" sz="8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a:t>
            </a:r>
            <a:r>
              <a:rPr lang="en-US" altLang="en-US" sz="800" b="1" dirty="0">
                <a:solidFill>
                  <a:schemeClr val="bg1"/>
                </a:solidFill>
                <a:ea typeface="Times New Roman" panose="02020603050405020304" pitchFamily="18" charset="0"/>
              </a:rPr>
              <a:t>Weekly Notice of Tower Construction Notification System 	                           Filings</a:t>
            </a:r>
            <a:endParaRPr kumimoji="0" lang="en-US" altLang="en-US" sz="8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Individual Name (First Name, MI, Last Name, Suffix)	</a:t>
            </a:r>
            <a:r>
              <a:rPr kumimoji="0" lang="en-US" altLang="en-US" sz="6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Date:</a:t>
            </a:r>
            <a:endParaRPr kumimoji="0" lang="en-US" altLang="en-US" sz="600" b="0" i="0" u="none" strike="noStrike" cap="none" normalizeH="0" baseline="0" dirty="0">
              <a:ln>
                <a:noFill/>
              </a:ln>
              <a:solidFill>
                <a:schemeClr val="bg1"/>
              </a:solidFill>
              <a:effectLst/>
              <a:latin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Entity Name (Tower Company Name)</a:t>
            </a:r>
            <a:r>
              <a:rPr kumimoji="0" lang="en-US" altLang="en-US" sz="6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PO Box #		</a:t>
            </a:r>
            <a:endParaRPr kumimoji="0" lang="en-US" altLang="en-US" sz="600" b="0" i="0" u="none" strike="noStrike" cap="none" normalizeH="0" baseline="0" dirty="0">
              <a:ln>
                <a:noFill/>
              </a:ln>
              <a:solidFill>
                <a:schemeClr val="bg1"/>
              </a:solidFill>
              <a:effectLst/>
              <a:latin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Street Address</a:t>
            </a:r>
            <a:r>
              <a:rPr lang="en-US" altLang="en-US" sz="600" dirty="0">
                <a:solidFill>
                  <a:schemeClr val="bg1"/>
                </a:solidFill>
              </a:rPr>
              <a:t> </a:t>
            </a:r>
            <a:r>
              <a:rPr kumimoji="0" lang="en-US" altLang="en-US" sz="600" b="0" i="1"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City, State, ZIP</a:t>
            </a: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bg1"/>
              </a:solidFill>
              <a:effectLst/>
              <a:latin typeface="Arial" panose="020B0604020202020204" pitchFamily="34" charset="0"/>
            </a:endParaRPr>
          </a:p>
          <a:p>
            <a:endParaRPr lang="en-US" sz="600" dirty="0">
              <a:solidFill>
                <a:schemeClr val="bg1"/>
              </a:solidFill>
            </a:endParaRPr>
          </a:p>
          <a:p>
            <a:r>
              <a:rPr lang="en-US" sz="600" dirty="0">
                <a:solidFill>
                  <a:schemeClr val="bg1"/>
                </a:solidFill>
              </a:rPr>
              <a:t>Dear (Contact Title, First Name MI Last Name Suffix):</a:t>
            </a:r>
          </a:p>
          <a:p>
            <a:endParaRPr lang="en-US" sz="600" dirty="0">
              <a:solidFill>
                <a:schemeClr val="bg1"/>
              </a:solidFill>
            </a:endParaRPr>
          </a:p>
          <a:p>
            <a:r>
              <a:rPr lang="en-US" sz="600" dirty="0">
                <a:solidFill>
                  <a:schemeClr val="bg1"/>
                </a:solidFill>
              </a:rPr>
              <a:t>The Federal Communications Commission extends its greetings to you.  Thank you for using our Tower Construction Notification System (TCNS).  This letter is a notice that a telecommunications project is proposed within a geographic area(s) for which you have chosen to receive such notifications. </a:t>
            </a:r>
          </a:p>
          <a:p>
            <a:endParaRPr lang="en-US" sz="600" dirty="0">
              <a:solidFill>
                <a:schemeClr val="bg1"/>
              </a:solidFill>
            </a:endParaRPr>
          </a:p>
          <a:p>
            <a:r>
              <a:rPr lang="en-US" sz="600" dirty="0">
                <a:solidFill>
                  <a:schemeClr val="bg1"/>
                </a:solidFill>
              </a:rPr>
              <a:t>In order to promote the efficiency of the FCC's process for protecting historic properties, including Tribal traditional cultural properties, we respectfully request that you respond within no more than 30 days from receipt of a complete Submission Packet as to your interest or lack of interest in each of the proposed constructions listed below.  You may respond either through the TCNS as described at the end of this Notice, directly to the entity submitting the notification, or by contacting one of the FCC employees listed below.  Your prompt response will avoid the need for repetitive follow-up contacts that unnecessarily consume the resources of all parties involved in the process.  </a:t>
            </a:r>
          </a:p>
          <a:p>
            <a:endParaRPr lang="en-US" sz="600" dirty="0">
              <a:solidFill>
                <a:schemeClr val="bg1"/>
              </a:solidFill>
            </a:endParaRPr>
          </a:p>
          <a:p>
            <a:r>
              <a:rPr lang="en-US" sz="600" dirty="0">
                <a:solidFill>
                  <a:schemeClr val="bg1"/>
                </a:solidFill>
              </a:rPr>
              <a:t>The following list indicates the geographic area(s) of interest which you have indicated to receive notifications of proposed communications facilities constructions:</a:t>
            </a:r>
          </a:p>
          <a:p>
            <a:endParaRPr lang="en-US" sz="600" dirty="0">
              <a:solidFill>
                <a:schemeClr val="bg1"/>
              </a:solidFill>
            </a:endParaRPr>
          </a:p>
          <a:p>
            <a:r>
              <a:rPr lang="en-US" sz="600" dirty="0">
                <a:solidFill>
                  <a:schemeClr val="bg1"/>
                </a:solidFill>
              </a:rPr>
              <a:t>[System inputs a list of Tribe’s geographic areas of interest from TCNS]</a:t>
            </a:r>
          </a:p>
          <a:p>
            <a:endParaRPr lang="en-US" sz="600" dirty="0">
              <a:solidFill>
                <a:schemeClr val="bg1"/>
              </a:solidFill>
            </a:endParaRPr>
          </a:p>
          <a:p>
            <a:r>
              <a:rPr lang="en-US" sz="600" dirty="0">
                <a:solidFill>
                  <a:schemeClr val="bg1"/>
                </a:solidFill>
              </a:rPr>
              <a:t>The Tower Construction Notification Submissions received during the last week, which match your areas of interest, are listed and detailed below.  </a:t>
            </a:r>
          </a:p>
          <a:p>
            <a:endParaRPr lang="en-US" sz="600" dirty="0">
              <a:solidFill>
                <a:schemeClr val="bg1"/>
              </a:solidFill>
            </a:endParaRPr>
          </a:p>
          <a:p>
            <a:r>
              <a:rPr lang="en-US" sz="600" dirty="0">
                <a:solidFill>
                  <a:schemeClr val="bg1"/>
                </a:solidFill>
              </a:rPr>
              <a:t>[System inputs the notification data as listed below in table formats under each section]</a:t>
            </a:r>
          </a:p>
          <a:p>
            <a:endParaRPr lang="en-US" sz="600" dirty="0">
              <a:solidFill>
                <a:schemeClr val="bg1"/>
              </a:solidFill>
            </a:endParaRPr>
          </a:p>
          <a:p>
            <a:r>
              <a:rPr lang="en-US" sz="600" dirty="0">
                <a:solidFill>
                  <a:schemeClr val="bg1"/>
                </a:solidFill>
              </a:rPr>
              <a:t>Summary Listing by State, County, City</a:t>
            </a:r>
          </a:p>
          <a:p>
            <a:r>
              <a:rPr lang="en-US" sz="600" dirty="0">
                <a:solidFill>
                  <a:schemeClr val="bg1"/>
                </a:solidFill>
              </a:rPr>
              <a:t>					</a:t>
            </a:r>
          </a:p>
          <a:p>
            <a:r>
              <a:rPr lang="en-US" sz="600" dirty="0">
                <a:solidFill>
                  <a:schemeClr val="bg1"/>
                </a:solidFill>
              </a:rPr>
              <a:t>State    County            City                               TCNS ID                                Tower Owner                                      Structure Type           </a:t>
            </a:r>
          </a:p>
          <a:p>
            <a:r>
              <a:rPr lang="en-US" sz="600" dirty="0">
                <a:solidFill>
                  <a:schemeClr val="bg1"/>
                </a:solidFill>
              </a:rPr>
              <a:t>       </a:t>
            </a:r>
          </a:p>
          <a:p>
            <a:r>
              <a:rPr lang="en-US" sz="600" dirty="0">
                <a:solidFill>
                  <a:schemeClr val="bg1"/>
                </a:solidFill>
              </a:rPr>
              <a:t>Exempt from SHPO Review:  Yes/No</a:t>
            </a:r>
          </a:p>
          <a:p>
            <a:r>
              <a:rPr lang="en-US" sz="600" dirty="0">
                <a:solidFill>
                  <a:schemeClr val="bg1"/>
                </a:solidFill>
              </a:rPr>
              <a:t>Lat/Lon         </a:t>
            </a:r>
          </a:p>
          <a:p>
            <a:r>
              <a:rPr lang="en-US" sz="600" dirty="0">
                <a:solidFill>
                  <a:schemeClr val="bg1"/>
                </a:solidFill>
              </a:rPr>
              <a:t>Location description</a:t>
            </a:r>
          </a:p>
          <a:p>
            <a:endParaRPr lang="en-US" sz="600" dirty="0">
              <a:solidFill>
                <a:schemeClr val="bg1"/>
              </a:solidFill>
            </a:endParaRPr>
          </a:p>
          <a:p>
            <a:endParaRPr lang="en-US" sz="600" dirty="0">
              <a:solidFill>
                <a:schemeClr val="bg1"/>
              </a:solidFill>
            </a:endParaRPr>
          </a:p>
          <a:p>
            <a:endParaRPr lang="en-US" sz="600" dirty="0">
              <a:solidFill>
                <a:schemeClr val="bg1"/>
              </a:solidFill>
            </a:endParaRPr>
          </a:p>
          <a:p>
            <a:endParaRPr lang="en-US" sz="600" dirty="0">
              <a:solidFill>
                <a:schemeClr val="bg1"/>
              </a:solidFill>
            </a:endParaRPr>
          </a:p>
          <a:p>
            <a:r>
              <a:rPr lang="en-US" sz="600" dirty="0">
                <a:solidFill>
                  <a:schemeClr val="bg1"/>
                </a:solidFill>
              </a:rPr>
              <a:t>Detailed Listing by State, County, City</a:t>
            </a:r>
          </a:p>
          <a:p>
            <a:endParaRPr lang="en-US" sz="600" dirty="0">
              <a:solidFill>
                <a:schemeClr val="bg1"/>
              </a:solidFill>
            </a:endParaRPr>
          </a:p>
          <a:p>
            <a:r>
              <a:rPr lang="en-US" sz="600" dirty="0">
                <a:solidFill>
                  <a:schemeClr val="bg1"/>
                </a:solidFill>
              </a:rPr>
              <a:t>State         County                 City                     TCNS ID                                Tower Owner</a:t>
            </a:r>
          </a:p>
        </p:txBody>
      </p:sp>
      <p:pic>
        <p:nvPicPr>
          <p:cNvPr id="2056" name="Picture 8">
            <a:extLst>
              <a:ext uri="{FF2B5EF4-FFF2-40B4-BE49-F238E27FC236}">
                <a16:creationId xmlns:a16="http://schemas.microsoft.com/office/drawing/2014/main" id="{60E48B49-AE3F-4367-816C-7ABBC72091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396" y="2033246"/>
            <a:ext cx="47657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373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8DA5CA-26E9-4D0E-8C5A-E50EE6F2622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4766589" y="2322392"/>
            <a:ext cx="6810032" cy="4256270"/>
          </a:xfrm>
          <a:prstGeom prst="rect">
            <a:avLst/>
          </a:prstGeom>
        </p:spPr>
      </p:pic>
      <p:sp>
        <p:nvSpPr>
          <p:cNvPr id="6" name="TextBox 5">
            <a:extLst>
              <a:ext uri="{FF2B5EF4-FFF2-40B4-BE49-F238E27FC236}">
                <a16:creationId xmlns:a16="http://schemas.microsoft.com/office/drawing/2014/main" id="{B4DEFDFB-7233-405D-B5A5-7486B5A36C12}"/>
              </a:ext>
            </a:extLst>
          </p:cNvPr>
          <p:cNvSpPr txBox="1"/>
          <p:nvPr/>
        </p:nvSpPr>
        <p:spPr>
          <a:xfrm>
            <a:off x="1" y="2039372"/>
            <a:ext cx="4766588" cy="2031325"/>
          </a:xfrm>
          <a:prstGeom prst="rect">
            <a:avLst/>
          </a:prstGeom>
          <a:noFill/>
        </p:spPr>
        <p:txBody>
          <a:bodyPr wrap="square" rtlCol="0">
            <a:spAutoFit/>
          </a:bodyPr>
          <a:lstStyle/>
          <a:p>
            <a:pPr marL="285750" indent="-285750">
              <a:buFont typeface="Arial" panose="020B0604020202020204" pitchFamily="34" charset="0"/>
              <a:buChar char="•"/>
            </a:pPr>
            <a:r>
              <a:rPr lang="en-US" dirty="0"/>
              <a:t>Projects excluded from SHPO review</a:t>
            </a:r>
          </a:p>
          <a:p>
            <a:endParaRPr lang="en-US" dirty="0"/>
          </a:p>
          <a:p>
            <a:pPr marL="742950" lvl="1" indent="-285750">
              <a:buFont typeface="Arial" panose="020B0604020202020204" pitchFamily="34" charset="0"/>
              <a:buChar char="•"/>
            </a:pPr>
            <a:r>
              <a:rPr lang="en-US" dirty="0"/>
              <a:t>The ‘Refer this notification’ link will appear on day 31 after the Weekly Notice of Tower Construction Notification System Filings email/letter is sent to the Tribe</a:t>
            </a:r>
          </a:p>
        </p:txBody>
      </p:sp>
      <p:sp>
        <p:nvSpPr>
          <p:cNvPr id="5" name="Arrow: Down 4">
            <a:extLst>
              <a:ext uri="{FF2B5EF4-FFF2-40B4-BE49-F238E27FC236}">
                <a16:creationId xmlns:a16="http://schemas.microsoft.com/office/drawing/2014/main" id="{B4F1FBA2-C459-47D5-B62D-0D9C2AE96BFB}"/>
              </a:ext>
            </a:extLst>
          </p:cNvPr>
          <p:cNvSpPr/>
          <p:nvPr/>
        </p:nvSpPr>
        <p:spPr>
          <a:xfrm>
            <a:off x="11021372" y="2802393"/>
            <a:ext cx="393334" cy="910956"/>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68865E09-CEF9-468B-AB34-C1A9FC5D64FA}"/>
              </a:ext>
            </a:extLst>
          </p:cNvPr>
          <p:cNvSpPr>
            <a:spLocks noGrp="1"/>
          </p:cNvSpPr>
          <p:nvPr>
            <p:ph type="sldNum" sz="quarter" idx="12"/>
          </p:nvPr>
        </p:nvSpPr>
        <p:spPr>
          <a:xfrm>
            <a:off x="11049755" y="6188075"/>
            <a:ext cx="1142245" cy="669925"/>
          </a:xfrm>
        </p:spPr>
        <p:txBody>
          <a:bodyPr vert="horz" lIns="91440" tIns="45720" rIns="91440" bIns="45720" rtlCol="0" anchor="b"/>
          <a:lstStyle/>
          <a:p>
            <a:fld id="{D3194545-869A-4178-BEB1-BB9A198DF550}" type="slidenum">
              <a:rPr lang="en-US" sz="2000"/>
              <a:pPr/>
              <a:t>15</a:t>
            </a:fld>
            <a:endParaRPr lang="en-US" sz="2000" dirty="0"/>
          </a:p>
        </p:txBody>
      </p:sp>
      <p:sp>
        <p:nvSpPr>
          <p:cNvPr id="9" name="TextBox 8">
            <a:extLst>
              <a:ext uri="{FF2B5EF4-FFF2-40B4-BE49-F238E27FC236}">
                <a16:creationId xmlns:a16="http://schemas.microsoft.com/office/drawing/2014/main" id="{333B644C-36B5-4922-9232-074D7E8D3F5A}"/>
              </a:ext>
            </a:extLst>
          </p:cNvPr>
          <p:cNvSpPr txBox="1"/>
          <p:nvPr/>
        </p:nvSpPr>
        <p:spPr>
          <a:xfrm>
            <a:off x="5600384" y="1765869"/>
            <a:ext cx="5142441" cy="461665"/>
          </a:xfrm>
          <a:prstGeom prst="rect">
            <a:avLst/>
          </a:prstGeom>
          <a:noFill/>
        </p:spPr>
        <p:txBody>
          <a:bodyPr wrap="square" rtlCol="0">
            <a:spAutoFit/>
          </a:bodyPr>
          <a:lstStyle/>
          <a:p>
            <a:pPr algn="ctr"/>
            <a:r>
              <a:rPr lang="en-US" sz="2400" dirty="0"/>
              <a:t>Refer a Notification</a:t>
            </a:r>
          </a:p>
        </p:txBody>
      </p:sp>
      <p:sp>
        <p:nvSpPr>
          <p:cNvPr id="10" name="TextBox 9">
            <a:extLst>
              <a:ext uri="{FF2B5EF4-FFF2-40B4-BE49-F238E27FC236}">
                <a16:creationId xmlns:a16="http://schemas.microsoft.com/office/drawing/2014/main" id="{69FDE4E4-7D46-44AA-9028-173219D1E1F6}"/>
              </a:ext>
            </a:extLst>
          </p:cNvPr>
          <p:cNvSpPr txBox="1"/>
          <p:nvPr/>
        </p:nvSpPr>
        <p:spPr>
          <a:xfrm>
            <a:off x="0" y="4131211"/>
            <a:ext cx="4415992" cy="2585323"/>
          </a:xfrm>
          <a:prstGeom prst="rect">
            <a:avLst/>
          </a:prstGeom>
          <a:noFill/>
        </p:spPr>
        <p:txBody>
          <a:bodyPr wrap="square" rtlCol="0">
            <a:spAutoFit/>
          </a:bodyPr>
          <a:lstStyle/>
          <a:p>
            <a:pPr marL="285750" indent="-285750">
              <a:buFont typeface="Arial" panose="020B0604020202020204" pitchFamily="34" charset="0"/>
              <a:buChar char="•"/>
            </a:pPr>
            <a:r>
              <a:rPr lang="en-US" dirty="0"/>
              <a:t>Projects that requires SHPO review</a:t>
            </a:r>
          </a:p>
          <a:p>
            <a:endParaRPr lang="en-US" dirty="0"/>
          </a:p>
          <a:p>
            <a:pPr marL="742950" lvl="1" indent="-285750">
              <a:buFont typeface="Arial" panose="020B0604020202020204" pitchFamily="34" charset="0"/>
              <a:buChar char="•"/>
            </a:pPr>
            <a:r>
              <a:rPr lang="en-US" dirty="0"/>
              <a:t>If the Tribe has not responded in the system, the ‘Refer this notification’ link will appear on day 31 after the E-106 system notifies the Tribes that the FCC Form 620 or FCC Form 621 has been submitted.</a:t>
            </a:r>
          </a:p>
        </p:txBody>
      </p:sp>
    </p:spTree>
    <p:extLst>
      <p:ext uri="{BB962C8B-B14F-4D97-AF65-F5344CB8AC3E}">
        <p14:creationId xmlns:p14="http://schemas.microsoft.com/office/powerpoint/2010/main" val="2100725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2E088E-075D-4C24-86C1-AE9AEE7B0CAB}"/>
              </a:ext>
            </a:extLst>
          </p:cNvPr>
          <p:cNvSpPr txBox="1"/>
          <p:nvPr/>
        </p:nvSpPr>
        <p:spPr>
          <a:xfrm>
            <a:off x="125185" y="1738036"/>
            <a:ext cx="11941629" cy="1323439"/>
          </a:xfrm>
          <a:prstGeom prst="rect">
            <a:avLst/>
          </a:prstGeom>
          <a:noFill/>
        </p:spPr>
        <p:txBody>
          <a:bodyPr wrap="square" rtlCol="0">
            <a:spAutoFit/>
          </a:bodyPr>
          <a:lstStyle/>
          <a:p>
            <a:pPr marL="285750" indent="-285750">
              <a:buFont typeface="Arial" panose="020B0604020202020204" pitchFamily="34" charset="0"/>
              <a:buChar char="•"/>
            </a:pPr>
            <a:r>
              <a:rPr lang="en-US" sz="1600" b="1" dirty="0"/>
              <a:t>When project requires SHPO Review:   </a:t>
            </a:r>
            <a:r>
              <a:rPr lang="en-US" sz="1600" dirty="0"/>
              <a:t>Tribes who have not submitted a reply will become available for referral on the 31</a:t>
            </a:r>
            <a:r>
              <a:rPr lang="en-US" sz="1600" baseline="30000" dirty="0"/>
              <a:t>st</a:t>
            </a:r>
            <a:r>
              <a:rPr lang="en-US" sz="1600" dirty="0"/>
              <a:t> day after the related E-106 notification is sent by email or on the 36</a:t>
            </a:r>
            <a:r>
              <a:rPr lang="en-US" sz="1600" baseline="30000" dirty="0"/>
              <a:t>th</a:t>
            </a:r>
            <a:r>
              <a:rPr lang="en-US" sz="1600" dirty="0"/>
              <a:t> day if the related E-106 notification was sent by letter</a:t>
            </a:r>
          </a:p>
          <a:p>
            <a:pPr marL="285750" indent="-285750">
              <a:buFont typeface="Arial" panose="020B0604020202020204" pitchFamily="34" charset="0"/>
              <a:buChar char="•"/>
            </a:pPr>
            <a:r>
              <a:rPr lang="en-US" sz="1600" b="1" dirty="0"/>
              <a:t>When project is excluded from SHPO Review:   </a:t>
            </a:r>
            <a:r>
              <a:rPr lang="en-US" sz="1600" dirty="0"/>
              <a:t>Tribes who have not submitted a reply will become available for referral on the 31</a:t>
            </a:r>
            <a:r>
              <a:rPr lang="en-US" sz="1600" baseline="30000" dirty="0"/>
              <a:t>st</a:t>
            </a:r>
            <a:r>
              <a:rPr lang="en-US" sz="1600" dirty="0"/>
              <a:t> day after the Weekly Notice is sent by email and the 36</a:t>
            </a:r>
            <a:r>
              <a:rPr lang="en-US" sz="1600" baseline="30000" dirty="0"/>
              <a:t>th</a:t>
            </a:r>
            <a:r>
              <a:rPr lang="en-US" sz="1600" dirty="0"/>
              <a:t> day after the Weekly Notice is sent by letter.</a:t>
            </a:r>
          </a:p>
        </p:txBody>
      </p:sp>
      <p:sp>
        <p:nvSpPr>
          <p:cNvPr id="2" name="Slide Number Placeholder 1">
            <a:extLst>
              <a:ext uri="{FF2B5EF4-FFF2-40B4-BE49-F238E27FC236}">
                <a16:creationId xmlns:a16="http://schemas.microsoft.com/office/drawing/2014/main" id="{9851AEB7-CBCD-40C0-949F-C5CA7023E82D}"/>
              </a:ext>
            </a:extLst>
          </p:cNvPr>
          <p:cNvSpPr>
            <a:spLocks noGrp="1"/>
          </p:cNvSpPr>
          <p:nvPr>
            <p:ph type="sldNum" sz="quarter" idx="12"/>
          </p:nvPr>
        </p:nvSpPr>
        <p:spPr>
          <a:xfrm>
            <a:off x="11049755" y="6188075"/>
            <a:ext cx="1142245" cy="669925"/>
          </a:xfrm>
        </p:spPr>
        <p:txBody>
          <a:bodyPr vert="horz" lIns="91440" tIns="45720" rIns="91440" bIns="45720" rtlCol="0" anchor="b"/>
          <a:lstStyle/>
          <a:p>
            <a:fld id="{D3194545-869A-4178-BEB1-BB9A198DF550}" type="slidenum">
              <a:rPr lang="en-US" sz="2000"/>
              <a:pPr/>
              <a:t>16</a:t>
            </a:fld>
            <a:endParaRPr lang="en-US" sz="2000" dirty="0"/>
          </a:p>
        </p:txBody>
      </p:sp>
      <p:pic>
        <p:nvPicPr>
          <p:cNvPr id="3" name="Picture 2">
            <a:extLst>
              <a:ext uri="{FF2B5EF4-FFF2-40B4-BE49-F238E27FC236}">
                <a16:creationId xmlns:a16="http://schemas.microsoft.com/office/drawing/2014/main" id="{058C073E-74E7-485C-BB74-CE5806BC2B09}"/>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r="21743"/>
          <a:stretch/>
        </p:blipFill>
        <p:spPr>
          <a:xfrm>
            <a:off x="420675" y="3061475"/>
            <a:ext cx="6732420" cy="3586063"/>
          </a:xfrm>
          <a:prstGeom prst="rect">
            <a:avLst/>
          </a:prstGeom>
        </p:spPr>
      </p:pic>
      <p:sp>
        <p:nvSpPr>
          <p:cNvPr id="8" name="TextBox 7">
            <a:extLst>
              <a:ext uri="{FF2B5EF4-FFF2-40B4-BE49-F238E27FC236}">
                <a16:creationId xmlns:a16="http://schemas.microsoft.com/office/drawing/2014/main" id="{493CF593-F0C4-42ED-8ADE-56341CA5FFB9}"/>
              </a:ext>
            </a:extLst>
          </p:cNvPr>
          <p:cNvSpPr txBox="1"/>
          <p:nvPr/>
        </p:nvSpPr>
        <p:spPr>
          <a:xfrm>
            <a:off x="7329715" y="4536873"/>
            <a:ext cx="4441610" cy="923330"/>
          </a:xfrm>
          <a:prstGeom prst="rect">
            <a:avLst/>
          </a:prstGeom>
          <a:noFill/>
        </p:spPr>
        <p:txBody>
          <a:bodyPr wrap="square" rtlCol="0">
            <a:spAutoFit/>
          </a:bodyPr>
          <a:lstStyle/>
          <a:p>
            <a:r>
              <a:rPr lang="en-US" dirty="0"/>
              <a:t>A Consultant no longer needs to enter a Second Contact Date</a:t>
            </a:r>
          </a:p>
          <a:p>
            <a:endParaRPr lang="en-US" dirty="0"/>
          </a:p>
        </p:txBody>
      </p:sp>
    </p:spTree>
    <p:extLst>
      <p:ext uri="{BB962C8B-B14F-4D97-AF65-F5344CB8AC3E}">
        <p14:creationId xmlns:p14="http://schemas.microsoft.com/office/powerpoint/2010/main" val="3696901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Down 4">
            <a:extLst>
              <a:ext uri="{FF2B5EF4-FFF2-40B4-BE49-F238E27FC236}">
                <a16:creationId xmlns:a16="http://schemas.microsoft.com/office/drawing/2014/main" id="{B4F1FBA2-C459-47D5-B62D-0D9C2AE96BFB}"/>
              </a:ext>
            </a:extLst>
          </p:cNvPr>
          <p:cNvSpPr/>
          <p:nvPr/>
        </p:nvSpPr>
        <p:spPr>
          <a:xfrm rot="16200000">
            <a:off x="1796895" y="5983768"/>
            <a:ext cx="484632" cy="97840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E95FFAB-E36D-4EB1-A853-260C9D89825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626931" y="2422495"/>
            <a:ext cx="6938137" cy="4336336"/>
          </a:xfrm>
          <a:prstGeom prst="rect">
            <a:avLst/>
          </a:prstGeom>
        </p:spPr>
      </p:pic>
      <p:sp>
        <p:nvSpPr>
          <p:cNvPr id="3" name="Slide Number Placeholder 2">
            <a:extLst>
              <a:ext uri="{FF2B5EF4-FFF2-40B4-BE49-F238E27FC236}">
                <a16:creationId xmlns:a16="http://schemas.microsoft.com/office/drawing/2014/main" id="{9736A4E4-5A03-403C-AA1B-6F025D5AD6BD}"/>
              </a:ext>
            </a:extLst>
          </p:cNvPr>
          <p:cNvSpPr>
            <a:spLocks noGrp="1"/>
          </p:cNvSpPr>
          <p:nvPr>
            <p:ph type="sldNum" sz="quarter" idx="12"/>
          </p:nvPr>
        </p:nvSpPr>
        <p:spPr>
          <a:xfrm>
            <a:off x="11049755" y="6188178"/>
            <a:ext cx="1142245" cy="669925"/>
          </a:xfrm>
        </p:spPr>
        <p:txBody>
          <a:bodyPr vert="horz" lIns="91440" tIns="45720" rIns="91440" bIns="45720" rtlCol="0" anchor="b"/>
          <a:lstStyle/>
          <a:p>
            <a:fld id="{D3194545-869A-4178-BEB1-BB9A198DF550}" type="slidenum">
              <a:rPr lang="en-US" sz="2000"/>
              <a:pPr/>
              <a:t>17</a:t>
            </a:fld>
            <a:endParaRPr lang="en-US" sz="2000" dirty="0"/>
          </a:p>
        </p:txBody>
      </p:sp>
      <p:sp>
        <p:nvSpPr>
          <p:cNvPr id="9" name="Rectangle 8">
            <a:extLst>
              <a:ext uri="{FF2B5EF4-FFF2-40B4-BE49-F238E27FC236}">
                <a16:creationId xmlns:a16="http://schemas.microsoft.com/office/drawing/2014/main" id="{F8A2202F-6D6D-448E-93B0-A8A72B8F59F4}"/>
              </a:ext>
            </a:extLst>
          </p:cNvPr>
          <p:cNvSpPr/>
          <p:nvPr/>
        </p:nvSpPr>
        <p:spPr>
          <a:xfrm>
            <a:off x="2897108" y="2053163"/>
            <a:ext cx="6938136" cy="369332"/>
          </a:xfrm>
          <a:prstGeom prst="rect">
            <a:avLst/>
          </a:prstGeom>
        </p:spPr>
        <p:txBody>
          <a:bodyPr wrap="square">
            <a:spAutoFit/>
          </a:bodyPr>
          <a:lstStyle/>
          <a:p>
            <a:r>
              <a:rPr lang="en-US" dirty="0"/>
              <a:t>Referrals where initial contact was not made through TCNS</a:t>
            </a:r>
          </a:p>
        </p:txBody>
      </p:sp>
    </p:spTree>
    <p:extLst>
      <p:ext uri="{BB962C8B-B14F-4D97-AF65-F5344CB8AC3E}">
        <p14:creationId xmlns:p14="http://schemas.microsoft.com/office/powerpoint/2010/main" val="1923939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2A91EF-590F-4593-B092-6AF84ED5551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64631" y="3353965"/>
            <a:ext cx="3703978" cy="3078114"/>
          </a:xfrm>
          <a:prstGeom prst="rect">
            <a:avLst/>
          </a:prstGeom>
        </p:spPr>
      </p:pic>
      <p:sp>
        <p:nvSpPr>
          <p:cNvPr id="4" name="TextBox 3">
            <a:extLst>
              <a:ext uri="{FF2B5EF4-FFF2-40B4-BE49-F238E27FC236}">
                <a16:creationId xmlns:a16="http://schemas.microsoft.com/office/drawing/2014/main" id="{625C310F-2C09-4082-B3D4-A25DD14C69F0}"/>
              </a:ext>
            </a:extLst>
          </p:cNvPr>
          <p:cNvSpPr txBox="1"/>
          <p:nvPr/>
        </p:nvSpPr>
        <p:spPr>
          <a:xfrm flipH="1">
            <a:off x="1583737" y="2340485"/>
            <a:ext cx="5744494" cy="646331"/>
          </a:xfrm>
          <a:prstGeom prst="rect">
            <a:avLst/>
          </a:prstGeom>
          <a:noFill/>
        </p:spPr>
        <p:txBody>
          <a:bodyPr wrap="square" rtlCol="0">
            <a:spAutoFit/>
          </a:bodyPr>
          <a:lstStyle/>
          <a:p>
            <a:r>
              <a:rPr lang="en-US" dirty="0"/>
              <a:t>There have been no change to these 3 screens.</a:t>
            </a:r>
          </a:p>
          <a:p>
            <a:endParaRPr lang="en-US" dirty="0"/>
          </a:p>
        </p:txBody>
      </p:sp>
      <p:sp>
        <p:nvSpPr>
          <p:cNvPr id="2" name="Slide Number Placeholder 1">
            <a:extLst>
              <a:ext uri="{FF2B5EF4-FFF2-40B4-BE49-F238E27FC236}">
                <a16:creationId xmlns:a16="http://schemas.microsoft.com/office/drawing/2014/main" id="{3EC02E8B-5841-4070-B07D-91153A543325}"/>
              </a:ext>
            </a:extLst>
          </p:cNvPr>
          <p:cNvSpPr>
            <a:spLocks noGrp="1"/>
          </p:cNvSpPr>
          <p:nvPr>
            <p:ph type="sldNum" sz="quarter" idx="12"/>
          </p:nvPr>
        </p:nvSpPr>
        <p:spPr>
          <a:xfrm>
            <a:off x="11049755" y="6188075"/>
            <a:ext cx="1142245" cy="669925"/>
          </a:xfrm>
        </p:spPr>
        <p:txBody>
          <a:bodyPr vert="horz" lIns="91440" tIns="45720" rIns="91440" bIns="45720" rtlCol="0" anchor="b"/>
          <a:lstStyle/>
          <a:p>
            <a:fld id="{D3194545-869A-4178-BEB1-BB9A198DF550}" type="slidenum">
              <a:rPr lang="en-US" sz="2000" smtClean="0"/>
              <a:pPr/>
              <a:t>18</a:t>
            </a:fld>
            <a:endParaRPr lang="en-US" sz="2000" dirty="0"/>
          </a:p>
        </p:txBody>
      </p:sp>
      <p:pic>
        <p:nvPicPr>
          <p:cNvPr id="5" name="Picture 4">
            <a:extLst>
              <a:ext uri="{FF2B5EF4-FFF2-40B4-BE49-F238E27FC236}">
                <a16:creationId xmlns:a16="http://schemas.microsoft.com/office/drawing/2014/main" id="{3AA4C2E8-77ED-474C-BD1B-D463F26D239F}"/>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4157510" y="3109569"/>
            <a:ext cx="4134292" cy="3322510"/>
          </a:xfrm>
          <a:prstGeom prst="rect">
            <a:avLst/>
          </a:prstGeom>
        </p:spPr>
      </p:pic>
      <p:pic>
        <p:nvPicPr>
          <p:cNvPr id="19" name="Picture 18">
            <a:extLst>
              <a:ext uri="{FF2B5EF4-FFF2-40B4-BE49-F238E27FC236}">
                <a16:creationId xmlns:a16="http://schemas.microsoft.com/office/drawing/2014/main" id="{71444050-DC39-4704-865D-BCCA07E3ECF6}"/>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8480703" y="2340485"/>
            <a:ext cx="3446666" cy="4091594"/>
          </a:xfrm>
          <a:prstGeom prst="rect">
            <a:avLst/>
          </a:prstGeom>
        </p:spPr>
      </p:pic>
    </p:spTree>
    <p:extLst>
      <p:ext uri="{BB962C8B-B14F-4D97-AF65-F5344CB8AC3E}">
        <p14:creationId xmlns:p14="http://schemas.microsoft.com/office/powerpoint/2010/main" val="3320460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2E088E-075D-4C24-86C1-AE9AEE7B0CAB}"/>
              </a:ext>
            </a:extLst>
          </p:cNvPr>
          <p:cNvSpPr txBox="1"/>
          <p:nvPr/>
        </p:nvSpPr>
        <p:spPr>
          <a:xfrm>
            <a:off x="2466159" y="5804837"/>
            <a:ext cx="7259680" cy="923330"/>
          </a:xfrm>
          <a:prstGeom prst="rect">
            <a:avLst/>
          </a:prstGeom>
          <a:noFill/>
        </p:spPr>
        <p:txBody>
          <a:bodyPr wrap="none" rtlCol="0">
            <a:spAutoFit/>
          </a:bodyPr>
          <a:lstStyle/>
          <a:p>
            <a:endParaRPr lang="en-US" dirty="0"/>
          </a:p>
          <a:p>
            <a:pPr marL="285750" indent="-285750">
              <a:buFont typeface="Arial" panose="020B0604020202020204" pitchFamily="34" charset="0"/>
              <a:buChar char="•"/>
            </a:pPr>
            <a:r>
              <a:rPr lang="en-US" dirty="0"/>
              <a:t>Consultants no longer need to enter a Second Contact Date</a:t>
            </a:r>
          </a:p>
          <a:p>
            <a:pPr marL="285750" indent="-285750">
              <a:buFont typeface="Arial" panose="020B0604020202020204" pitchFamily="34" charset="0"/>
              <a:buChar char="•"/>
            </a:pPr>
            <a:r>
              <a:rPr lang="en-US" dirty="0"/>
              <a:t>Fill in the date that you first contacted the Tribe outside of TCNS </a:t>
            </a:r>
          </a:p>
        </p:txBody>
      </p:sp>
      <p:sp>
        <p:nvSpPr>
          <p:cNvPr id="2" name="Slide Number Placeholder 1">
            <a:extLst>
              <a:ext uri="{FF2B5EF4-FFF2-40B4-BE49-F238E27FC236}">
                <a16:creationId xmlns:a16="http://schemas.microsoft.com/office/drawing/2014/main" id="{E65D1BB2-4589-4084-9510-C4464819B622}"/>
              </a:ext>
            </a:extLst>
          </p:cNvPr>
          <p:cNvSpPr>
            <a:spLocks noGrp="1"/>
          </p:cNvSpPr>
          <p:nvPr>
            <p:ph type="sldNum" sz="quarter" idx="12"/>
          </p:nvPr>
        </p:nvSpPr>
        <p:spPr>
          <a:xfrm>
            <a:off x="11049755" y="6188075"/>
            <a:ext cx="1142245" cy="669925"/>
          </a:xfrm>
        </p:spPr>
        <p:txBody>
          <a:bodyPr vert="horz" lIns="91440" tIns="45720" rIns="91440" bIns="45720" rtlCol="0" anchor="b"/>
          <a:lstStyle/>
          <a:p>
            <a:fld id="{D3194545-869A-4178-BEB1-BB9A198DF550}" type="slidenum">
              <a:rPr lang="en-US" sz="2000"/>
              <a:pPr/>
              <a:t>19</a:t>
            </a:fld>
            <a:endParaRPr lang="en-US" sz="2000" dirty="0"/>
          </a:p>
        </p:txBody>
      </p:sp>
      <p:pic>
        <p:nvPicPr>
          <p:cNvPr id="3" name="Picture 2">
            <a:extLst>
              <a:ext uri="{FF2B5EF4-FFF2-40B4-BE49-F238E27FC236}">
                <a16:creationId xmlns:a16="http://schemas.microsoft.com/office/drawing/2014/main" id="{28350179-8FC4-481A-9C79-3D3B39209CD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926973" y="2059961"/>
            <a:ext cx="8338053" cy="3947007"/>
          </a:xfrm>
          <a:prstGeom prst="rect">
            <a:avLst/>
          </a:prstGeom>
        </p:spPr>
      </p:pic>
    </p:spTree>
    <p:extLst>
      <p:ext uri="{BB962C8B-B14F-4D97-AF65-F5344CB8AC3E}">
        <p14:creationId xmlns:p14="http://schemas.microsoft.com/office/powerpoint/2010/main" val="2987043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76EEA-9391-41CE-8A29-4937918CEB18}"/>
              </a:ext>
            </a:extLst>
          </p:cNvPr>
          <p:cNvSpPr>
            <a:spLocks noGrp="1"/>
          </p:cNvSpPr>
          <p:nvPr>
            <p:ph type="sldNum" sz="quarter" idx="12"/>
          </p:nvPr>
        </p:nvSpPr>
        <p:spPr/>
        <p:txBody>
          <a:bodyPr/>
          <a:lstStyle/>
          <a:p>
            <a:fld id="{D3194545-869A-4178-BEB1-BB9A198DF550}" type="slidenum">
              <a:rPr lang="en-US" smtClean="0"/>
              <a:t>2</a:t>
            </a:fld>
            <a:endParaRPr lang="en-US"/>
          </a:p>
        </p:txBody>
      </p:sp>
      <p:sp>
        <p:nvSpPr>
          <p:cNvPr id="4" name="TextBox 3">
            <a:extLst>
              <a:ext uri="{FF2B5EF4-FFF2-40B4-BE49-F238E27FC236}">
                <a16:creationId xmlns:a16="http://schemas.microsoft.com/office/drawing/2014/main" id="{A31050E3-C425-41A1-A921-4DF416F19869}"/>
              </a:ext>
            </a:extLst>
          </p:cNvPr>
          <p:cNvSpPr txBox="1"/>
          <p:nvPr/>
        </p:nvSpPr>
        <p:spPr>
          <a:xfrm>
            <a:off x="1078239" y="784417"/>
            <a:ext cx="10035522" cy="5878532"/>
          </a:xfrm>
          <a:prstGeom prst="rect">
            <a:avLst/>
          </a:prstGeom>
          <a:noFill/>
        </p:spPr>
        <p:txBody>
          <a:bodyPr wrap="square" rtlCol="0">
            <a:spAutoFit/>
          </a:bodyPr>
          <a:lstStyle/>
          <a:p>
            <a:pPr algn="ctr"/>
            <a:endParaRPr lang="en-US" sz="2400" dirty="0"/>
          </a:p>
          <a:p>
            <a:pPr algn="ctr"/>
            <a:endParaRPr lang="en-US" sz="2400" dirty="0"/>
          </a:p>
          <a:p>
            <a:pPr algn="ctr"/>
            <a:r>
              <a:rPr lang="en-US" sz="2400" dirty="0"/>
              <a:t>Applicant / Consultant Login View</a:t>
            </a:r>
          </a:p>
          <a:p>
            <a:r>
              <a:rPr lang="en-US" dirty="0"/>
              <a:t>Submit a New Filing</a:t>
            </a:r>
          </a:p>
          <a:p>
            <a:pPr marL="742950" lvl="1" indent="-285750">
              <a:buFont typeface="Arial" panose="020B0604020202020204" pitchFamily="34" charset="0"/>
              <a:buChar char="•"/>
            </a:pPr>
            <a:r>
              <a:rPr lang="en-US" dirty="0"/>
              <a:t>New checkbox to designate a project excluded from SHPO Review</a:t>
            </a:r>
          </a:p>
          <a:p>
            <a:pPr marL="742950" lvl="1" indent="-285750">
              <a:buFont typeface="Arial" panose="020B0604020202020204" pitchFamily="34" charset="0"/>
              <a:buChar char="•"/>
            </a:pPr>
            <a:r>
              <a:rPr lang="en-US" dirty="0"/>
              <a:t>New Attachment Type:  Alternate Submission Packet</a:t>
            </a:r>
          </a:p>
          <a:p>
            <a:pPr marL="742950" lvl="1" indent="-285750">
              <a:buFont typeface="Arial" panose="020B0604020202020204" pitchFamily="34" charset="0"/>
              <a:buChar char="•"/>
            </a:pPr>
            <a:r>
              <a:rPr lang="en-US" dirty="0"/>
              <a:t>New icon - Project Excluded from SHPO Review</a:t>
            </a:r>
          </a:p>
          <a:p>
            <a:endParaRPr lang="en-US" sz="1000" dirty="0"/>
          </a:p>
          <a:p>
            <a:r>
              <a:rPr lang="en-US" dirty="0"/>
              <a:t>Refer a Notification</a:t>
            </a:r>
          </a:p>
          <a:p>
            <a:pPr marL="742950" lvl="1" indent="-285750">
              <a:buFont typeface="Arial" panose="020B0604020202020204" pitchFamily="34" charset="0"/>
              <a:buChar char="•"/>
            </a:pPr>
            <a:r>
              <a:rPr lang="en-US" dirty="0"/>
              <a:t>Second Contact Date  is no longer required</a:t>
            </a:r>
          </a:p>
          <a:p>
            <a:pPr marL="742950" lvl="1" indent="-285750">
              <a:buFont typeface="Arial" panose="020B0604020202020204" pitchFamily="34" charset="0"/>
              <a:buChar char="•"/>
            </a:pPr>
            <a:r>
              <a:rPr lang="en-US" dirty="0"/>
              <a:t>Tribes will be available for referral based on their notification preference</a:t>
            </a:r>
          </a:p>
          <a:p>
            <a:pPr marL="1200150" lvl="2" indent="-285750">
              <a:buFont typeface="Arial" panose="020B0604020202020204" pitchFamily="34" charset="0"/>
              <a:buChar char="•"/>
            </a:pPr>
            <a:r>
              <a:rPr lang="en-US" dirty="0"/>
              <a:t>Day 31 when notification preference is email</a:t>
            </a:r>
          </a:p>
          <a:p>
            <a:pPr marL="1200150" lvl="2" indent="-285750">
              <a:buFont typeface="Arial" panose="020B0604020202020204" pitchFamily="34" charset="0"/>
              <a:buChar char="•"/>
            </a:pPr>
            <a:r>
              <a:rPr lang="en-US" dirty="0"/>
              <a:t>Day 36 when notification preference is letter (or both email and letter)</a:t>
            </a:r>
          </a:p>
          <a:p>
            <a:endParaRPr lang="en-US" sz="1000" dirty="0"/>
          </a:p>
          <a:p>
            <a:r>
              <a:rPr lang="en-US" dirty="0"/>
              <a:t>Notification Details Display</a:t>
            </a:r>
          </a:p>
          <a:p>
            <a:pPr marL="742950" lvl="1" indent="-285750">
              <a:buFont typeface="Arial" panose="020B0604020202020204" pitchFamily="34" charset="0"/>
              <a:buChar char="•"/>
            </a:pPr>
            <a:r>
              <a:rPr lang="en-US" dirty="0"/>
              <a:t>The “Related E106 File Number” will display the file number of the related Form 620/621</a:t>
            </a:r>
          </a:p>
          <a:p>
            <a:pPr marL="742950" lvl="1" indent="-285750">
              <a:buFont typeface="Arial" panose="020B0604020202020204" pitchFamily="34" charset="0"/>
              <a:buChar char="•"/>
            </a:pPr>
            <a:r>
              <a:rPr lang="en-US" dirty="0"/>
              <a:t>The “Form 620/621 available on:” date will display the date the Tribe was notified of the related 620/621 filing when the project requires SHPO review.</a:t>
            </a:r>
          </a:p>
          <a:p>
            <a:pPr marL="742950" lvl="1" indent="-285750">
              <a:buFont typeface="Arial" panose="020B0604020202020204" pitchFamily="34" charset="0"/>
              <a:buChar char="•"/>
            </a:pPr>
            <a:r>
              <a:rPr lang="en-US" dirty="0"/>
              <a:t>New icon - Project Excluded from SHPO Review</a:t>
            </a:r>
          </a:p>
          <a:p>
            <a:pPr lvl="1"/>
            <a:endParaRPr lang="en-US" sz="1400" dirty="0"/>
          </a:p>
        </p:txBody>
      </p:sp>
    </p:spTree>
    <p:extLst>
      <p:ext uri="{BB962C8B-B14F-4D97-AF65-F5344CB8AC3E}">
        <p14:creationId xmlns:p14="http://schemas.microsoft.com/office/powerpoint/2010/main" val="61400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58ADD5-E8E4-4422-A56F-3D658F9A66EB}"/>
              </a:ext>
            </a:extLst>
          </p:cNvPr>
          <p:cNvSpPr>
            <a:spLocks noGrp="1"/>
          </p:cNvSpPr>
          <p:nvPr>
            <p:ph type="sldNum" sz="quarter" idx="12"/>
          </p:nvPr>
        </p:nvSpPr>
        <p:spPr>
          <a:xfrm>
            <a:off x="11049755" y="6188075"/>
            <a:ext cx="1142245" cy="669925"/>
          </a:xfrm>
        </p:spPr>
        <p:txBody>
          <a:bodyPr/>
          <a:lstStyle/>
          <a:p>
            <a:fld id="{D3194545-869A-4178-BEB1-BB9A198DF550}" type="slidenum">
              <a:rPr lang="en-US" sz="2000" smtClean="0"/>
              <a:t>20</a:t>
            </a:fld>
            <a:endParaRPr lang="en-US" sz="2000" dirty="0"/>
          </a:p>
        </p:txBody>
      </p:sp>
      <p:pic>
        <p:nvPicPr>
          <p:cNvPr id="3" name="Picture 2">
            <a:extLst>
              <a:ext uri="{FF2B5EF4-FFF2-40B4-BE49-F238E27FC236}">
                <a16:creationId xmlns:a16="http://schemas.microsoft.com/office/drawing/2014/main" id="{F81FA208-9778-4E0D-A7F5-DE4D348CD26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1255550" y="2422790"/>
            <a:ext cx="9680895" cy="879064"/>
          </a:xfrm>
          <a:prstGeom prst="rect">
            <a:avLst/>
          </a:prstGeom>
        </p:spPr>
      </p:pic>
      <p:sp>
        <p:nvSpPr>
          <p:cNvPr id="4" name="Rectangle 3">
            <a:extLst>
              <a:ext uri="{FF2B5EF4-FFF2-40B4-BE49-F238E27FC236}">
                <a16:creationId xmlns:a16="http://schemas.microsoft.com/office/drawing/2014/main" id="{8078B215-5F79-4E14-BE64-81518860DD6B}"/>
              </a:ext>
            </a:extLst>
          </p:cNvPr>
          <p:cNvSpPr/>
          <p:nvPr/>
        </p:nvSpPr>
        <p:spPr>
          <a:xfrm>
            <a:off x="1025340" y="3429000"/>
            <a:ext cx="10141317" cy="2862322"/>
          </a:xfrm>
          <a:prstGeom prst="rect">
            <a:avLst/>
          </a:prstGeom>
        </p:spPr>
        <p:txBody>
          <a:bodyPr wrap="square">
            <a:spAutoFit/>
          </a:bodyPr>
          <a:lstStyle/>
          <a:p>
            <a:r>
              <a:rPr lang="en-US" dirty="0"/>
              <a:t>Confirmation page when the referral has been submitted.</a:t>
            </a:r>
          </a:p>
          <a:p>
            <a:endParaRPr lang="en-US" dirty="0"/>
          </a:p>
          <a:p>
            <a:endParaRPr lang="en-US" dirty="0"/>
          </a:p>
          <a:p>
            <a:r>
              <a:rPr lang="en-US" dirty="0"/>
              <a:t>TCNS will continue to process referrals on a weekly basis every Thursday.</a:t>
            </a:r>
          </a:p>
          <a:p>
            <a:endParaRPr lang="en-US" dirty="0"/>
          </a:p>
          <a:p>
            <a:r>
              <a:rPr lang="en-US" dirty="0"/>
              <a:t>	- Proposed Construction of Communications Facilities Final Request for Indication of 	Interest emails/letters to Tribes </a:t>
            </a:r>
          </a:p>
          <a:p>
            <a:endParaRPr lang="en-US" dirty="0"/>
          </a:p>
          <a:p>
            <a:r>
              <a:rPr lang="en-US" dirty="0"/>
              <a:t>	- Proposed Construction of Communications Facilities Notification of Final Contacts emails 	to Consultants.</a:t>
            </a:r>
          </a:p>
        </p:txBody>
      </p:sp>
    </p:spTree>
    <p:extLst>
      <p:ext uri="{BB962C8B-B14F-4D97-AF65-F5344CB8AC3E}">
        <p14:creationId xmlns:p14="http://schemas.microsoft.com/office/powerpoint/2010/main" val="188466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8C4166-3FE4-4389-85D1-2BE2FD4C5B9A}"/>
              </a:ext>
            </a:extLst>
          </p:cNvPr>
          <p:cNvSpPr>
            <a:spLocks noGrp="1"/>
          </p:cNvSpPr>
          <p:nvPr>
            <p:ph type="sldNum" sz="quarter" idx="12"/>
          </p:nvPr>
        </p:nvSpPr>
        <p:spPr>
          <a:xfrm>
            <a:off x="11049755" y="6188075"/>
            <a:ext cx="1142245" cy="669925"/>
          </a:xfrm>
        </p:spPr>
        <p:txBody>
          <a:bodyPr/>
          <a:lstStyle/>
          <a:p>
            <a:fld id="{D3194545-869A-4178-BEB1-BB9A198DF550}" type="slidenum">
              <a:rPr lang="en-US" sz="2000" smtClean="0"/>
              <a:t>21</a:t>
            </a:fld>
            <a:endParaRPr lang="en-US" sz="2000" dirty="0"/>
          </a:p>
        </p:txBody>
      </p:sp>
      <p:sp>
        <p:nvSpPr>
          <p:cNvPr id="3" name="Rectangle 2">
            <a:extLst>
              <a:ext uri="{FF2B5EF4-FFF2-40B4-BE49-F238E27FC236}">
                <a16:creationId xmlns:a16="http://schemas.microsoft.com/office/drawing/2014/main" id="{9A039CEC-C590-4DF3-8E7C-00795E9B307B}"/>
              </a:ext>
            </a:extLst>
          </p:cNvPr>
          <p:cNvSpPr>
            <a:spLocks noChangeArrowheads="1"/>
          </p:cNvSpPr>
          <p:nvPr/>
        </p:nvSpPr>
        <p:spPr bwMode="auto">
          <a:xfrm>
            <a:off x="344842" y="1821409"/>
            <a:ext cx="115023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dirty="0"/>
              <a:t>Revised text in the Proposed Construction of Communications Facilities Notification of Final Contacts email. </a:t>
            </a:r>
          </a:p>
        </p:txBody>
      </p:sp>
      <p:sp>
        <p:nvSpPr>
          <p:cNvPr id="4" name="Rectangle 3">
            <a:extLst>
              <a:ext uri="{FF2B5EF4-FFF2-40B4-BE49-F238E27FC236}">
                <a16:creationId xmlns:a16="http://schemas.microsoft.com/office/drawing/2014/main" id="{EFAB218E-EB39-446A-BF4D-DB9A0C625582}"/>
              </a:ext>
            </a:extLst>
          </p:cNvPr>
          <p:cNvSpPr>
            <a:spLocks noChangeArrowheads="1"/>
          </p:cNvSpPr>
          <p:nvPr/>
        </p:nvSpPr>
        <p:spPr bwMode="auto">
          <a:xfrm>
            <a:off x="1657615" y="2192391"/>
            <a:ext cx="4438385" cy="4770537"/>
          </a:xfrm>
          <a:prstGeom prst="rect">
            <a:avLst/>
          </a:prstGeom>
          <a:solidFill>
            <a:schemeClr val="tx1"/>
          </a:solidFill>
          <a:ln>
            <a:noFill/>
          </a:ln>
          <a:effectLst/>
        </p:spPr>
        <p:txBody>
          <a:bodyPr vert="horz" wrap="square" lIns="91440" tIns="45720" rIns="91440" bIns="45720" numCol="1" anchor="ctr" anchorCtr="0" compatLnSpc="1">
            <a:prstTxWarp prst="textNoShape">
              <a:avLst/>
            </a:prstTxWarp>
            <a:spAutoFit/>
          </a:bodyPr>
          <a:lstStyle>
            <a:lvl1pPr indent="514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51435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FEDERAL COMMUNICATIONS COMMISSION</a:t>
            </a:r>
            <a:endParaRPr kumimoji="0" lang="en-US" altLang="en-US" sz="800" b="0" i="0" u="none" strike="noStrike" cap="none" normalizeH="0" baseline="0" dirty="0">
              <a:ln>
                <a:noFill/>
              </a:ln>
              <a:solidFill>
                <a:schemeClr val="bg1"/>
              </a:solidFill>
              <a:effectLst/>
              <a:latin typeface="Arial" panose="020B0604020202020204" pitchFamily="34" charset="0"/>
            </a:endParaRPr>
          </a:p>
          <a:p>
            <a:pPr marL="0" marR="0" lvl="0" indent="51435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Washington DC  20554</a:t>
            </a:r>
            <a:endParaRPr kumimoji="0" lang="en-US" altLang="en-US" sz="800" b="0" i="0" u="none" strike="noStrike" cap="none" normalizeH="0" baseline="0" dirty="0">
              <a:ln>
                <a:noFill/>
              </a:ln>
              <a:solidFill>
                <a:schemeClr val="bg1"/>
              </a:solidFill>
              <a:effectLst/>
              <a:latin typeface="Arial" panose="020B0604020202020204" pitchFamily="34" charset="0"/>
            </a:endParaRPr>
          </a:p>
          <a:p>
            <a:pPr marL="0" marR="0" lvl="0" indent="51435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Proposed Construction of Communications Facilities</a:t>
            </a:r>
            <a:endParaRPr kumimoji="0" lang="en-US" altLang="en-US" sz="800" b="0" i="0" u="none" strike="noStrike" cap="none" normalizeH="0" baseline="0" dirty="0">
              <a:ln>
                <a:noFill/>
              </a:ln>
              <a:solidFill>
                <a:schemeClr val="bg1"/>
              </a:solidFill>
              <a:effectLst/>
              <a:latin typeface="Arial" panose="020B0604020202020204" pitchFamily="34" charset="0"/>
            </a:endParaRPr>
          </a:p>
          <a:p>
            <a:pPr marL="0" marR="0" lvl="0" indent="51435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Notification of Final Contacts</a:t>
            </a:r>
            <a:endParaRPr lang="en-US" altLang="en-US" sz="800" dirty="0">
              <a:solidFill>
                <a:schemeClr val="bg1"/>
              </a:solidFill>
            </a:endParaRPr>
          </a:p>
          <a:p>
            <a:pPr marL="0" marR="0" lvl="0" indent="514350" algn="l" defTabSz="914400" rtl="0" eaLnBrk="0" fontAlgn="base" latinLnBrk="0" hangingPunct="0">
              <a:lnSpc>
                <a:spcPct val="100000"/>
              </a:lnSpc>
              <a:spcBef>
                <a:spcPct val="0"/>
              </a:spcBef>
              <a:spcAft>
                <a:spcPct val="0"/>
              </a:spcAft>
              <a:buClrTx/>
              <a:buSzTx/>
              <a:buFontTx/>
              <a:buNone/>
              <a:tabLst/>
            </a:pPr>
            <a:endParaRPr lang="en-US" altLang="en-US" sz="800" i="1" dirty="0">
              <a:solidFill>
                <a:schemeClr val="bg1"/>
              </a:solidFill>
              <a:ea typeface="Times New Roman" panose="02020603050405020304" pitchFamily="18" charset="0"/>
            </a:endParaRPr>
          </a:p>
          <a:p>
            <a:pPr marL="0" marR="0" lvl="0" indent="514350" algn="l" defTabSz="914400" rtl="0" eaLnBrk="0" fontAlgn="base" latinLnBrk="0" hangingPunct="0">
              <a:lnSpc>
                <a:spcPct val="100000"/>
              </a:lnSpc>
              <a:spcBef>
                <a:spcPct val="0"/>
              </a:spcBef>
              <a:spcAft>
                <a:spcPct val="0"/>
              </a:spcAft>
              <a:buClrTx/>
              <a:buSzTx/>
              <a:buFontTx/>
              <a:buNone/>
              <a:tabLst/>
            </a:pPr>
            <a:endParaRPr kumimoji="0" lang="en-US" altLang="en-US" sz="800" b="0" i="1" u="none" strike="noStrike" cap="none" normalizeH="0" baseline="0" dirty="0">
              <a:ln>
                <a:noFill/>
              </a:ln>
              <a:solidFill>
                <a:schemeClr val="bg1"/>
              </a:solidFill>
              <a:effectLst/>
              <a:latin typeface="Arial" panose="020B0604020202020204" pitchFamily="34" charset="0"/>
              <a:ea typeface="Times New Roman" panose="02020603050405020304" pitchFamily="18" charset="0"/>
            </a:endParaRPr>
          </a:p>
          <a:p>
            <a:pPr marL="0" marR="0" lvl="0" indent="514350" algn="l" defTabSz="914400" rtl="0" eaLnBrk="0" fontAlgn="base" latinLnBrk="0" hangingPunct="0">
              <a:lnSpc>
                <a:spcPct val="100000"/>
              </a:lnSpc>
              <a:spcBef>
                <a:spcPct val="0"/>
              </a:spcBef>
              <a:spcAft>
                <a:spcPct val="0"/>
              </a:spcAft>
              <a:buClrTx/>
              <a:buSzTx/>
              <a:buFontTx/>
              <a:buNone/>
              <a:tabLst/>
            </a:pPr>
            <a:r>
              <a:rPr kumimoji="0" lang="en-US" altLang="en-US" sz="800" b="0" i="1"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Entity or Individual First Name MI Last Name Suffix	       	</a:t>
            </a:r>
            <a:r>
              <a:rPr kumimoji="0" lang="en-US" altLang="en-US" sz="8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Date: </a:t>
            </a:r>
            <a:r>
              <a:rPr kumimoji="0" lang="en-US" altLang="en-US" sz="800" b="0" i="1"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[System Date]</a:t>
            </a:r>
            <a:endParaRPr kumimoji="0" lang="en-US" altLang="en-US" sz="800" b="0" i="0" u="none" strike="noStrike" cap="none" normalizeH="0" baseline="0" dirty="0">
              <a:ln>
                <a:noFill/>
              </a:ln>
              <a:solidFill>
                <a:schemeClr val="bg1"/>
              </a:solidFill>
              <a:effectLst/>
              <a:latin typeface="Arial" panose="020B0604020202020204" pitchFamily="34" charset="0"/>
            </a:endParaRPr>
          </a:p>
          <a:p>
            <a:pPr marL="0" marR="0" lvl="0" indent="514350" algn="l" defTabSz="914400" rtl="0" eaLnBrk="0" fontAlgn="base" latinLnBrk="0" hangingPunct="0">
              <a:lnSpc>
                <a:spcPct val="100000"/>
              </a:lnSpc>
              <a:spcBef>
                <a:spcPct val="0"/>
              </a:spcBef>
              <a:spcAft>
                <a:spcPct val="0"/>
              </a:spcAft>
              <a:buClrTx/>
              <a:buSzTx/>
              <a:buFontTx/>
              <a:buNone/>
              <a:tabLst/>
            </a:pPr>
            <a:r>
              <a:rPr kumimoji="0" lang="en-US" altLang="en-US" sz="800" b="0" i="1"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Consultant Name	   </a:t>
            </a:r>
            <a:endParaRPr kumimoji="0" lang="en-US" altLang="en-US" sz="800" b="0" i="0" u="none" strike="noStrike" cap="none" normalizeH="0" baseline="0" dirty="0">
              <a:ln>
                <a:noFill/>
              </a:ln>
              <a:solidFill>
                <a:schemeClr val="bg1"/>
              </a:solidFill>
              <a:effectLst/>
              <a:latin typeface="Arial" panose="020B0604020202020204" pitchFamily="34" charset="0"/>
            </a:endParaRPr>
          </a:p>
          <a:p>
            <a:pPr marL="0" marR="0" lvl="0" indent="514350" algn="l" defTabSz="914400" rtl="0" eaLnBrk="0" fontAlgn="base" latinLnBrk="0" hangingPunct="0">
              <a:lnSpc>
                <a:spcPct val="100000"/>
              </a:lnSpc>
              <a:spcBef>
                <a:spcPct val="0"/>
              </a:spcBef>
              <a:spcAft>
                <a:spcPct val="0"/>
              </a:spcAft>
              <a:buClrTx/>
              <a:buSzTx/>
              <a:buFontTx/>
              <a:buNone/>
              <a:tabLst/>
            </a:pPr>
            <a:r>
              <a:rPr kumimoji="0" lang="en-US" altLang="en-US" sz="800" b="0" i="1"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PO Box		</a:t>
            </a:r>
            <a:endParaRPr kumimoji="0" lang="en-US" altLang="en-US" sz="800" b="0" i="0" u="none" strike="noStrike" cap="none" normalizeH="0" baseline="0" dirty="0">
              <a:ln>
                <a:noFill/>
              </a:ln>
              <a:solidFill>
                <a:schemeClr val="bg1"/>
              </a:solidFill>
              <a:effectLst/>
              <a:latin typeface="Arial" panose="020B0604020202020204" pitchFamily="34" charset="0"/>
            </a:endParaRPr>
          </a:p>
          <a:p>
            <a:pPr marL="0" marR="0" lvl="0" indent="514350" algn="l" defTabSz="914400" rtl="0" eaLnBrk="0" fontAlgn="base" latinLnBrk="0" hangingPunct="0">
              <a:lnSpc>
                <a:spcPct val="100000"/>
              </a:lnSpc>
              <a:spcBef>
                <a:spcPct val="0"/>
              </a:spcBef>
              <a:spcAft>
                <a:spcPct val="0"/>
              </a:spcAft>
              <a:buClrTx/>
              <a:buSzTx/>
              <a:buFontTx/>
              <a:buNone/>
              <a:tabLst/>
            </a:pPr>
            <a:r>
              <a:rPr kumimoji="0" lang="en-US" altLang="en-US" sz="800" b="0" i="1"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Street Address1</a:t>
            </a:r>
            <a:endParaRPr kumimoji="0" lang="en-US" altLang="en-US" sz="800" b="0" i="0" u="none" strike="noStrike" cap="none" normalizeH="0" baseline="0" dirty="0">
              <a:ln>
                <a:noFill/>
              </a:ln>
              <a:solidFill>
                <a:schemeClr val="bg1"/>
              </a:solidFill>
              <a:effectLst/>
              <a:latin typeface="Arial" panose="020B0604020202020204" pitchFamily="34" charset="0"/>
            </a:endParaRPr>
          </a:p>
          <a:p>
            <a:pPr marL="0" marR="0" lvl="0" indent="514350" algn="l" defTabSz="914400" rtl="0" eaLnBrk="0" fontAlgn="base" latinLnBrk="0" hangingPunct="0">
              <a:lnSpc>
                <a:spcPct val="100000"/>
              </a:lnSpc>
              <a:spcBef>
                <a:spcPct val="0"/>
              </a:spcBef>
              <a:spcAft>
                <a:spcPct val="0"/>
              </a:spcAft>
              <a:buClrTx/>
              <a:buSzTx/>
              <a:buFontTx/>
              <a:buNone/>
              <a:tabLst/>
            </a:pPr>
            <a:r>
              <a:rPr kumimoji="0" lang="en-US" altLang="en-US" sz="800" b="0" i="1"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Street Address 2</a:t>
            </a:r>
            <a:endParaRPr kumimoji="0" lang="en-US" altLang="en-US" sz="800" b="0" i="0" u="none" strike="noStrike" cap="none" normalizeH="0" baseline="0" dirty="0">
              <a:ln>
                <a:noFill/>
              </a:ln>
              <a:solidFill>
                <a:schemeClr val="bg1"/>
              </a:solidFill>
              <a:effectLst/>
              <a:latin typeface="Arial" panose="020B0604020202020204" pitchFamily="34" charset="0"/>
            </a:endParaRPr>
          </a:p>
          <a:p>
            <a:pPr marL="0" marR="0" lvl="0" indent="514350" algn="l" defTabSz="914400" rtl="0" eaLnBrk="0" fontAlgn="base" latinLnBrk="0" hangingPunct="0">
              <a:lnSpc>
                <a:spcPct val="100000"/>
              </a:lnSpc>
              <a:spcBef>
                <a:spcPct val="0"/>
              </a:spcBef>
              <a:spcAft>
                <a:spcPct val="0"/>
              </a:spcAft>
              <a:buClrTx/>
              <a:buSzTx/>
              <a:buFontTx/>
              <a:buNone/>
              <a:tabLst/>
            </a:pPr>
            <a:r>
              <a:rPr kumimoji="0" lang="en-US" altLang="en-US" sz="800" b="0" i="1"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City, State, Zip Code</a:t>
            </a:r>
          </a:p>
          <a:p>
            <a:pPr marL="0" marR="0" lvl="0" indent="51435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bg1"/>
              </a:solidFill>
              <a:effectLst/>
              <a:latin typeface="Arial" panose="020B0604020202020204" pitchFamily="34" charset="0"/>
            </a:endParaRPr>
          </a:p>
          <a:p>
            <a:pPr marL="0" marR="0" lvl="0" indent="51435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Dear Applicant:</a:t>
            </a:r>
            <a:endParaRPr kumimoji="0" lang="en-US" altLang="en-US" sz="800" b="0" i="0" u="none" strike="noStrike" cap="none" normalizeH="0" baseline="0" dirty="0">
              <a:ln>
                <a:noFill/>
              </a:ln>
              <a:solidFill>
                <a:schemeClr val="bg1"/>
              </a:solidFill>
              <a:effectLst/>
              <a:latin typeface="Arial" panose="020B0604020202020204" pitchFamily="34" charset="0"/>
            </a:endParaRPr>
          </a:p>
          <a:p>
            <a:pPr marL="0" marR="0" lvl="0" indent="51435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This letter addresses the proposed communications facilities listed below that you have referred to the Federal Communications Commission (Commission) for purposes of contacting federally recognized Indian Tribes, including Alaska Native Villages (collectively Indian Tribes), and Native Hawaiian Organizations (NHOs), as specified by Section IV.G of the Nationwide Programmatic Agreement (NPA). Consistent with the procedures outlined in the Commission's </a:t>
            </a:r>
            <a:r>
              <a:rPr kumimoji="0" lang="en-US" altLang="en-US" sz="800" b="0" i="1"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Wireless Infrastructure Second Report and Order</a:t>
            </a:r>
            <a:r>
              <a:rPr kumimoji="0" lang="en-US" altLang="en-US" sz="8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a:t>
            </a:r>
            <a:r>
              <a:rPr kumimoji="0" lang="en-US" altLang="en-US" sz="800" b="0" i="0" u="none" strike="noStrike" cap="none" normalizeH="0" baseline="30000" dirty="0">
                <a:ln>
                  <a:noFill/>
                </a:ln>
                <a:solidFill>
                  <a:schemeClr val="bg1"/>
                </a:solidFill>
                <a:effectLst/>
                <a:latin typeface="Arial" panose="020B0604020202020204" pitchFamily="34" charset="0"/>
                <a:ea typeface="Times New Roman" panose="02020603050405020304" pitchFamily="18" charset="0"/>
                <a:hlinkClick r:id="rId2"/>
              </a:rPr>
              <a:t>[</a:t>
            </a:r>
            <a:r>
              <a:rPr kumimoji="0" lang="en-US" altLang="en-US" sz="800" b="0" i="0" u="none" strike="noStrike" cap="none" normalizeH="0" baseline="30000" dirty="0" bmk="">
                <a:ln>
                  <a:noFill/>
                </a:ln>
                <a:solidFill>
                  <a:schemeClr val="bg1"/>
                </a:solidFill>
                <a:effectLst/>
                <a:latin typeface="Arial" panose="020B0604020202020204" pitchFamily="34" charset="0"/>
                <a:ea typeface="Times New Roman" panose="02020603050405020304" pitchFamily="18" charset="0"/>
                <a:hlinkClick r:id="rId2"/>
              </a:rPr>
              <a:t>1]</a:t>
            </a:r>
            <a:r>
              <a:rPr kumimoji="0" lang="en-US" altLang="en-US" sz="800" b="0" i="0" u="none" strike="noStrike" cap="none" normalizeH="0" baseline="0" dirty="0" bmk="">
                <a:ln>
                  <a:noFill/>
                </a:ln>
                <a:solidFill>
                  <a:schemeClr val="bg1"/>
                </a:solidFill>
                <a:effectLst/>
                <a:latin typeface="Arial" panose="020B0604020202020204" pitchFamily="34" charset="0"/>
                <a:ea typeface="Times New Roman" panose="02020603050405020304" pitchFamily="18" charset="0"/>
              </a:rPr>
              <a:t> we have contacted the Indian Tribes or NHOs identified in the attached Table for the projects listed in the attached Table.  You referred these projects to us between 05/10/2018 and 05/17/2018. Our contact with these Tribal Nations or NHOs was sent on 05/17/2018.</a:t>
            </a:r>
            <a:endParaRPr kumimoji="0" lang="en-US" altLang="en-US" sz="800" b="0" i="0" u="none" strike="noStrike" cap="none" normalizeH="0" baseline="0" dirty="0" bmk="">
              <a:ln>
                <a:noFill/>
              </a:ln>
              <a:solidFill>
                <a:schemeClr val="bg1"/>
              </a:solidFill>
              <a:effectLst/>
              <a:latin typeface="Arial" panose="020B0604020202020204" pitchFamily="34" charset="0"/>
            </a:endParaRPr>
          </a:p>
          <a:p>
            <a:pPr marL="0" marR="0" lvl="0" indent="51435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bmk="">
                <a:ln>
                  <a:noFill/>
                </a:ln>
                <a:solidFill>
                  <a:schemeClr val="bg1"/>
                </a:solidFill>
                <a:effectLst/>
                <a:latin typeface="Arial" panose="020B0604020202020204" pitchFamily="34" charset="0"/>
                <a:ea typeface="Times New Roman" panose="02020603050405020304" pitchFamily="18" charset="0"/>
              </a:rPr>
              <a:t>	</a:t>
            </a:r>
            <a:endParaRPr kumimoji="0" lang="en-US" altLang="en-US" sz="800" b="0" i="0" u="none" strike="noStrike" cap="none" normalizeH="0" baseline="0" dirty="0" bmk="">
              <a:ln>
                <a:noFill/>
              </a:ln>
              <a:solidFill>
                <a:schemeClr val="bg1"/>
              </a:solidFill>
              <a:effectLst/>
              <a:latin typeface="Arial" panose="020B0604020202020204" pitchFamily="34" charset="0"/>
            </a:endParaRPr>
          </a:p>
          <a:p>
            <a:pPr marL="0" marR="0" lvl="0" indent="51435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bmk="">
                <a:ln>
                  <a:noFill/>
                </a:ln>
                <a:solidFill>
                  <a:schemeClr val="bg1"/>
                </a:solidFill>
                <a:effectLst/>
                <a:latin typeface="Arial" panose="020B0604020202020204" pitchFamily="34" charset="0"/>
                <a:ea typeface="Times New Roman" panose="02020603050405020304" pitchFamily="18" charset="0"/>
              </a:rPr>
              <a:t>	Thus, as described in the </a:t>
            </a:r>
            <a:r>
              <a:rPr kumimoji="0" lang="en-US" altLang="en-US" sz="800" b="0" i="1" u="none" strike="noStrike" cap="none" normalizeH="0" baseline="0" dirty="0" bmk="">
                <a:ln>
                  <a:noFill/>
                </a:ln>
                <a:solidFill>
                  <a:schemeClr val="bg1"/>
                </a:solidFill>
                <a:effectLst/>
                <a:latin typeface="Arial" panose="020B0604020202020204" pitchFamily="34" charset="0"/>
                <a:ea typeface="Times New Roman" panose="02020603050405020304" pitchFamily="18" charset="0"/>
              </a:rPr>
              <a:t>Wireless Infrastructure Second Report and Order</a:t>
            </a:r>
            <a:r>
              <a:rPr kumimoji="0" lang="en-US" altLang="en-US" sz="800" b="0" i="0" u="none" strike="noStrike" cap="none" normalizeH="0" baseline="0" dirty="0" bmk="">
                <a:ln>
                  <a:noFill/>
                </a:ln>
                <a:solidFill>
                  <a:schemeClr val="bg1"/>
                </a:solidFill>
                <a:effectLst/>
                <a:latin typeface="Arial" panose="020B0604020202020204" pitchFamily="34" charset="0"/>
                <a:ea typeface="Times New Roman" panose="02020603050405020304" pitchFamily="18" charset="0"/>
              </a:rPr>
              <a:t>,</a:t>
            </a:r>
            <a:r>
              <a:rPr kumimoji="0" lang="en-US" altLang="en-US" sz="800" b="0" i="0" u="none" strike="noStrike" cap="none" normalizeH="0" baseline="30000" dirty="0" bmk="">
                <a:ln>
                  <a:noFill/>
                </a:ln>
                <a:solidFill>
                  <a:schemeClr val="bg1"/>
                </a:solidFill>
                <a:effectLst/>
                <a:latin typeface="Arial" panose="020B0604020202020204" pitchFamily="34" charset="0"/>
                <a:ea typeface="Times New Roman" panose="02020603050405020304" pitchFamily="18" charset="0"/>
                <a:hlinkClick r:id="rId3"/>
              </a:rPr>
              <a:t>[2]</a:t>
            </a:r>
            <a:r>
              <a:rPr kumimoji="0" lang="en-US" altLang="en-US" sz="8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if you or Commission staff do not receive a statement of interest regarding a particular project from any Tribe or NHO within 15 calendar days of 05/17/2018, your obligations under Section IV of the NPA with respect to these Tribal Nations or NHOs are complete.  If a Tribal Nation or NHO responds that it has concerns about a historic property of traditional religious and cultural significance that may be affected by the proposed construction within the 15 calendar day period, the Applicant must involve it in the review as set forth in the NPA, and may not begin construction until the process set forth in the NPA is completed.</a:t>
            </a:r>
            <a:endParaRPr kumimoji="0" lang="en-US" altLang="en-US" sz="800" b="0" i="0" u="none" strike="noStrike" cap="none" normalizeH="0" baseline="0" dirty="0">
              <a:ln>
                <a:noFill/>
              </a:ln>
              <a:solidFill>
                <a:schemeClr val="bg1"/>
              </a:solidFill>
              <a:effectLst/>
              <a:latin typeface="Arial" panose="020B0604020202020204" pitchFamily="34" charset="0"/>
            </a:endParaRPr>
          </a:p>
          <a:p>
            <a:pPr marL="0" marR="0" lvl="0" indent="51435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You are reminded that Section IX of the NPA imposes independent obligations on an Applicant when a previously unidentified site that may be a historic property, </a:t>
            </a:r>
            <a:endParaRPr kumimoji="0" lang="en-US" altLang="en-US" sz="800" b="0" i="0" u="none" strike="noStrike" cap="none" normalizeH="0" baseline="0" dirty="0">
              <a:ln>
                <a:noFill/>
              </a:ln>
              <a:solidFill>
                <a:schemeClr val="bg1"/>
              </a:solidFill>
              <a:effectLst/>
              <a:latin typeface="Arial" panose="020B0604020202020204" pitchFamily="34" charset="0"/>
            </a:endParaRPr>
          </a:p>
          <a:p>
            <a:pPr marL="0" marR="0" lvl="0" indent="514350" algn="l" defTabSz="914400" rtl="0" eaLnBrk="0" fontAlgn="base" latinLnBrk="0" hangingPunct="0">
              <a:lnSpc>
                <a:spcPct val="100000"/>
              </a:lnSpc>
              <a:spcBef>
                <a:spcPct val="0"/>
              </a:spcBef>
              <a:spcAft>
                <a:spcPct val="0"/>
              </a:spcAft>
              <a:buClrTx/>
              <a:buSzTx/>
              <a:buFontTx/>
              <a:buNone/>
              <a:tabLst/>
            </a:pPr>
            <a:br>
              <a:rPr kumimoji="0" lang="en-US" altLang="en-US" sz="800" b="0" i="0" u="none" strike="noStrike" cap="none" normalizeH="0" baseline="0" dirty="0">
                <a:ln>
                  <a:noFill/>
                </a:ln>
                <a:solidFill>
                  <a:schemeClr val="bg1"/>
                </a:solidFill>
                <a:effectLst/>
                <a:latin typeface="Arial" panose="020B0604020202020204" pitchFamily="34" charset="0"/>
              </a:rPr>
            </a:br>
            <a:endParaRPr kumimoji="0" lang="en-US" altLang="en-US" sz="800" b="0" i="0" u="none" strike="noStrike" cap="none" normalizeH="0" baseline="0" dirty="0">
              <a:ln>
                <a:noFill/>
              </a:ln>
              <a:solidFill>
                <a:schemeClr val="bg1"/>
              </a:solidFill>
              <a:effectLst/>
              <a:latin typeface="Arial" panose="020B0604020202020204" pitchFamily="34" charset="0"/>
            </a:endParaRPr>
          </a:p>
        </p:txBody>
      </p:sp>
      <p:pic>
        <p:nvPicPr>
          <p:cNvPr id="3073" name="Picture 1">
            <a:extLst>
              <a:ext uri="{FF2B5EF4-FFF2-40B4-BE49-F238E27FC236}">
                <a16:creationId xmlns:a16="http://schemas.microsoft.com/office/drawing/2014/main" id="{C32D81CB-652E-4D2E-A5DA-43D1C4E47E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3996" y="2189090"/>
            <a:ext cx="558097" cy="535410"/>
          </a:xfrm>
          <a:prstGeom prst="rect">
            <a:avLst/>
          </a:prstGeom>
          <a:solidFill>
            <a:schemeClr val="tx1"/>
          </a:solidFill>
        </p:spPr>
      </p:pic>
      <p:sp>
        <p:nvSpPr>
          <p:cNvPr id="7" name="Rectangle 6">
            <a:extLst>
              <a:ext uri="{FF2B5EF4-FFF2-40B4-BE49-F238E27FC236}">
                <a16:creationId xmlns:a16="http://schemas.microsoft.com/office/drawing/2014/main" id="{7AFA0B6C-F4C0-48F8-B0BA-90009FA42671}"/>
              </a:ext>
            </a:extLst>
          </p:cNvPr>
          <p:cNvSpPr/>
          <p:nvPr/>
        </p:nvSpPr>
        <p:spPr>
          <a:xfrm>
            <a:off x="6827187" y="2421775"/>
            <a:ext cx="4102360" cy="4278094"/>
          </a:xfrm>
          <a:prstGeom prst="rect">
            <a:avLst/>
          </a:prstGeom>
          <a:solidFill>
            <a:schemeClr val="tx1"/>
          </a:solidFill>
        </p:spPr>
        <p:txBody>
          <a:bodyPr wrap="square">
            <a:spAutoFit/>
          </a:bodyPr>
          <a:lstStyle/>
          <a:p>
            <a:r>
              <a:rPr lang="en-US" sz="800" dirty="0">
                <a:solidFill>
                  <a:schemeClr val="bg1"/>
                </a:solidFill>
              </a:rPr>
              <a:t>including an archeological property, is discovered during construction or after the completion of review.  In such instances, the Applicant must cease construction and promptly notify, among others, any potentially affected Tribal Nation or NHO.  A Tribal Nation's or NHO's failure to express interest in participating in pre-construction review of an undertaking does not necessarily mean it is not interested in archeological properties or human remains that may inadvertently be discovered during construction.  Hence, an Applicant is still required to notify any potentially affected Tribal Nation or NHO of any such finds pursuant to Section IX or other applicable law.</a:t>
            </a:r>
          </a:p>
          <a:p>
            <a:endParaRPr lang="en-US" sz="800" dirty="0">
              <a:solidFill>
                <a:schemeClr val="bg1"/>
              </a:solidFill>
            </a:endParaRPr>
          </a:p>
          <a:p>
            <a:r>
              <a:rPr lang="en-US" sz="800" dirty="0">
                <a:solidFill>
                  <a:schemeClr val="bg1"/>
                </a:solidFill>
              </a:rPr>
              <a:t> Sincerely,</a:t>
            </a:r>
          </a:p>
          <a:p>
            <a:endParaRPr lang="en-US" sz="800" dirty="0">
              <a:solidFill>
                <a:schemeClr val="bg1"/>
              </a:solidFill>
            </a:endParaRPr>
          </a:p>
          <a:p>
            <a:r>
              <a:rPr lang="en-US" sz="800" dirty="0">
                <a:solidFill>
                  <a:schemeClr val="bg1"/>
                </a:solidFill>
              </a:rPr>
              <a:t> Jill Springer</a:t>
            </a:r>
          </a:p>
          <a:p>
            <a:r>
              <a:rPr lang="en-US" sz="800" dirty="0">
                <a:solidFill>
                  <a:schemeClr val="bg1"/>
                </a:solidFill>
              </a:rPr>
              <a:t> Federal Preservation Officer</a:t>
            </a:r>
          </a:p>
          <a:p>
            <a:r>
              <a:rPr lang="en-US" sz="800" dirty="0">
                <a:solidFill>
                  <a:schemeClr val="bg1"/>
                </a:solidFill>
              </a:rPr>
              <a:t> Federal Communications Commission</a:t>
            </a:r>
          </a:p>
          <a:p>
            <a:r>
              <a:rPr lang="en-US" sz="800" dirty="0">
                <a:solidFill>
                  <a:schemeClr val="bg1"/>
                </a:solidFill>
              </a:rPr>
              <a:t> jill.springer@fcc.gov</a:t>
            </a:r>
          </a:p>
          <a:p>
            <a:r>
              <a:rPr lang="en-US" sz="800" dirty="0">
                <a:solidFill>
                  <a:schemeClr val="bg1"/>
                </a:solidFill>
              </a:rPr>
              <a:t>_______________________________________	</a:t>
            </a:r>
          </a:p>
          <a:p>
            <a:r>
              <a:rPr lang="en-US" sz="800" dirty="0">
                <a:solidFill>
                  <a:schemeClr val="bg1"/>
                </a:solidFill>
              </a:rPr>
              <a:t>LIST OF PROPOSED COMMUNICATIONS TOWERS	</a:t>
            </a:r>
          </a:p>
          <a:p>
            <a:endParaRPr lang="en-US" sz="800" dirty="0">
              <a:solidFill>
                <a:schemeClr val="bg1"/>
              </a:solidFill>
            </a:endParaRPr>
          </a:p>
          <a:p>
            <a:r>
              <a:rPr lang="en-US" sz="800" dirty="0">
                <a:solidFill>
                  <a:schemeClr val="bg1"/>
                </a:solidFill>
              </a:rPr>
              <a:t>[System inputs a section of data like below for each notification and the Tribe names this applicant referred]</a:t>
            </a:r>
          </a:p>
          <a:p>
            <a:endParaRPr lang="en-US" sz="800" dirty="0">
              <a:solidFill>
                <a:schemeClr val="bg1"/>
              </a:solidFill>
            </a:endParaRPr>
          </a:p>
          <a:p>
            <a:r>
              <a:rPr lang="en-US" sz="800" dirty="0">
                <a:solidFill>
                  <a:schemeClr val="bg1"/>
                </a:solidFill>
              </a:rPr>
              <a:t>TCNS#: [Notification ID#]	Referred Date: [MM/DD/YYYY]	Location: [Tower location address, city, state]</a:t>
            </a:r>
          </a:p>
          <a:p>
            <a:r>
              <a:rPr lang="en-US" sz="800" dirty="0">
                <a:solidFill>
                  <a:schemeClr val="bg1"/>
                </a:solidFill>
              </a:rPr>
              <a:t>	Tribe Name:  </a:t>
            </a:r>
          </a:p>
          <a:p>
            <a:r>
              <a:rPr lang="en-US" sz="800" dirty="0">
                <a:solidFill>
                  <a:schemeClr val="bg1"/>
                </a:solidFill>
              </a:rPr>
              <a:t>	Tribe Name:</a:t>
            </a:r>
          </a:p>
          <a:p>
            <a:endParaRPr lang="en-US" sz="800" dirty="0">
              <a:solidFill>
                <a:schemeClr val="bg1"/>
              </a:solidFill>
            </a:endParaRPr>
          </a:p>
          <a:p>
            <a:r>
              <a:rPr lang="en-US" sz="800" dirty="0">
                <a:solidFill>
                  <a:schemeClr val="bg1"/>
                </a:solidFill>
              </a:rPr>
              <a:t>	</a:t>
            </a:r>
          </a:p>
          <a:p>
            <a:r>
              <a:rPr lang="en-US" sz="800" dirty="0">
                <a:solidFill>
                  <a:schemeClr val="bg1"/>
                </a:solidFill>
              </a:rPr>
              <a:t>LEGEND:</a:t>
            </a:r>
          </a:p>
          <a:p>
            <a:r>
              <a:rPr lang="en-US" sz="800" dirty="0">
                <a:solidFill>
                  <a:schemeClr val="bg1"/>
                </a:solidFill>
              </a:rPr>
              <a:t>* - Notification numbers are assigned by the Commission staff for sites where initial contact was not made through TCNS.</a:t>
            </a: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p:txBody>
      </p:sp>
    </p:spTree>
    <p:extLst>
      <p:ext uri="{BB962C8B-B14F-4D97-AF65-F5344CB8AC3E}">
        <p14:creationId xmlns:p14="http://schemas.microsoft.com/office/powerpoint/2010/main" val="66638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1ABC2B-98DE-4492-9EAB-D11A17BECDDB}"/>
              </a:ext>
            </a:extLst>
          </p:cNvPr>
          <p:cNvSpPr>
            <a:spLocks noGrp="1"/>
          </p:cNvSpPr>
          <p:nvPr>
            <p:ph type="sldNum" sz="quarter" idx="12"/>
          </p:nvPr>
        </p:nvSpPr>
        <p:spPr>
          <a:xfrm>
            <a:off x="11049755" y="6188075"/>
            <a:ext cx="1142245" cy="669925"/>
          </a:xfrm>
        </p:spPr>
        <p:txBody>
          <a:bodyPr/>
          <a:lstStyle/>
          <a:p>
            <a:fld id="{D3194545-869A-4178-BEB1-BB9A198DF550}" type="slidenum">
              <a:rPr lang="en-US" sz="2000" smtClean="0"/>
              <a:t>22</a:t>
            </a:fld>
            <a:endParaRPr lang="en-US" sz="2000" dirty="0"/>
          </a:p>
        </p:txBody>
      </p:sp>
      <p:sp>
        <p:nvSpPr>
          <p:cNvPr id="5" name="Rectangle 2">
            <a:extLst>
              <a:ext uri="{FF2B5EF4-FFF2-40B4-BE49-F238E27FC236}">
                <a16:creationId xmlns:a16="http://schemas.microsoft.com/office/drawing/2014/main" id="{7B27FAB7-A814-4CED-AE5A-39D94A90E8E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1" name="Rectangle 9">
            <a:extLst>
              <a:ext uri="{FF2B5EF4-FFF2-40B4-BE49-F238E27FC236}">
                <a16:creationId xmlns:a16="http://schemas.microsoft.com/office/drawing/2014/main" id="{7366E9F6-6E84-420E-9416-C2D91875306E}"/>
              </a:ext>
            </a:extLst>
          </p:cNvPr>
          <p:cNvSpPr>
            <a:spLocks noChangeArrowheads="1"/>
          </p:cNvSpPr>
          <p:nvPr/>
        </p:nvSpPr>
        <p:spPr bwMode="auto">
          <a:xfrm>
            <a:off x="0" y="1832715"/>
            <a:ext cx="12192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US" sz="1600" dirty="0"/>
              <a:t>Revised text in the Proposed Construction of Communications Facilities Final Request for Indication of Interest emails and letters.</a:t>
            </a:r>
          </a:p>
        </p:txBody>
      </p:sp>
      <p:sp>
        <p:nvSpPr>
          <p:cNvPr id="3" name="Rectangle 2">
            <a:extLst>
              <a:ext uri="{FF2B5EF4-FFF2-40B4-BE49-F238E27FC236}">
                <a16:creationId xmlns:a16="http://schemas.microsoft.com/office/drawing/2014/main" id="{664A7B65-8083-4E1D-B22C-17986036C884}"/>
              </a:ext>
            </a:extLst>
          </p:cNvPr>
          <p:cNvSpPr/>
          <p:nvPr/>
        </p:nvSpPr>
        <p:spPr>
          <a:xfrm>
            <a:off x="599369" y="2258575"/>
            <a:ext cx="4832488" cy="6540252"/>
          </a:xfrm>
          <a:prstGeom prst="rect">
            <a:avLst/>
          </a:prstGeom>
          <a:solidFill>
            <a:schemeClr val="tx1"/>
          </a:solidFill>
        </p:spPr>
        <p:txBody>
          <a:bodyPr wrap="square">
            <a:spAutoFit/>
          </a:bodyPr>
          <a:lstStyle/>
          <a:p>
            <a:endParaRPr lang="en-US" sz="800" dirty="0">
              <a:solidFill>
                <a:schemeClr val="bg1"/>
              </a:solidFill>
            </a:endParaRPr>
          </a:p>
          <a:p>
            <a:r>
              <a:rPr lang="en-US" sz="800" b="1" dirty="0">
                <a:solidFill>
                  <a:schemeClr val="bg1"/>
                </a:solidFill>
              </a:rPr>
              <a:t>		 </a:t>
            </a:r>
            <a:r>
              <a:rPr lang="en-US" sz="1100" b="1" dirty="0">
                <a:solidFill>
                  <a:schemeClr val="bg1"/>
                </a:solidFill>
              </a:rPr>
              <a:t>FEDERAL COMMUNICATIONS COMMISSION</a:t>
            </a:r>
            <a:endParaRPr lang="en-US" sz="1100" dirty="0">
              <a:solidFill>
                <a:schemeClr val="bg1"/>
              </a:solidFill>
            </a:endParaRPr>
          </a:p>
          <a:p>
            <a:r>
              <a:rPr lang="en-US" sz="1100" b="1" dirty="0">
                <a:solidFill>
                  <a:schemeClr val="bg1"/>
                </a:solidFill>
              </a:rPr>
              <a:t>                        			Washington DC 20554</a:t>
            </a:r>
          </a:p>
          <a:p>
            <a:endParaRPr lang="en-US" sz="900" dirty="0">
              <a:solidFill>
                <a:schemeClr val="bg1"/>
              </a:solidFill>
            </a:endParaRPr>
          </a:p>
          <a:p>
            <a:r>
              <a:rPr lang="en-US" sz="900" dirty="0">
                <a:solidFill>
                  <a:schemeClr val="bg1"/>
                </a:solidFill>
              </a:rPr>
              <a:t>		</a:t>
            </a:r>
            <a:r>
              <a:rPr lang="en-US" sz="1100" b="1" dirty="0">
                <a:solidFill>
                  <a:schemeClr val="bg1"/>
                </a:solidFill>
              </a:rPr>
              <a:t>Proposed Construction of Communications Facilities</a:t>
            </a:r>
            <a:endParaRPr lang="en-US" sz="1100" dirty="0">
              <a:solidFill>
                <a:schemeClr val="bg1"/>
              </a:solidFill>
            </a:endParaRPr>
          </a:p>
          <a:p>
            <a:r>
              <a:rPr lang="en-US" sz="1100" b="1" dirty="0">
                <a:solidFill>
                  <a:schemeClr val="bg1"/>
                </a:solidFill>
              </a:rPr>
              <a:t>          			     Final Request for Indication </a:t>
            </a:r>
            <a:r>
              <a:rPr lang="en-US" b="1" dirty="0"/>
              <a:t>of Interest</a:t>
            </a:r>
            <a:endParaRPr lang="en-US" dirty="0"/>
          </a:p>
          <a:p>
            <a:endParaRPr lang="en-US" sz="900" dirty="0">
              <a:solidFill>
                <a:schemeClr val="bg1"/>
              </a:solidFill>
            </a:endParaRPr>
          </a:p>
          <a:p>
            <a:endParaRPr lang="en-US" sz="900" dirty="0">
              <a:solidFill>
                <a:schemeClr val="bg1"/>
              </a:solidFill>
            </a:endParaRPr>
          </a:p>
          <a:p>
            <a:r>
              <a:rPr lang="en-US" sz="900" dirty="0">
                <a:solidFill>
                  <a:schemeClr val="bg1"/>
                </a:solidFill>
              </a:rPr>
              <a:t>Tribe Contact Title, First Name MI Last Name Suffix			       	Date: [System Date]</a:t>
            </a:r>
          </a:p>
          <a:p>
            <a:r>
              <a:rPr lang="en-US" sz="900" dirty="0">
                <a:solidFill>
                  <a:schemeClr val="bg1"/>
                </a:solidFill>
              </a:rPr>
              <a:t>Tribe Name						   </a:t>
            </a:r>
          </a:p>
          <a:p>
            <a:r>
              <a:rPr lang="en-US" sz="900" dirty="0">
                <a:solidFill>
                  <a:schemeClr val="bg1"/>
                </a:solidFill>
              </a:rPr>
              <a:t>PO Box									</a:t>
            </a:r>
          </a:p>
          <a:p>
            <a:r>
              <a:rPr lang="en-US" sz="900" dirty="0">
                <a:solidFill>
                  <a:schemeClr val="bg1"/>
                </a:solidFill>
              </a:rPr>
              <a:t>Street Address1</a:t>
            </a:r>
          </a:p>
          <a:p>
            <a:r>
              <a:rPr lang="en-US" sz="900" dirty="0">
                <a:solidFill>
                  <a:schemeClr val="bg1"/>
                </a:solidFill>
              </a:rPr>
              <a:t>Street Address 2</a:t>
            </a:r>
          </a:p>
          <a:p>
            <a:r>
              <a:rPr lang="en-US" sz="900" dirty="0">
                <a:solidFill>
                  <a:schemeClr val="bg1"/>
                </a:solidFill>
              </a:rPr>
              <a:t>City, State, Zip Code</a:t>
            </a:r>
          </a:p>
          <a:p>
            <a:endParaRPr lang="en-US" sz="900" dirty="0">
              <a:solidFill>
                <a:schemeClr val="bg1"/>
              </a:solidFill>
            </a:endParaRPr>
          </a:p>
          <a:p>
            <a:endParaRPr lang="en-US" sz="900" dirty="0">
              <a:solidFill>
                <a:schemeClr val="bg1"/>
              </a:solidFill>
            </a:endParaRPr>
          </a:p>
          <a:p>
            <a:r>
              <a:rPr lang="en-US" sz="900" dirty="0">
                <a:solidFill>
                  <a:schemeClr val="bg1"/>
                </a:solidFill>
                <a:latin typeface="Times New Roman" panose="02020603050405020304" pitchFamily="18" charset="0"/>
                <a:cs typeface="Times New Roman" panose="02020603050405020304" pitchFamily="18" charset="0"/>
              </a:rPr>
              <a:t>Dear (Contact Title, First Name MI Last Name Suffix):</a:t>
            </a:r>
          </a:p>
          <a:p>
            <a:endParaRPr lang="en-US" sz="900" dirty="0">
              <a:solidFill>
                <a:schemeClr val="bg1"/>
              </a:solidFill>
              <a:latin typeface="Times New Roman" panose="02020603050405020304" pitchFamily="18" charset="0"/>
              <a:cs typeface="Times New Roman" panose="02020603050405020304" pitchFamily="18" charset="0"/>
            </a:endParaRPr>
          </a:p>
          <a:p>
            <a:r>
              <a:rPr lang="en-US" sz="900" dirty="0">
                <a:solidFill>
                  <a:schemeClr val="bg1"/>
                </a:solidFill>
                <a:latin typeface="Times New Roman" panose="02020603050405020304" pitchFamily="18" charset="0"/>
                <a:cs typeface="Times New Roman" panose="02020603050405020304" pitchFamily="18" charset="0"/>
              </a:rPr>
              <a:t>By this communication, we respectfully submit the Federal Communications Commission's (Commission) final request for you, as the designated representative of the [Tribe Name] for purposes of the Tower Construction Notification System (TCNS), to let us know whether your Tribal Nation or Native Hawaiian Organization (NHO) has an interest in participating in pre-construction Section 106 review of the proposed communications facilities listed in the table below.  In particular, we request that you inform us and each party listed below (Applicant) within 15 calendar days from the date of this communication whether historic properties of religious and cultural significance to your Tribal Nation or NHO may be affected by construction of the proposed communications facilities.  In addition, we respectfully inform you that we are also notifying each Applicant that proposes to construct these facilities that, if neither we nor the Applicant hears from you within 15 calendar days, then both we and the Applicant will consider that our respective pre-construction notification and consultation obligations with respect to your Tribal Nation or NHO are now complete with regard to these listed facilities.  In order to ensure that your response is timely received, we ask that you respond using one of the methods specified on page 3 of this letter.</a:t>
            </a:r>
          </a:p>
          <a:p>
            <a:endParaRPr lang="en-US" sz="900" dirty="0">
              <a:solidFill>
                <a:schemeClr val="bg1"/>
              </a:solidFill>
              <a:latin typeface="Times New Roman" panose="02020603050405020304" pitchFamily="18" charset="0"/>
              <a:cs typeface="Times New Roman" panose="02020603050405020304" pitchFamily="18" charset="0"/>
            </a:endParaRPr>
          </a:p>
          <a:p>
            <a:r>
              <a:rPr lang="en-US" sz="900" dirty="0">
                <a:solidFill>
                  <a:schemeClr val="bg1"/>
                </a:solidFill>
                <a:latin typeface="Times New Roman" panose="02020603050405020304" pitchFamily="18" charset="0"/>
                <a:cs typeface="Times New Roman" panose="02020603050405020304" pitchFamily="18" charset="0"/>
              </a:rPr>
              <a:t>	According to information provided to us by the Applicants, each Applicant listed below (or the Commission through TCNS) has contacted you regarding construction of the proposed communications facilities.  If you have not received such communications, please let us know.  Nonetheless, our records do not indicate that you or your Tribal Nation or NHO has provided us with a statement either of "interest" or of "no interest" regarding the proposed undertaking(s), and we are informed that the Applicant has received no such response.  Our records further indicate that neither you nor your Tribal Nation has expressed a desire to engage in government-to-government consultation regarding the undertaking(s).  (In the event that you have already </a:t>
            </a:r>
            <a:r>
              <a:rPr lang="en-US" sz="900" dirty="0">
                <a:solidFill>
                  <a:schemeClr val="bg1"/>
                </a:solidFill>
                <a:latin typeface="Times New Roman" panose="02020603050405020304" pitchFamily="18" charset="0"/>
                <a:ea typeface="Times New Roman" panose="02020603050405020304" pitchFamily="18" charset="0"/>
              </a:rPr>
              <a:t>responded either to an Applicant or to the Commission, you do not need to respond again, and we apologize for the misunderstanding.)</a:t>
            </a:r>
          </a:p>
          <a:p>
            <a:endParaRPr lang="en-US" sz="900" dirty="0">
              <a:solidFill>
                <a:schemeClr val="bg1"/>
              </a:solidFill>
              <a:latin typeface="Times New Roman" panose="02020603050405020304" pitchFamily="18" charset="0"/>
              <a:cs typeface="Times New Roman" panose="02020603050405020304" pitchFamily="18" charset="0"/>
            </a:endParaRPr>
          </a:p>
        </p:txBody>
      </p:sp>
      <p:pic>
        <p:nvPicPr>
          <p:cNvPr id="6146" name="Picture 2">
            <a:extLst>
              <a:ext uri="{FF2B5EF4-FFF2-40B4-BE49-F238E27FC236}">
                <a16:creationId xmlns:a16="http://schemas.microsoft.com/office/drawing/2014/main" id="{2ADB1FD9-AA6E-48A0-8668-4C24D385B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019" y="2535396"/>
            <a:ext cx="782298" cy="74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02D4D12-807E-4C6B-874F-41013113EDA6}"/>
              </a:ext>
            </a:extLst>
          </p:cNvPr>
          <p:cNvSpPr/>
          <p:nvPr/>
        </p:nvSpPr>
        <p:spPr>
          <a:xfrm>
            <a:off x="5999585" y="2258575"/>
            <a:ext cx="5176416" cy="6863417"/>
          </a:xfrm>
          <a:prstGeom prst="rect">
            <a:avLst/>
          </a:prstGeom>
          <a:solidFill>
            <a:schemeClr val="tx1"/>
          </a:solidFill>
        </p:spPr>
        <p:txBody>
          <a:bodyPr wrap="square">
            <a:spAutoFit/>
          </a:bodyPr>
          <a:lstStyle/>
          <a:p>
            <a:pPr indent="457200"/>
            <a:r>
              <a:rPr lang="en-US" sz="800" dirty="0">
                <a:solidFill>
                  <a:schemeClr val="bg1"/>
                </a:solidFill>
                <a:latin typeface="Times New Roman" panose="02020603050405020304" pitchFamily="18" charset="0"/>
                <a:ea typeface="Times New Roman" panose="02020603050405020304" pitchFamily="18" charset="0"/>
              </a:rPr>
              <a:t>If you have not responded because you have had difficulty using TCNS for any reason, please contact the Tower Construction Notification System Help Team at </a:t>
            </a:r>
            <a:r>
              <a:rPr lang="en-US" sz="800" u="sng" dirty="0">
                <a:solidFill>
                  <a:schemeClr val="bg1"/>
                </a:solidFill>
                <a:latin typeface="Times New Roman" panose="02020603050405020304" pitchFamily="18" charset="0"/>
                <a:ea typeface="Times New Roman" panose="02020603050405020304" pitchFamily="18" charset="0"/>
                <a:hlinkClick r:id="rId3"/>
              </a:rPr>
              <a:t>TCNShelp@fcc.gov</a:t>
            </a:r>
            <a:r>
              <a:rPr lang="en-US" sz="800" dirty="0">
                <a:solidFill>
                  <a:schemeClr val="bg1"/>
                </a:solidFill>
                <a:latin typeface="Times New Roman" panose="02020603050405020304" pitchFamily="18" charset="0"/>
                <a:ea typeface="Times New Roman" panose="02020603050405020304" pitchFamily="18" charset="0"/>
              </a:rPr>
              <a:t>  or (202) 418-0220 for assistance.  We appreciate any suggestions you may have to improve TCNS so that it may better serve your needs.</a:t>
            </a:r>
          </a:p>
          <a:p>
            <a:r>
              <a:rPr lang="en-US" sz="800" dirty="0">
                <a:solidFill>
                  <a:schemeClr val="bg1"/>
                </a:solidFill>
                <a:latin typeface="Times New Roman" panose="02020603050405020304" pitchFamily="18" charset="0"/>
                <a:ea typeface="Times New Roman" panose="02020603050405020304" pitchFamily="18" charset="0"/>
              </a:rPr>
              <a:t> </a:t>
            </a:r>
          </a:p>
          <a:p>
            <a:r>
              <a:rPr lang="en-US" sz="800" b="1" dirty="0">
                <a:solidFill>
                  <a:schemeClr val="bg1"/>
                </a:solidFill>
                <a:latin typeface="Times New Roman" panose="02020603050405020304" pitchFamily="18" charset="0"/>
                <a:ea typeface="Times New Roman" panose="02020603050405020304" pitchFamily="18" charset="0"/>
              </a:rPr>
              <a:t>Background</a:t>
            </a:r>
            <a:endParaRPr lang="en-US" sz="800" dirty="0">
              <a:solidFill>
                <a:schemeClr val="bg1"/>
              </a:solidFill>
              <a:latin typeface="Times New Roman" panose="02020603050405020304" pitchFamily="18" charset="0"/>
              <a:ea typeface="Times New Roman" panose="02020603050405020304" pitchFamily="18" charset="0"/>
            </a:endParaRPr>
          </a:p>
          <a:p>
            <a:r>
              <a:rPr lang="en-US" sz="800" b="1" dirty="0">
                <a:solidFill>
                  <a:schemeClr val="bg1"/>
                </a:solidFill>
                <a:latin typeface="Times New Roman" panose="02020603050405020304" pitchFamily="18" charset="0"/>
                <a:ea typeface="Times New Roman" panose="02020603050405020304" pitchFamily="18" charset="0"/>
              </a:rPr>
              <a:t> </a:t>
            </a:r>
            <a:endParaRPr lang="en-US" sz="800" dirty="0">
              <a:solidFill>
                <a:schemeClr val="bg1"/>
              </a:solidFill>
              <a:latin typeface="Times New Roman" panose="02020603050405020304" pitchFamily="18" charset="0"/>
              <a:ea typeface="Times New Roman" panose="02020603050405020304" pitchFamily="18" charset="0"/>
            </a:endParaRPr>
          </a:p>
          <a:p>
            <a:r>
              <a:rPr lang="en-US" sz="800" dirty="0">
                <a:solidFill>
                  <a:schemeClr val="bg1"/>
                </a:solidFill>
                <a:latin typeface="Times New Roman" panose="02020603050405020304" pitchFamily="18" charset="0"/>
                <a:ea typeface="Times New Roman" panose="02020603050405020304" pitchFamily="18" charset="0"/>
              </a:rPr>
              <a:t>	In order to fulfill our obligations under the NHPA, the Commission has instituted rules and procedures to ensure that we consult with any federally recognized Indian Tribes, including Alaska Native Villages (collectively Tribal Nations), and Native Hawaiian Organizations (NHOs), that may attach religious and cultural significance to a historic property that may be affected by an undertaking.  These procedures, as memorialized in the Nationwide Programmatic Agreement (NPA), initially require Applicants to identify and ensure that early contact is made with Tribal Nations and NHOs that may attach religious and cultural significance to affected historic properties (Sections IV.B and IV.C).  As you know, your Tribal Nation or NHO has voluntarily entered information into TCNS regarding the geographic areas where such properties may exist.  </a:t>
            </a:r>
          </a:p>
          <a:p>
            <a:pPr algn="just"/>
            <a:r>
              <a:rPr lang="en-US" sz="800" dirty="0">
                <a:solidFill>
                  <a:schemeClr val="bg1"/>
                </a:solidFill>
                <a:latin typeface="Times New Roman" panose="02020603050405020304" pitchFamily="18" charset="0"/>
                <a:ea typeface="Times New Roman" panose="02020603050405020304" pitchFamily="18" charset="0"/>
              </a:rPr>
              <a:t> </a:t>
            </a:r>
          </a:p>
          <a:p>
            <a:pPr indent="457200"/>
            <a:r>
              <a:rPr lang="en-US" sz="800" dirty="0">
                <a:solidFill>
                  <a:schemeClr val="bg1"/>
                </a:solidFill>
                <a:latin typeface="Times New Roman" panose="02020603050405020304" pitchFamily="18" charset="0"/>
                <a:ea typeface="Times New Roman" panose="02020603050405020304" pitchFamily="18" charset="0"/>
              </a:rPr>
              <a:t>The NPA requires Applicants to make initial contact with Tribal Nations or NHOs that may attach religious and cultural significance to a historic property that may be affected by an undertaking through TCNS or otherwise, in accordance with each Tribal Nation's or NHO's wishes (Section IV.C).  The NPA further requires Applicants to afford these Tribal Nations a reasonable period of time to respond, ordinarily 30 days (Section IV.F.4) from receipt of a full Submission Packet, and it advises Applicants to follow up in case a Tribal Nation or NHO does not respond to a single attempt at communication (Section IV.F.5).  As explained in Section IV.G of the NPA, the purposes of this initial communication are: (1) to ascertain whether historic properties of religious and cultural significance to the Tribal Nation or NHO may be affected by the undertaking and consultation is therefore necessary; and (2) where possible, with the concurrence of the Tribal Nation, to reach an agreement on the presence or absence of effects that may obviate the need for consultation.  </a:t>
            </a:r>
          </a:p>
          <a:p>
            <a:r>
              <a:rPr lang="en-US" sz="800" dirty="0">
                <a:solidFill>
                  <a:schemeClr val="bg1"/>
                </a:solidFill>
                <a:latin typeface="Times New Roman" panose="02020603050405020304" pitchFamily="18" charset="0"/>
                <a:ea typeface="Times New Roman" panose="02020603050405020304" pitchFamily="18" charset="0"/>
              </a:rPr>
              <a:t> </a:t>
            </a:r>
          </a:p>
          <a:p>
            <a:r>
              <a:rPr lang="en-US" sz="800" kern="1400" dirty="0">
                <a:solidFill>
                  <a:schemeClr val="bg1"/>
                </a:solidFill>
                <a:latin typeface="Times New Roman" panose="02020603050405020304" pitchFamily="18" charset="0"/>
                <a:ea typeface="Times New Roman" panose="02020603050405020304" pitchFamily="18" charset="0"/>
              </a:rPr>
              <a:t>In the event a Tribal Nation requests government-to-government consultation, the Applicant must refer the matter to the Commission (Section IV.G).  The Commission then carries out government-to-government consultation.  If a Tribal Nation or NHO does not respond to an Applicant's inquires, the Applicant must seek guidance from the Commission (Section IV.G).  Under our procedures, in the event that a Tribal Nation or NHO does not respond to an Applicant's inquiries, the Commission staff will contact the Tribal Nation's or NHO's designated cultural resources representative by letter and/or e-mail to respectfully request that the Tribal Nation or NHO inform the Commission and the Applicant within 15 calendar days as to its interest or lack of interest in participating in the Section 106 review.   Staff will inform the Applicant when this letter or e-mail is sent, either by copying it on the correspondence or by other effective means.  If the Tribal Nation or NHO does not respond within 15 calendar days of </a:t>
            </a:r>
            <a:r>
              <a:rPr lang="en-US" sz="800" dirty="0">
                <a:solidFill>
                  <a:schemeClr val="bg1"/>
                </a:solidFill>
              </a:rPr>
              <a:t>the date of this letter or e-mail, the Commission will conclude that the Tribal Nation's or NHO's non-response to communications from the Applicant, TCNS, and the Commission staff means the Tribal Nation or NHO does not wish to participate in the Section 106 review for that particular project.  If the Tribal Nation or NHO responds that it is interested in participating within the 15 calendar day period, the Applicant must involve it in the review as set forth in the NPA.</a:t>
            </a:r>
          </a:p>
          <a:p>
            <a:endParaRPr lang="en-US" sz="800" dirty="0">
              <a:solidFill>
                <a:schemeClr val="bg1"/>
              </a:solidFill>
            </a:endParaRPr>
          </a:p>
          <a:p>
            <a:endParaRPr lang="en-US" sz="800" dirty="0">
              <a:solidFill>
                <a:schemeClr val="bg1"/>
              </a:solidFill>
            </a:endParaRPr>
          </a:p>
          <a:p>
            <a:r>
              <a:rPr lang="en-US" sz="800" b="1" dirty="0">
                <a:solidFill>
                  <a:schemeClr val="bg1"/>
                </a:solidFill>
              </a:rPr>
              <a:t>Contacts Regarding the Sites Listed In this Communication</a:t>
            </a:r>
          </a:p>
          <a:p>
            <a:endParaRPr lang="en-US" sz="800" dirty="0">
              <a:solidFill>
                <a:schemeClr val="bg1"/>
              </a:solidFill>
            </a:endParaRPr>
          </a:p>
          <a:p>
            <a:r>
              <a:rPr lang="en-US" sz="800" dirty="0">
                <a:solidFill>
                  <a:schemeClr val="bg1"/>
                </a:solidFill>
              </a:rPr>
              <a:t>As already noted above, according to our records, your Tribal Nation or NHO has not indicated whether it is interested in participating in review for the sites listed below nor expressed a desire to engage in government-to-government consultation.  Specifically, our records indicate that you have been initially notified either through TCNS or directly by the Applicant of each of the projects listed below.  These earlier efforts and this letter together comprise reasonable and good faith efforts to contact you and obtain your participation, in accordance with our procedures.  Accordingly, we determine that if your response is not received within 15 calendar days of the date of this communication, as specified above, we will have discharged our pre-construction notification and consultation obligations to you under the NHPA, and the Applicant will have fulfilled its related duties under the NPA and the Commission's Rules.  If you did not receive the initial contact as indicated by the Applicant, please let us know and we will look into the situation.</a:t>
            </a:r>
          </a:p>
          <a:p>
            <a:endParaRPr lang="en-US" sz="800" dirty="0">
              <a:solidFill>
                <a:schemeClr val="bg1"/>
              </a:solidFill>
            </a:endParaRPr>
          </a:p>
        </p:txBody>
      </p:sp>
    </p:spTree>
    <p:extLst>
      <p:ext uri="{BB962C8B-B14F-4D97-AF65-F5344CB8AC3E}">
        <p14:creationId xmlns:p14="http://schemas.microsoft.com/office/powerpoint/2010/main" val="4185438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655FE3-6155-459D-A7A7-D8CC851DF820}"/>
              </a:ext>
            </a:extLst>
          </p:cNvPr>
          <p:cNvSpPr>
            <a:spLocks noGrp="1"/>
          </p:cNvSpPr>
          <p:nvPr>
            <p:ph type="sldNum" sz="quarter" idx="12"/>
          </p:nvPr>
        </p:nvSpPr>
        <p:spPr/>
        <p:txBody>
          <a:bodyPr/>
          <a:lstStyle/>
          <a:p>
            <a:fld id="{D3194545-869A-4178-BEB1-BB9A198DF550}" type="slidenum">
              <a:rPr lang="en-US" smtClean="0"/>
              <a:t>23</a:t>
            </a:fld>
            <a:endParaRPr lang="en-US"/>
          </a:p>
        </p:txBody>
      </p:sp>
      <p:pic>
        <p:nvPicPr>
          <p:cNvPr id="4" name="Picture 3">
            <a:extLst>
              <a:ext uri="{FF2B5EF4-FFF2-40B4-BE49-F238E27FC236}">
                <a16:creationId xmlns:a16="http://schemas.microsoft.com/office/drawing/2014/main" id="{489BC1A1-1762-4BDC-A6C5-8CF901162DC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655718" y="2268589"/>
            <a:ext cx="8534400" cy="4454733"/>
          </a:xfrm>
          <a:prstGeom prst="rect">
            <a:avLst/>
          </a:prstGeom>
        </p:spPr>
      </p:pic>
      <p:sp>
        <p:nvSpPr>
          <p:cNvPr id="5" name="TextBox 4">
            <a:extLst>
              <a:ext uri="{FF2B5EF4-FFF2-40B4-BE49-F238E27FC236}">
                <a16:creationId xmlns:a16="http://schemas.microsoft.com/office/drawing/2014/main" id="{81079F95-A58A-40FE-93B7-867E8DD40B91}"/>
              </a:ext>
            </a:extLst>
          </p:cNvPr>
          <p:cNvSpPr txBox="1"/>
          <p:nvPr/>
        </p:nvSpPr>
        <p:spPr>
          <a:xfrm flipH="1">
            <a:off x="2722234" y="1769900"/>
            <a:ext cx="6747531" cy="369332"/>
          </a:xfrm>
          <a:prstGeom prst="rect">
            <a:avLst/>
          </a:prstGeom>
          <a:noFill/>
        </p:spPr>
        <p:txBody>
          <a:bodyPr wrap="square" rtlCol="0">
            <a:spAutoFit/>
          </a:bodyPr>
          <a:lstStyle/>
          <a:p>
            <a:pPr algn="ctr"/>
            <a:r>
              <a:rPr lang="en-US" dirty="0"/>
              <a:t>View of the Notification Details on the Update Status screen</a:t>
            </a:r>
          </a:p>
        </p:txBody>
      </p:sp>
      <p:sp>
        <p:nvSpPr>
          <p:cNvPr id="6" name="Arrow: Down 5">
            <a:extLst>
              <a:ext uri="{FF2B5EF4-FFF2-40B4-BE49-F238E27FC236}">
                <a16:creationId xmlns:a16="http://schemas.microsoft.com/office/drawing/2014/main" id="{FA120DD6-915A-4A67-A95E-AD6E9CCDC455}"/>
              </a:ext>
            </a:extLst>
          </p:cNvPr>
          <p:cNvSpPr/>
          <p:nvPr/>
        </p:nvSpPr>
        <p:spPr>
          <a:xfrm rot="16200000">
            <a:off x="6202224" y="3688250"/>
            <a:ext cx="161649" cy="72026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76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AAB842-E12B-4749-AC57-44A117CDA8EF}"/>
              </a:ext>
            </a:extLst>
          </p:cNvPr>
          <p:cNvSpPr>
            <a:spLocks noGrp="1"/>
          </p:cNvSpPr>
          <p:nvPr>
            <p:ph type="sldNum" sz="quarter" idx="12"/>
          </p:nvPr>
        </p:nvSpPr>
        <p:spPr>
          <a:xfrm>
            <a:off x="11049755" y="6188075"/>
            <a:ext cx="1142245" cy="669925"/>
          </a:xfrm>
        </p:spPr>
        <p:txBody>
          <a:bodyPr/>
          <a:lstStyle/>
          <a:p>
            <a:fld id="{D3194545-869A-4178-BEB1-BB9A198DF550}" type="slidenum">
              <a:rPr lang="en-US" sz="2000" smtClean="0"/>
              <a:t>24</a:t>
            </a:fld>
            <a:endParaRPr lang="en-US" sz="2000" dirty="0"/>
          </a:p>
        </p:txBody>
      </p:sp>
      <p:sp>
        <p:nvSpPr>
          <p:cNvPr id="8" name="TextBox 7">
            <a:extLst>
              <a:ext uri="{FF2B5EF4-FFF2-40B4-BE49-F238E27FC236}">
                <a16:creationId xmlns:a16="http://schemas.microsoft.com/office/drawing/2014/main" id="{CE23C431-7152-4A4E-AEFA-D1B2B070B7C2}"/>
              </a:ext>
            </a:extLst>
          </p:cNvPr>
          <p:cNvSpPr txBox="1"/>
          <p:nvPr/>
        </p:nvSpPr>
        <p:spPr>
          <a:xfrm flipH="1">
            <a:off x="937090" y="2507324"/>
            <a:ext cx="4644895" cy="646331"/>
          </a:xfrm>
          <a:prstGeom prst="rect">
            <a:avLst/>
          </a:prstGeom>
          <a:noFill/>
        </p:spPr>
        <p:txBody>
          <a:bodyPr wrap="square" rtlCol="0">
            <a:spAutoFit/>
          </a:bodyPr>
          <a:lstStyle/>
          <a:p>
            <a:pPr algn="ctr"/>
            <a:r>
              <a:rPr lang="en-US" dirty="0"/>
              <a:t>View of the Notification Details on the Update Status screen</a:t>
            </a:r>
          </a:p>
        </p:txBody>
      </p:sp>
      <p:sp>
        <p:nvSpPr>
          <p:cNvPr id="10" name="Arrow: Down 9">
            <a:extLst>
              <a:ext uri="{FF2B5EF4-FFF2-40B4-BE49-F238E27FC236}">
                <a16:creationId xmlns:a16="http://schemas.microsoft.com/office/drawing/2014/main" id="{DF021FA0-FAFF-4934-B7D3-BE5631B62F73}"/>
              </a:ext>
            </a:extLst>
          </p:cNvPr>
          <p:cNvSpPr/>
          <p:nvPr/>
        </p:nvSpPr>
        <p:spPr>
          <a:xfrm rot="16200000">
            <a:off x="6494272" y="2372332"/>
            <a:ext cx="376270" cy="911549"/>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E644DBD-6D17-482D-BB90-78A19A10572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7220327" y="2159022"/>
            <a:ext cx="3430694" cy="4559407"/>
          </a:xfrm>
          <a:prstGeom prst="rect">
            <a:avLst/>
          </a:prstGeom>
        </p:spPr>
      </p:pic>
      <p:pic>
        <p:nvPicPr>
          <p:cNvPr id="5" name="Picture 4">
            <a:extLst>
              <a:ext uri="{FF2B5EF4-FFF2-40B4-BE49-F238E27FC236}">
                <a16:creationId xmlns:a16="http://schemas.microsoft.com/office/drawing/2014/main" id="{89BFFE66-CAC5-454A-BAF6-0A5E6B6E61FF}"/>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flipV="1">
            <a:off x="7208416" y="1654006"/>
            <a:ext cx="3442605" cy="558864"/>
          </a:xfrm>
          <a:prstGeom prst="rect">
            <a:avLst/>
          </a:prstGeom>
        </p:spPr>
      </p:pic>
      <p:sp>
        <p:nvSpPr>
          <p:cNvPr id="11" name="Rectangle 10">
            <a:extLst>
              <a:ext uri="{FF2B5EF4-FFF2-40B4-BE49-F238E27FC236}">
                <a16:creationId xmlns:a16="http://schemas.microsoft.com/office/drawing/2014/main" id="{600745E8-961F-4830-A2FB-4B28D6F16AE6}"/>
              </a:ext>
            </a:extLst>
          </p:cNvPr>
          <p:cNvSpPr/>
          <p:nvPr/>
        </p:nvSpPr>
        <p:spPr>
          <a:xfrm>
            <a:off x="365462" y="3704345"/>
            <a:ext cx="6096000" cy="2308324"/>
          </a:xfrm>
          <a:prstGeom prst="rect">
            <a:avLst/>
          </a:prstGeom>
        </p:spPr>
        <p:txBody>
          <a:bodyPr>
            <a:spAutoFit/>
          </a:bodyPr>
          <a:lstStyle/>
          <a:p>
            <a:pPr marL="285750" indent="-285750">
              <a:buFont typeface="Arial" panose="020B0604020202020204" pitchFamily="34" charset="0"/>
              <a:buChar char="•"/>
            </a:pPr>
            <a:r>
              <a:rPr lang="en-US" dirty="0"/>
              <a:t>When the project requires SHPO review:</a:t>
            </a:r>
          </a:p>
          <a:p>
            <a:endParaRPr lang="en-US" dirty="0"/>
          </a:p>
          <a:p>
            <a:pPr marL="742950" lvl="1" indent="-285750">
              <a:buFont typeface="Arial" panose="020B0604020202020204" pitchFamily="34" charset="0"/>
              <a:buChar char="•"/>
            </a:pPr>
            <a:r>
              <a:rPr lang="en-US" dirty="0"/>
              <a:t>The “Related E106 File Number” will display the file number of the related Form 620/621</a:t>
            </a:r>
          </a:p>
          <a:p>
            <a:pPr lvl="1"/>
            <a:endParaRPr lang="en-US" dirty="0"/>
          </a:p>
          <a:p>
            <a:pPr marL="742950" lvl="1" indent="-285750">
              <a:buFont typeface="Arial" panose="020B0604020202020204" pitchFamily="34" charset="0"/>
              <a:buChar char="•"/>
            </a:pPr>
            <a:r>
              <a:rPr lang="en-US" dirty="0"/>
              <a:t>The “Form 620/621 available on:” date will display the date the Tribe was notified of the related 620/621 filing was submitted</a:t>
            </a:r>
          </a:p>
        </p:txBody>
      </p:sp>
    </p:spTree>
    <p:extLst>
      <p:ext uri="{BB962C8B-B14F-4D97-AF65-F5344CB8AC3E}">
        <p14:creationId xmlns:p14="http://schemas.microsoft.com/office/powerpoint/2010/main" val="1958454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AAB842-E12B-4749-AC57-44A117CDA8EF}"/>
              </a:ext>
            </a:extLst>
          </p:cNvPr>
          <p:cNvSpPr>
            <a:spLocks noGrp="1"/>
          </p:cNvSpPr>
          <p:nvPr>
            <p:ph type="sldNum" sz="quarter" idx="12"/>
          </p:nvPr>
        </p:nvSpPr>
        <p:spPr>
          <a:xfrm>
            <a:off x="11049755" y="6188075"/>
            <a:ext cx="1142245" cy="669925"/>
          </a:xfrm>
        </p:spPr>
        <p:txBody>
          <a:bodyPr/>
          <a:lstStyle/>
          <a:p>
            <a:fld id="{D3194545-869A-4178-BEB1-BB9A198DF550}" type="slidenum">
              <a:rPr lang="en-US" sz="2000" smtClean="0"/>
              <a:t>25</a:t>
            </a:fld>
            <a:endParaRPr lang="en-US" sz="2000" dirty="0"/>
          </a:p>
        </p:txBody>
      </p:sp>
      <p:sp>
        <p:nvSpPr>
          <p:cNvPr id="6" name="TextBox 5">
            <a:extLst>
              <a:ext uri="{FF2B5EF4-FFF2-40B4-BE49-F238E27FC236}">
                <a16:creationId xmlns:a16="http://schemas.microsoft.com/office/drawing/2014/main" id="{3E0485AF-5DBF-40F4-BA37-535D418283E3}"/>
              </a:ext>
            </a:extLst>
          </p:cNvPr>
          <p:cNvSpPr txBox="1"/>
          <p:nvPr/>
        </p:nvSpPr>
        <p:spPr>
          <a:xfrm flipH="1">
            <a:off x="1450221" y="3132909"/>
            <a:ext cx="5231060" cy="923330"/>
          </a:xfrm>
          <a:prstGeom prst="rect">
            <a:avLst/>
          </a:prstGeom>
          <a:noFill/>
        </p:spPr>
        <p:txBody>
          <a:bodyPr wrap="square" rtlCol="0">
            <a:spAutoFit/>
          </a:bodyPr>
          <a:lstStyle/>
          <a:p>
            <a:pPr marL="285750" indent="-285750">
              <a:buFont typeface="Arial" panose="020B0604020202020204" pitchFamily="34" charset="0"/>
              <a:buChar char="•"/>
            </a:pPr>
            <a:r>
              <a:rPr lang="en-US" dirty="0"/>
              <a:t>When the project is Excluded from SHPO review you will see the icon displayed</a:t>
            </a:r>
          </a:p>
          <a:p>
            <a:endParaRPr lang="en-US" dirty="0"/>
          </a:p>
        </p:txBody>
      </p:sp>
      <p:sp>
        <p:nvSpPr>
          <p:cNvPr id="8" name="TextBox 7">
            <a:extLst>
              <a:ext uri="{FF2B5EF4-FFF2-40B4-BE49-F238E27FC236}">
                <a16:creationId xmlns:a16="http://schemas.microsoft.com/office/drawing/2014/main" id="{CE23C431-7152-4A4E-AEFA-D1B2B070B7C2}"/>
              </a:ext>
            </a:extLst>
          </p:cNvPr>
          <p:cNvSpPr txBox="1"/>
          <p:nvPr/>
        </p:nvSpPr>
        <p:spPr>
          <a:xfrm flipH="1">
            <a:off x="602385" y="2314738"/>
            <a:ext cx="6414597" cy="369332"/>
          </a:xfrm>
          <a:prstGeom prst="rect">
            <a:avLst/>
          </a:prstGeom>
          <a:noFill/>
        </p:spPr>
        <p:txBody>
          <a:bodyPr wrap="square" rtlCol="0">
            <a:spAutoFit/>
          </a:bodyPr>
          <a:lstStyle/>
          <a:p>
            <a:pPr algn="ctr"/>
            <a:r>
              <a:rPr lang="en-US" dirty="0"/>
              <a:t>View of the Notification Details on the Update Status screen</a:t>
            </a:r>
          </a:p>
        </p:txBody>
      </p:sp>
      <p:sp>
        <p:nvSpPr>
          <p:cNvPr id="10" name="Arrow: Down 9">
            <a:extLst>
              <a:ext uri="{FF2B5EF4-FFF2-40B4-BE49-F238E27FC236}">
                <a16:creationId xmlns:a16="http://schemas.microsoft.com/office/drawing/2014/main" id="{DF021FA0-FAFF-4934-B7D3-BE5631B62F73}"/>
              </a:ext>
            </a:extLst>
          </p:cNvPr>
          <p:cNvSpPr/>
          <p:nvPr/>
        </p:nvSpPr>
        <p:spPr>
          <a:xfrm rot="16200000">
            <a:off x="7311963" y="2022152"/>
            <a:ext cx="467719" cy="954504"/>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E644DBD-6D17-482D-BB90-78A19A10572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126250" y="1775484"/>
            <a:ext cx="3572264" cy="4747553"/>
          </a:xfrm>
          <a:prstGeom prst="rect">
            <a:avLst/>
          </a:prstGeom>
        </p:spPr>
      </p:pic>
    </p:spTree>
    <p:extLst>
      <p:ext uri="{BB962C8B-B14F-4D97-AF65-F5344CB8AC3E}">
        <p14:creationId xmlns:p14="http://schemas.microsoft.com/office/powerpoint/2010/main" val="1006359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76EEA-9391-41CE-8A29-4937918CEB18}"/>
              </a:ext>
            </a:extLst>
          </p:cNvPr>
          <p:cNvSpPr>
            <a:spLocks noGrp="1"/>
          </p:cNvSpPr>
          <p:nvPr>
            <p:ph type="sldNum" sz="quarter" idx="12"/>
          </p:nvPr>
        </p:nvSpPr>
        <p:spPr/>
        <p:txBody>
          <a:bodyPr/>
          <a:lstStyle/>
          <a:p>
            <a:fld id="{D3194545-869A-4178-BEB1-BB9A198DF550}" type="slidenum">
              <a:rPr lang="en-US" smtClean="0"/>
              <a:t>26</a:t>
            </a:fld>
            <a:endParaRPr lang="en-US"/>
          </a:p>
        </p:txBody>
      </p:sp>
      <p:sp>
        <p:nvSpPr>
          <p:cNvPr id="4" name="TextBox 3">
            <a:extLst>
              <a:ext uri="{FF2B5EF4-FFF2-40B4-BE49-F238E27FC236}">
                <a16:creationId xmlns:a16="http://schemas.microsoft.com/office/drawing/2014/main" id="{A31050E3-C425-41A1-A921-4DF416F19869}"/>
              </a:ext>
            </a:extLst>
          </p:cNvPr>
          <p:cNvSpPr txBox="1"/>
          <p:nvPr/>
        </p:nvSpPr>
        <p:spPr>
          <a:xfrm>
            <a:off x="806778" y="1930411"/>
            <a:ext cx="10578443" cy="4801314"/>
          </a:xfrm>
          <a:prstGeom prst="rect">
            <a:avLst/>
          </a:prstGeom>
          <a:noFill/>
        </p:spPr>
        <p:txBody>
          <a:bodyPr wrap="square" rtlCol="0">
            <a:spAutoFit/>
          </a:bodyPr>
          <a:lstStyle/>
          <a:p>
            <a:pPr algn="ctr"/>
            <a:r>
              <a:rPr lang="en-US" sz="2400" dirty="0"/>
              <a:t>Tribes / THPOs / NHOs Login View</a:t>
            </a:r>
          </a:p>
          <a:p>
            <a:endParaRPr lang="en-US" sz="2000" dirty="0"/>
          </a:p>
          <a:p>
            <a:endParaRPr lang="en-US" sz="1400" dirty="0"/>
          </a:p>
          <a:p>
            <a:r>
              <a:rPr lang="en-US" dirty="0"/>
              <a:t>‘Section 106 New Filing Submitted’ email and ‘Informational Notice of Section 106 Filings’ letter</a:t>
            </a:r>
          </a:p>
          <a:p>
            <a:pPr marL="742950" lvl="1" indent="-285750">
              <a:buFont typeface="Arial" panose="020B0604020202020204" pitchFamily="34" charset="0"/>
              <a:buChar char="•"/>
            </a:pPr>
            <a:r>
              <a:rPr lang="en-US" dirty="0"/>
              <a:t>Added the Form 621 question “Has the Communications Tower or Non-Tower Structure been the subject of a SHPO/THPO review?” and the “yes” or “no” answer</a:t>
            </a:r>
          </a:p>
          <a:p>
            <a:pPr marL="742950" lvl="1" indent="-285750">
              <a:buFont typeface="Arial" panose="020B0604020202020204" pitchFamily="34" charset="0"/>
              <a:buChar char="•"/>
            </a:pPr>
            <a:r>
              <a:rPr lang="en-US" dirty="0"/>
              <a:t>Added “Tribal Review Period End Date“</a:t>
            </a:r>
          </a:p>
          <a:p>
            <a:pPr marL="742950" lvl="1" indent="-285750">
              <a:buFont typeface="Arial" panose="020B0604020202020204" pitchFamily="34" charset="0"/>
              <a:buChar char="•"/>
            </a:pPr>
            <a:endParaRPr lang="en-US" dirty="0"/>
          </a:p>
          <a:p>
            <a:r>
              <a:rPr lang="en-US" dirty="0"/>
              <a:t>Reply to a Notification and Search (Notification Details)</a:t>
            </a:r>
          </a:p>
          <a:p>
            <a:pPr marL="742950" lvl="1" indent="-285750">
              <a:buFont typeface="Arial" panose="020B0604020202020204" pitchFamily="34" charset="0"/>
              <a:buChar char="•"/>
            </a:pPr>
            <a:r>
              <a:rPr lang="en-US" dirty="0"/>
              <a:t>New icon - Project Excluded from SHPO Review</a:t>
            </a:r>
          </a:p>
          <a:p>
            <a:pPr marL="742950" lvl="1" indent="-285750">
              <a:buFont typeface="Arial" panose="020B0604020202020204" pitchFamily="34" charset="0"/>
              <a:buChar char="•"/>
            </a:pPr>
            <a:r>
              <a:rPr lang="en-US" dirty="0"/>
              <a:t>The “Related E106 File Number”</a:t>
            </a:r>
          </a:p>
          <a:p>
            <a:pPr marL="742950" lvl="1" indent="-285750">
              <a:buFont typeface="Arial" panose="020B0604020202020204" pitchFamily="34" charset="0"/>
              <a:buChar char="•"/>
            </a:pPr>
            <a:r>
              <a:rPr lang="en-US" dirty="0"/>
              <a:t>The “Form 620/621 available on:”  date</a:t>
            </a:r>
          </a:p>
          <a:p>
            <a:pPr marL="742950" lvl="1" indent="-285750">
              <a:buFont typeface="Arial" panose="020B0604020202020204" pitchFamily="34" charset="0"/>
              <a:buChar char="•"/>
            </a:pPr>
            <a:r>
              <a:rPr lang="en-US" dirty="0"/>
              <a:t>“Tribal Review Period End Date“</a:t>
            </a:r>
          </a:p>
          <a:p>
            <a:endParaRPr lang="en-US" dirty="0"/>
          </a:p>
          <a:p>
            <a:r>
              <a:rPr lang="en-US" dirty="0"/>
              <a:t>Additional Details</a:t>
            </a:r>
          </a:p>
          <a:p>
            <a:pPr marL="742950" lvl="1" indent="-285750">
              <a:buFont typeface="Arial" panose="020B0604020202020204" pitchFamily="34" charset="0"/>
              <a:buChar char="•"/>
            </a:pPr>
            <a:r>
              <a:rPr lang="en-US" dirty="0"/>
              <a:t>FCC approval process</a:t>
            </a:r>
          </a:p>
          <a:p>
            <a:pPr lvl="1"/>
            <a:endParaRPr lang="en-US" sz="1400" dirty="0"/>
          </a:p>
        </p:txBody>
      </p:sp>
    </p:spTree>
    <p:extLst>
      <p:ext uri="{BB962C8B-B14F-4D97-AF65-F5344CB8AC3E}">
        <p14:creationId xmlns:p14="http://schemas.microsoft.com/office/powerpoint/2010/main" val="1411988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1D5C2A-DBDD-4914-B68B-651DC0A6EBA1}"/>
              </a:ext>
            </a:extLst>
          </p:cNvPr>
          <p:cNvSpPr>
            <a:spLocks noGrp="1"/>
          </p:cNvSpPr>
          <p:nvPr>
            <p:ph type="sldNum" sz="quarter" idx="12"/>
          </p:nvPr>
        </p:nvSpPr>
        <p:spPr>
          <a:xfrm>
            <a:off x="11049755" y="6188075"/>
            <a:ext cx="1142245" cy="669925"/>
          </a:xfrm>
        </p:spPr>
        <p:txBody>
          <a:bodyPr/>
          <a:lstStyle/>
          <a:p>
            <a:fld id="{D3194545-869A-4178-BEB1-BB9A198DF550}" type="slidenum">
              <a:rPr lang="en-US" sz="2000" smtClean="0"/>
              <a:t>27</a:t>
            </a:fld>
            <a:endParaRPr lang="en-US" sz="2000" dirty="0"/>
          </a:p>
        </p:txBody>
      </p:sp>
      <p:sp>
        <p:nvSpPr>
          <p:cNvPr id="3" name="Rectangle 2">
            <a:extLst>
              <a:ext uri="{FF2B5EF4-FFF2-40B4-BE49-F238E27FC236}">
                <a16:creationId xmlns:a16="http://schemas.microsoft.com/office/drawing/2014/main" id="{0AC6A935-066C-447E-9763-38E603C78C20}"/>
              </a:ext>
            </a:extLst>
          </p:cNvPr>
          <p:cNvSpPr/>
          <p:nvPr/>
        </p:nvSpPr>
        <p:spPr>
          <a:xfrm>
            <a:off x="247490" y="2394134"/>
            <a:ext cx="6057137" cy="830997"/>
          </a:xfrm>
          <a:prstGeom prst="rect">
            <a:avLst/>
          </a:prstGeom>
        </p:spPr>
        <p:txBody>
          <a:bodyPr wrap="square">
            <a:spAutoFit/>
          </a:bodyPr>
          <a:lstStyle/>
          <a:p>
            <a:r>
              <a:rPr lang="en-US" sz="1600" dirty="0"/>
              <a:t>Form 621 question “Has the Communications Tower or Non-Tower Structure been the subject of a SHPO/THPO review?” and the “yes” or “no” answer</a:t>
            </a:r>
          </a:p>
        </p:txBody>
      </p:sp>
      <p:sp>
        <p:nvSpPr>
          <p:cNvPr id="4" name="Rectangle 3">
            <a:extLst>
              <a:ext uri="{FF2B5EF4-FFF2-40B4-BE49-F238E27FC236}">
                <a16:creationId xmlns:a16="http://schemas.microsoft.com/office/drawing/2014/main" id="{243420E2-F4CA-4362-AB8E-C34A56939E14}"/>
              </a:ext>
            </a:extLst>
          </p:cNvPr>
          <p:cNvSpPr/>
          <p:nvPr/>
        </p:nvSpPr>
        <p:spPr>
          <a:xfrm>
            <a:off x="7087269" y="3831046"/>
            <a:ext cx="4565040" cy="2900281"/>
          </a:xfrm>
          <a:prstGeom prst="rect">
            <a:avLst/>
          </a:prstGeom>
          <a:solidFill>
            <a:schemeClr val="tx1"/>
          </a:solidFill>
        </p:spPr>
        <p:txBody>
          <a:bodyPr wrap="square">
            <a:spAutoFit/>
          </a:bodyPr>
          <a:lstStyle/>
          <a:p>
            <a:pPr>
              <a:lnSpc>
                <a:spcPct val="115000"/>
              </a:lnSpc>
            </a:pPr>
            <a:r>
              <a:rPr lang="en-US" sz="800" dirty="0">
                <a:latin typeface="Arial" panose="020B0604020202020204" pitchFamily="34" charset="0"/>
                <a:ea typeface="Times New Roman" panose="02020603050405020304" pitchFamily="18" charset="0"/>
                <a:cs typeface="Times New Roman" panose="02020603050405020304" pitchFamily="18" charset="0"/>
              </a:rPr>
              <a:t> </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9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To: joeclarkTribe@gmail.com</a:t>
            </a:r>
            <a:endPar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9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From: ulsbatch@fcc.gov</a:t>
            </a:r>
            <a:endPar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9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Subject: Section 106 New Filing Submitted</a:t>
            </a:r>
            <a:endPar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9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endPar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9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The following new Section 106 filing has been submitted:</a:t>
            </a:r>
            <a:endPar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9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endPar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9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File Number:	XXXXXXXXXX								</a:t>
            </a:r>
            <a:endPar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9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Purpose:	Collocation Submission Packet</a:t>
            </a:r>
            <a:endPar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9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Has the Communications Tower or Non-Tower Structure been the subject of SHPO/THPO review?  Yes							</a:t>
            </a:r>
            <a:endPar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9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Notification Date: 7AM EST MM/DD/YYYY</a:t>
            </a:r>
            <a:endPar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900" dirty="0">
                <a:solidFill>
                  <a:schemeClr val="bg1"/>
                </a:solidFill>
                <a:latin typeface="Arial" panose="020B0604020202020204" pitchFamily="34" charset="0"/>
                <a:ea typeface="Calibri" panose="020F0502020204030204" pitchFamily="34" charset="0"/>
                <a:cs typeface="Times New Roman" panose="02020603050405020304" pitchFamily="18" charset="0"/>
              </a:rPr>
              <a:t>Tribal Review Period End Date: MM/DD/YYYY</a:t>
            </a:r>
            <a:r>
              <a:rPr lang="en-US" sz="9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endPar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9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Applicant: 	Land Mark Center</a:t>
            </a:r>
            <a:endPar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9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Consultant:	Archaeological Resource Services</a:t>
            </a:r>
            <a:endPar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9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Site Name: 	Land Mark Center</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Arrow: Right 4">
            <a:extLst>
              <a:ext uri="{FF2B5EF4-FFF2-40B4-BE49-F238E27FC236}">
                <a16:creationId xmlns:a16="http://schemas.microsoft.com/office/drawing/2014/main" id="{E0A8DF4C-1176-4600-B141-141DFBEF36A7}"/>
              </a:ext>
            </a:extLst>
          </p:cNvPr>
          <p:cNvSpPr/>
          <p:nvPr/>
        </p:nvSpPr>
        <p:spPr>
          <a:xfrm>
            <a:off x="6655146" y="5372701"/>
            <a:ext cx="416864" cy="25067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11390E4D-9728-4C7F-A0EB-2A771A2C5A92}"/>
              </a:ext>
            </a:extLst>
          </p:cNvPr>
          <p:cNvSpPr/>
          <p:nvPr/>
        </p:nvSpPr>
        <p:spPr>
          <a:xfrm>
            <a:off x="6655146" y="5833845"/>
            <a:ext cx="416864" cy="25067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E41759D-67AB-4879-9DED-1F916F4E3CFA}"/>
              </a:ext>
            </a:extLst>
          </p:cNvPr>
          <p:cNvSpPr/>
          <p:nvPr/>
        </p:nvSpPr>
        <p:spPr>
          <a:xfrm>
            <a:off x="6304627" y="2713447"/>
            <a:ext cx="5639883" cy="1354217"/>
          </a:xfrm>
          <a:prstGeom prst="rect">
            <a:avLst/>
          </a:prstGeom>
        </p:spPr>
        <p:txBody>
          <a:bodyPr wrap="square">
            <a:spAutoFit/>
          </a:bodyPr>
          <a:lstStyle/>
          <a:p>
            <a:r>
              <a:rPr lang="en-US" sz="1600" dirty="0"/>
              <a:t>“Tribal Review Period End Date:” will be the last date that a Tribe can reply before they are considered eligible for referral and the date is determined based on Tribe's TCNS Notification Preference.</a:t>
            </a:r>
          </a:p>
          <a:p>
            <a:endParaRPr lang="en-US" dirty="0"/>
          </a:p>
        </p:txBody>
      </p:sp>
      <p:sp>
        <p:nvSpPr>
          <p:cNvPr id="8" name="Rectangle 7">
            <a:extLst>
              <a:ext uri="{FF2B5EF4-FFF2-40B4-BE49-F238E27FC236}">
                <a16:creationId xmlns:a16="http://schemas.microsoft.com/office/drawing/2014/main" id="{9DA46FD7-495A-488F-8625-E3C5983A8CA2}"/>
              </a:ext>
            </a:extLst>
          </p:cNvPr>
          <p:cNvSpPr/>
          <p:nvPr/>
        </p:nvSpPr>
        <p:spPr>
          <a:xfrm>
            <a:off x="833307" y="3244873"/>
            <a:ext cx="5080932" cy="3714350"/>
          </a:xfrm>
          <a:prstGeom prst="rect">
            <a:avLst/>
          </a:prstGeom>
          <a:solidFill>
            <a:schemeClr val="tx1"/>
          </a:solidFill>
        </p:spPr>
        <p:txBody>
          <a:bodyPr wrap="square">
            <a:spAutoFit/>
          </a:bodyPr>
          <a:lstStyle/>
          <a:p>
            <a:pPr algn="ctr">
              <a:lnSpc>
                <a:spcPct val="115000"/>
              </a:lnSpc>
              <a:tabLst>
                <a:tab pos="2743200" algn="ctr"/>
                <a:tab pos="5486400" algn="r"/>
              </a:tabLst>
            </a:pPr>
            <a:r>
              <a:rPr lang="en-US" sz="9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endPar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9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endPar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900"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endPar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900"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endPar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900"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Informational Notice of Section 106 Filings</a:t>
            </a:r>
            <a:endPar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9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endPar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pPr>
            <a:r>
              <a:rPr lang="en-US" sz="9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Date: MM/DD/YYYY</a:t>
            </a:r>
            <a:endPar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pPr>
            <a:r>
              <a:rPr lang="en-US" sz="9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Reference Number: 9999999</a:t>
            </a:r>
            <a:endPar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9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endPar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9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Kathleen Kilpatrick, State Historic Preservation Officer</a:t>
            </a:r>
            <a:endPar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9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Virginia State Historical Society</a:t>
            </a:r>
            <a:endPar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9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2801 Kensington Avenue</a:t>
            </a:r>
            <a:endPar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9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Richmond, Virginia 23221</a:t>
            </a:r>
            <a:endPar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9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endPar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9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The following new Section 106 filing has been submitted:</a:t>
            </a:r>
            <a:endPar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9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endPar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9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FILE NUMBER: XXXXXXXXXX</a:t>
            </a:r>
            <a:endPar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9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Purpose:	New Tower Submission Packet					</a:t>
            </a:r>
            <a:endPar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9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Notification Date: 7AM EST 	MM/DD/YYYY	</a:t>
            </a:r>
            <a:endPar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900" dirty="0">
                <a:solidFill>
                  <a:schemeClr val="bg1"/>
                </a:solidFill>
                <a:latin typeface="Arial" panose="020B0604020202020204" pitchFamily="34" charset="0"/>
                <a:ea typeface="Calibri" panose="020F0502020204030204" pitchFamily="34" charset="0"/>
                <a:cs typeface="Times New Roman" panose="02020603050405020304" pitchFamily="18" charset="0"/>
              </a:rPr>
              <a:t>Tribal Review Period End Date: MM/DD/YYYY (</a:t>
            </a:r>
            <a:r>
              <a:rPr lang="en-US" sz="900" i="1" dirty="0">
                <a:solidFill>
                  <a:schemeClr val="bg1"/>
                </a:solidFill>
                <a:latin typeface="Arial" panose="020B0604020202020204" pitchFamily="34" charset="0"/>
                <a:ea typeface="Calibri" panose="020F0502020204030204" pitchFamily="34" charset="0"/>
                <a:cs typeface="Times New Roman" panose="02020603050405020304" pitchFamily="18" charset="0"/>
              </a:rPr>
              <a:t>Date should change based on Tribal Notification Preference)</a:t>
            </a:r>
            <a:endPar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9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Applicant: 	Land Mark Center</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Arrow: Right 8">
            <a:extLst>
              <a:ext uri="{FF2B5EF4-FFF2-40B4-BE49-F238E27FC236}">
                <a16:creationId xmlns:a16="http://schemas.microsoft.com/office/drawing/2014/main" id="{4884B0BF-C1FF-4D72-A150-8A5E21DF15A7}"/>
              </a:ext>
            </a:extLst>
          </p:cNvPr>
          <p:cNvSpPr/>
          <p:nvPr/>
        </p:nvSpPr>
        <p:spPr>
          <a:xfrm>
            <a:off x="401183" y="6247694"/>
            <a:ext cx="416864" cy="25067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0" name="Picture 9" descr="http://static.howstuffworks.com/gif/fcc-obsenity-1.jpg">
            <a:extLst>
              <a:ext uri="{FF2B5EF4-FFF2-40B4-BE49-F238E27FC236}">
                <a16:creationId xmlns:a16="http://schemas.microsoft.com/office/drawing/2014/main" id="{2CE0A0EC-AC0B-4D0E-BEC3-3D6CBD1271D2}"/>
              </a:ext>
            </a:extLst>
          </p:cNvPr>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096903" y="3244873"/>
            <a:ext cx="619754" cy="649842"/>
          </a:xfrm>
          <a:prstGeom prst="rect">
            <a:avLst/>
          </a:prstGeom>
          <a:noFill/>
          <a:ln>
            <a:noFill/>
          </a:ln>
        </p:spPr>
      </p:pic>
      <p:sp>
        <p:nvSpPr>
          <p:cNvPr id="11" name="Text Box 8">
            <a:extLst>
              <a:ext uri="{FF2B5EF4-FFF2-40B4-BE49-F238E27FC236}">
                <a16:creationId xmlns:a16="http://schemas.microsoft.com/office/drawing/2014/main" id="{5EA4C8FE-65B7-4898-96FB-B60A464F19CE}"/>
              </a:ext>
            </a:extLst>
          </p:cNvPr>
          <p:cNvSpPr txBox="1">
            <a:spLocks noChangeArrowheads="1"/>
          </p:cNvSpPr>
          <p:nvPr/>
        </p:nvSpPr>
        <p:spPr bwMode="auto">
          <a:xfrm>
            <a:off x="1516036" y="3327554"/>
            <a:ext cx="3665564" cy="649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1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Federal Communications Commission</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1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Washington, DC 20554</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3" name="Rectangle 12">
            <a:extLst>
              <a:ext uri="{FF2B5EF4-FFF2-40B4-BE49-F238E27FC236}">
                <a16:creationId xmlns:a16="http://schemas.microsoft.com/office/drawing/2014/main" id="{5BF501BC-7695-4292-B639-9524A89F47FB}"/>
              </a:ext>
            </a:extLst>
          </p:cNvPr>
          <p:cNvSpPr/>
          <p:nvPr/>
        </p:nvSpPr>
        <p:spPr>
          <a:xfrm>
            <a:off x="288338" y="1985371"/>
            <a:ext cx="11656172" cy="338554"/>
          </a:xfrm>
          <a:prstGeom prst="rect">
            <a:avLst/>
          </a:prstGeom>
        </p:spPr>
        <p:txBody>
          <a:bodyPr wrap="square">
            <a:spAutoFit/>
          </a:bodyPr>
          <a:lstStyle/>
          <a:p>
            <a:r>
              <a:rPr lang="en-US" sz="1600" dirty="0"/>
              <a:t>‘E-106 System Notifications:  Section 106 New Filing Submitted’ email and ‘Informational Notice of Section 106 Filings’ letter</a:t>
            </a:r>
          </a:p>
        </p:txBody>
      </p:sp>
    </p:spTree>
    <p:extLst>
      <p:ext uri="{BB962C8B-B14F-4D97-AF65-F5344CB8AC3E}">
        <p14:creationId xmlns:p14="http://schemas.microsoft.com/office/powerpoint/2010/main" val="1782167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96561-4482-4AC0-8884-B58C40BA269E}"/>
              </a:ext>
            </a:extLst>
          </p:cNvPr>
          <p:cNvSpPr>
            <a:spLocks noGrp="1"/>
          </p:cNvSpPr>
          <p:nvPr>
            <p:ph type="title"/>
          </p:nvPr>
        </p:nvSpPr>
        <p:spPr>
          <a:xfrm>
            <a:off x="1828799" y="2143007"/>
            <a:ext cx="8534400" cy="932927"/>
          </a:xfrm>
        </p:spPr>
        <p:txBody>
          <a:bodyPr>
            <a:normAutofit/>
          </a:bodyPr>
          <a:lstStyle/>
          <a:p>
            <a:r>
              <a:rPr lang="en-US" sz="2400" dirty="0"/>
              <a:t>Reply to a notification</a:t>
            </a:r>
          </a:p>
        </p:txBody>
      </p:sp>
      <p:sp>
        <p:nvSpPr>
          <p:cNvPr id="3" name="Slide Number Placeholder 2">
            <a:extLst>
              <a:ext uri="{FF2B5EF4-FFF2-40B4-BE49-F238E27FC236}">
                <a16:creationId xmlns:a16="http://schemas.microsoft.com/office/drawing/2014/main" id="{A7D628EA-4F33-4BCA-A946-7AB047B567F0}"/>
              </a:ext>
            </a:extLst>
          </p:cNvPr>
          <p:cNvSpPr>
            <a:spLocks noGrp="1"/>
          </p:cNvSpPr>
          <p:nvPr>
            <p:ph type="sldNum" sz="quarter" idx="12"/>
          </p:nvPr>
        </p:nvSpPr>
        <p:spPr>
          <a:xfrm>
            <a:off x="11049755" y="6188075"/>
            <a:ext cx="1142245" cy="669925"/>
          </a:xfrm>
        </p:spPr>
        <p:txBody>
          <a:bodyPr/>
          <a:lstStyle/>
          <a:p>
            <a:fld id="{D3194545-869A-4178-BEB1-BB9A198DF550}" type="slidenum">
              <a:rPr lang="en-US" sz="2000"/>
              <a:t>28</a:t>
            </a:fld>
            <a:endParaRPr lang="en-US" sz="2000" dirty="0"/>
          </a:p>
        </p:txBody>
      </p:sp>
      <p:pic>
        <p:nvPicPr>
          <p:cNvPr id="5" name="Picture 4">
            <a:extLst>
              <a:ext uri="{FF2B5EF4-FFF2-40B4-BE49-F238E27FC236}">
                <a16:creationId xmlns:a16="http://schemas.microsoft.com/office/drawing/2014/main" id="{FA698C2D-2E82-4917-8CBE-26A9DD6E59B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746749" y="3024796"/>
            <a:ext cx="10698501" cy="2932182"/>
          </a:xfrm>
          <a:prstGeom prst="rect">
            <a:avLst/>
          </a:prstGeom>
        </p:spPr>
      </p:pic>
      <p:sp>
        <p:nvSpPr>
          <p:cNvPr id="6" name="Arrow: Right 5">
            <a:extLst>
              <a:ext uri="{FF2B5EF4-FFF2-40B4-BE49-F238E27FC236}">
                <a16:creationId xmlns:a16="http://schemas.microsoft.com/office/drawing/2014/main" id="{E9C8E56E-87A8-4A93-90ED-D6C4B2E215E5}"/>
              </a:ext>
            </a:extLst>
          </p:cNvPr>
          <p:cNvSpPr/>
          <p:nvPr/>
        </p:nvSpPr>
        <p:spPr>
          <a:xfrm>
            <a:off x="5800725" y="3782066"/>
            <a:ext cx="964003" cy="46608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51947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6C5332F-7C6E-4794-87A8-CD316741AB4B}"/>
              </a:ext>
            </a:extLst>
          </p:cNvPr>
          <p:cNvSpPr txBox="1"/>
          <p:nvPr/>
        </p:nvSpPr>
        <p:spPr>
          <a:xfrm>
            <a:off x="266954" y="5587910"/>
            <a:ext cx="4624653" cy="1200329"/>
          </a:xfrm>
          <a:prstGeom prst="rect">
            <a:avLst/>
          </a:prstGeom>
          <a:noFill/>
        </p:spPr>
        <p:txBody>
          <a:bodyPr wrap="square" rtlCol="0">
            <a:spAutoFit/>
          </a:bodyPr>
          <a:lstStyle/>
          <a:p>
            <a:pPr marL="285750" indent="-285750">
              <a:buFont typeface="Arial" panose="020B0604020202020204" pitchFamily="34" charset="0"/>
              <a:buChar char="•"/>
            </a:pPr>
            <a:r>
              <a:rPr lang="en-US" dirty="0"/>
              <a:t>Click on the number of the TCNS Notification to view the notification details</a:t>
            </a:r>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E04CA1CA-2B84-42B5-8DF4-74E3AB6CE8A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7020285" y="1813327"/>
            <a:ext cx="3895373" cy="5044673"/>
          </a:xfrm>
          <a:prstGeom prst="rect">
            <a:avLst/>
          </a:prstGeom>
        </p:spPr>
      </p:pic>
      <p:sp>
        <p:nvSpPr>
          <p:cNvPr id="2" name="Slide Number Placeholder 1">
            <a:extLst>
              <a:ext uri="{FF2B5EF4-FFF2-40B4-BE49-F238E27FC236}">
                <a16:creationId xmlns:a16="http://schemas.microsoft.com/office/drawing/2014/main" id="{44B5A31D-F4DF-4DC3-A127-097C42C24D41}"/>
              </a:ext>
            </a:extLst>
          </p:cNvPr>
          <p:cNvSpPr>
            <a:spLocks noGrp="1"/>
          </p:cNvSpPr>
          <p:nvPr>
            <p:ph type="sldNum" sz="quarter" idx="12"/>
          </p:nvPr>
        </p:nvSpPr>
        <p:spPr>
          <a:xfrm>
            <a:off x="11049755" y="6188075"/>
            <a:ext cx="1142245" cy="669925"/>
          </a:xfrm>
        </p:spPr>
        <p:txBody>
          <a:bodyPr/>
          <a:lstStyle/>
          <a:p>
            <a:fld id="{D3194545-869A-4178-BEB1-BB9A198DF550}" type="slidenum">
              <a:rPr lang="en-US" sz="2000"/>
              <a:t>29</a:t>
            </a:fld>
            <a:endParaRPr lang="en-US" sz="2000" dirty="0"/>
          </a:p>
        </p:txBody>
      </p:sp>
      <p:sp>
        <p:nvSpPr>
          <p:cNvPr id="5" name="Arrow: Right 4">
            <a:extLst>
              <a:ext uri="{FF2B5EF4-FFF2-40B4-BE49-F238E27FC236}">
                <a16:creationId xmlns:a16="http://schemas.microsoft.com/office/drawing/2014/main" id="{2440668A-67A9-45C0-AE3E-5660DFD63067}"/>
              </a:ext>
            </a:extLst>
          </p:cNvPr>
          <p:cNvSpPr/>
          <p:nvPr/>
        </p:nvSpPr>
        <p:spPr>
          <a:xfrm>
            <a:off x="6317848" y="5356314"/>
            <a:ext cx="652007" cy="31805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CFC940E-2657-4738-9F71-8368318AF73A}"/>
              </a:ext>
            </a:extLst>
          </p:cNvPr>
          <p:cNvSpPr/>
          <p:nvPr/>
        </p:nvSpPr>
        <p:spPr>
          <a:xfrm>
            <a:off x="1934773" y="4335663"/>
            <a:ext cx="4904763" cy="923330"/>
          </a:xfrm>
          <a:prstGeom prst="rect">
            <a:avLst/>
          </a:prstGeom>
        </p:spPr>
        <p:txBody>
          <a:bodyPr wrap="square">
            <a:spAutoFit/>
          </a:bodyPr>
          <a:lstStyle/>
          <a:p>
            <a:r>
              <a:rPr lang="en-US" dirty="0"/>
              <a:t>A new icon will display next to notifications that are ‘Excluded from SHPO review’</a:t>
            </a:r>
          </a:p>
          <a:p>
            <a:pPr marL="285750" indent="-285750">
              <a:buFont typeface="Arial" panose="020B0604020202020204" pitchFamily="34" charset="0"/>
              <a:buChar char="•"/>
            </a:pPr>
            <a:endParaRPr lang="en-US" dirty="0"/>
          </a:p>
        </p:txBody>
      </p:sp>
      <p:sp>
        <p:nvSpPr>
          <p:cNvPr id="7" name="Arrow: Right 6">
            <a:extLst>
              <a:ext uri="{FF2B5EF4-FFF2-40B4-BE49-F238E27FC236}">
                <a16:creationId xmlns:a16="http://schemas.microsoft.com/office/drawing/2014/main" id="{28B8F7A9-87ED-423A-97BC-7E028149CA8D}"/>
              </a:ext>
            </a:extLst>
          </p:cNvPr>
          <p:cNvSpPr/>
          <p:nvPr/>
        </p:nvSpPr>
        <p:spPr>
          <a:xfrm>
            <a:off x="6181907" y="2866114"/>
            <a:ext cx="652007" cy="31805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6FF47D8-4166-449C-84A3-AD09200F8EF1}"/>
              </a:ext>
            </a:extLst>
          </p:cNvPr>
          <p:cNvSpPr/>
          <p:nvPr/>
        </p:nvSpPr>
        <p:spPr>
          <a:xfrm>
            <a:off x="0" y="2701974"/>
            <a:ext cx="6461768" cy="646331"/>
          </a:xfrm>
          <a:prstGeom prst="rect">
            <a:avLst/>
          </a:prstGeom>
        </p:spPr>
        <p:txBody>
          <a:bodyPr wrap="square">
            <a:spAutoFit/>
          </a:bodyPr>
          <a:lstStyle/>
          <a:p>
            <a:r>
              <a:rPr lang="en-US" dirty="0"/>
              <a:t>“20-Day Letters” has been changed to “15-Day Letters”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899631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213C13-8D4B-4C42-A669-7887662A620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558956" y="2205102"/>
            <a:ext cx="9307736" cy="4614398"/>
          </a:xfrm>
          <a:prstGeom prst="rect">
            <a:avLst/>
          </a:prstGeom>
        </p:spPr>
      </p:pic>
      <p:sp>
        <p:nvSpPr>
          <p:cNvPr id="5" name="Arrow: Right 4">
            <a:extLst>
              <a:ext uri="{FF2B5EF4-FFF2-40B4-BE49-F238E27FC236}">
                <a16:creationId xmlns:a16="http://schemas.microsoft.com/office/drawing/2014/main" id="{603A09B0-CFAC-47BF-858A-69DD3CA8F9CC}"/>
              </a:ext>
            </a:extLst>
          </p:cNvPr>
          <p:cNvSpPr/>
          <p:nvPr/>
        </p:nvSpPr>
        <p:spPr>
          <a:xfrm>
            <a:off x="508203" y="2505443"/>
            <a:ext cx="978408" cy="4846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10D90DBD-7D2C-4A6F-9743-5B96FF94864A}"/>
              </a:ext>
            </a:extLst>
          </p:cNvPr>
          <p:cNvSpPr>
            <a:spLocks noGrp="1"/>
          </p:cNvSpPr>
          <p:nvPr>
            <p:ph type="sldNum" sz="quarter" idx="12"/>
          </p:nvPr>
        </p:nvSpPr>
        <p:spPr>
          <a:xfrm>
            <a:off x="11049755" y="6188075"/>
            <a:ext cx="1142245" cy="669925"/>
          </a:xfrm>
        </p:spPr>
        <p:txBody>
          <a:bodyPr vert="horz" lIns="91440" tIns="45720" rIns="91440" bIns="45720" rtlCol="0" anchor="b"/>
          <a:lstStyle/>
          <a:p>
            <a:fld id="{D3194545-869A-4178-BEB1-BB9A198DF550}" type="slidenum">
              <a:rPr lang="en-US" sz="2000"/>
              <a:pPr/>
              <a:t>3</a:t>
            </a:fld>
            <a:endParaRPr lang="en-US" sz="2000" dirty="0"/>
          </a:p>
        </p:txBody>
      </p:sp>
      <p:sp>
        <p:nvSpPr>
          <p:cNvPr id="11" name="TextBox 10">
            <a:extLst>
              <a:ext uri="{FF2B5EF4-FFF2-40B4-BE49-F238E27FC236}">
                <a16:creationId xmlns:a16="http://schemas.microsoft.com/office/drawing/2014/main" id="{9491A7CC-5193-46D5-B44C-3E0FB9DA6217}"/>
              </a:ext>
            </a:extLst>
          </p:cNvPr>
          <p:cNvSpPr txBox="1"/>
          <p:nvPr/>
        </p:nvSpPr>
        <p:spPr>
          <a:xfrm>
            <a:off x="4214320" y="1749348"/>
            <a:ext cx="3997007" cy="461665"/>
          </a:xfrm>
          <a:prstGeom prst="rect">
            <a:avLst/>
          </a:prstGeom>
          <a:noFill/>
        </p:spPr>
        <p:txBody>
          <a:bodyPr wrap="square" rtlCol="0">
            <a:spAutoFit/>
          </a:bodyPr>
          <a:lstStyle/>
          <a:p>
            <a:r>
              <a:rPr lang="en-US" sz="2400" dirty="0"/>
              <a:t>Submit a New Notification</a:t>
            </a:r>
          </a:p>
        </p:txBody>
      </p:sp>
    </p:spTree>
    <p:extLst>
      <p:ext uri="{BB962C8B-B14F-4D97-AF65-F5344CB8AC3E}">
        <p14:creationId xmlns:p14="http://schemas.microsoft.com/office/powerpoint/2010/main" val="1137341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8F1B06-24CE-4B35-A085-CA8F2FD8D1BB}"/>
              </a:ext>
            </a:extLst>
          </p:cNvPr>
          <p:cNvSpPr txBox="1"/>
          <p:nvPr/>
        </p:nvSpPr>
        <p:spPr>
          <a:xfrm>
            <a:off x="575325" y="2037376"/>
            <a:ext cx="6355723" cy="3416320"/>
          </a:xfrm>
          <a:prstGeom prst="rect">
            <a:avLst/>
          </a:prstGeom>
          <a:noFill/>
        </p:spPr>
        <p:txBody>
          <a:bodyPr wrap="square" rtlCol="0">
            <a:spAutoFit/>
          </a:bodyPr>
          <a:lstStyle/>
          <a:p>
            <a:pPr algn="ctr"/>
            <a:r>
              <a:rPr lang="en-US" dirty="0"/>
              <a:t>Notification Details</a:t>
            </a:r>
          </a:p>
          <a:p>
            <a:pPr algn="ctr"/>
            <a:r>
              <a:rPr lang="en-US" dirty="0"/>
              <a:t>Project Excluded from SHPO Review</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new icon is displayed  </a:t>
            </a:r>
          </a:p>
          <a:p>
            <a:pPr lvl="1"/>
            <a:endParaRPr lang="en-US" dirty="0"/>
          </a:p>
          <a:p>
            <a:pPr marL="285750" indent="-285750">
              <a:buFont typeface="Arial" panose="020B0604020202020204" pitchFamily="34" charset="0"/>
              <a:buChar char="•"/>
            </a:pPr>
            <a:r>
              <a:rPr lang="en-US" dirty="0"/>
              <a:t>The “Tribal Review Period End Date" will be the last date that a Tribe can reply before they are eligible for referral and the date is determined based on Tribe's TCNS Notification Preference.</a:t>
            </a:r>
          </a:p>
          <a:p>
            <a:endParaRPr lang="en-US" dirty="0"/>
          </a:p>
        </p:txBody>
      </p:sp>
      <p:sp>
        <p:nvSpPr>
          <p:cNvPr id="2" name="Slide Number Placeholder 1">
            <a:extLst>
              <a:ext uri="{FF2B5EF4-FFF2-40B4-BE49-F238E27FC236}">
                <a16:creationId xmlns:a16="http://schemas.microsoft.com/office/drawing/2014/main" id="{9FF50E6B-9FA9-4CED-81E8-69A86EC97417}"/>
              </a:ext>
            </a:extLst>
          </p:cNvPr>
          <p:cNvSpPr>
            <a:spLocks noGrp="1"/>
          </p:cNvSpPr>
          <p:nvPr>
            <p:ph type="sldNum" sz="quarter" idx="12"/>
          </p:nvPr>
        </p:nvSpPr>
        <p:spPr>
          <a:xfrm>
            <a:off x="11049755" y="6188075"/>
            <a:ext cx="1142245" cy="669925"/>
          </a:xfrm>
        </p:spPr>
        <p:txBody>
          <a:bodyPr/>
          <a:lstStyle/>
          <a:p>
            <a:fld id="{D3194545-869A-4178-BEB1-BB9A198DF550}" type="slidenum">
              <a:rPr lang="en-US" sz="2000"/>
              <a:t>30</a:t>
            </a:fld>
            <a:endParaRPr lang="en-US" sz="2000" dirty="0"/>
          </a:p>
        </p:txBody>
      </p:sp>
      <p:sp>
        <p:nvSpPr>
          <p:cNvPr id="6" name="Arrow: Right 5">
            <a:extLst>
              <a:ext uri="{FF2B5EF4-FFF2-40B4-BE49-F238E27FC236}">
                <a16:creationId xmlns:a16="http://schemas.microsoft.com/office/drawing/2014/main" id="{D29357ED-CD38-4CF6-89A2-085513CF7995}"/>
              </a:ext>
            </a:extLst>
          </p:cNvPr>
          <p:cNvSpPr/>
          <p:nvPr/>
        </p:nvSpPr>
        <p:spPr>
          <a:xfrm>
            <a:off x="6513199" y="2836788"/>
            <a:ext cx="835698" cy="19258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A769805D-6F5A-4456-B1F4-48B86C847CF0}"/>
              </a:ext>
            </a:extLst>
          </p:cNvPr>
          <p:cNvSpPr/>
          <p:nvPr/>
        </p:nvSpPr>
        <p:spPr>
          <a:xfrm>
            <a:off x="6513199" y="2644204"/>
            <a:ext cx="835698" cy="19258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7CB1862-81C7-4C68-B0A2-3E1AC0A419C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7401905" y="1773962"/>
            <a:ext cx="4543352" cy="5691740"/>
          </a:xfrm>
          <a:prstGeom prst="rect">
            <a:avLst/>
          </a:prstGeom>
        </p:spPr>
      </p:pic>
    </p:spTree>
    <p:extLst>
      <p:ext uri="{BB962C8B-B14F-4D97-AF65-F5344CB8AC3E}">
        <p14:creationId xmlns:p14="http://schemas.microsoft.com/office/powerpoint/2010/main" val="3552409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82FE11-2951-491C-9137-4E8449EFB179}"/>
              </a:ext>
            </a:extLst>
          </p:cNvPr>
          <p:cNvSpPr>
            <a:spLocks noGrp="1"/>
          </p:cNvSpPr>
          <p:nvPr>
            <p:ph type="sldNum" sz="quarter" idx="12"/>
          </p:nvPr>
        </p:nvSpPr>
        <p:spPr>
          <a:xfrm>
            <a:off x="11049755" y="6188075"/>
            <a:ext cx="1142245" cy="669925"/>
          </a:xfrm>
        </p:spPr>
        <p:txBody>
          <a:bodyPr/>
          <a:lstStyle/>
          <a:p>
            <a:fld id="{D3194545-869A-4178-BEB1-BB9A198DF550}" type="slidenum">
              <a:rPr lang="en-US" sz="2000" smtClean="0"/>
              <a:t>31</a:t>
            </a:fld>
            <a:endParaRPr lang="en-US" sz="2000" dirty="0"/>
          </a:p>
        </p:txBody>
      </p:sp>
      <p:pic>
        <p:nvPicPr>
          <p:cNvPr id="3" name="Picture 2">
            <a:extLst>
              <a:ext uri="{FF2B5EF4-FFF2-40B4-BE49-F238E27FC236}">
                <a16:creationId xmlns:a16="http://schemas.microsoft.com/office/drawing/2014/main" id="{D9BE164F-86DC-4134-A202-B8EA962C062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5888221" y="5143387"/>
            <a:ext cx="5654067" cy="1301470"/>
          </a:xfrm>
          <a:prstGeom prst="rect">
            <a:avLst/>
          </a:prstGeom>
        </p:spPr>
      </p:pic>
      <p:pic>
        <p:nvPicPr>
          <p:cNvPr id="5" name="Picture 4">
            <a:extLst>
              <a:ext uri="{FF2B5EF4-FFF2-40B4-BE49-F238E27FC236}">
                <a16:creationId xmlns:a16="http://schemas.microsoft.com/office/drawing/2014/main" id="{334E1778-6959-4BA2-AD35-4EF4F228B326}"/>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6289249" y="3359219"/>
            <a:ext cx="4904763" cy="759797"/>
          </a:xfrm>
          <a:prstGeom prst="rect">
            <a:avLst/>
          </a:prstGeom>
        </p:spPr>
      </p:pic>
      <p:sp>
        <p:nvSpPr>
          <p:cNvPr id="6" name="Arrow: Down 5">
            <a:extLst>
              <a:ext uri="{FF2B5EF4-FFF2-40B4-BE49-F238E27FC236}">
                <a16:creationId xmlns:a16="http://schemas.microsoft.com/office/drawing/2014/main" id="{FD4707B3-3690-4C2D-8711-640AECA1B293}"/>
              </a:ext>
            </a:extLst>
          </p:cNvPr>
          <p:cNvSpPr/>
          <p:nvPr/>
        </p:nvSpPr>
        <p:spPr>
          <a:xfrm>
            <a:off x="10711320" y="2838998"/>
            <a:ext cx="267168" cy="63043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9105F51-2692-4EE6-99A1-BC7E868CCD06}"/>
              </a:ext>
            </a:extLst>
          </p:cNvPr>
          <p:cNvSpPr/>
          <p:nvPr/>
        </p:nvSpPr>
        <p:spPr>
          <a:xfrm>
            <a:off x="369600" y="2471232"/>
            <a:ext cx="4904763" cy="3970318"/>
          </a:xfrm>
          <a:prstGeom prst="rect">
            <a:avLst/>
          </a:prstGeom>
        </p:spPr>
        <p:txBody>
          <a:bodyPr wrap="square">
            <a:spAutoFit/>
          </a:bodyPr>
          <a:lstStyle/>
          <a:p>
            <a:r>
              <a:rPr lang="en-US" dirty="0"/>
              <a:t>All notifications that are ‘Excluded from SHPO review’ are required to attach an ‘Alternate Submission Packet’</a:t>
            </a:r>
          </a:p>
          <a:p>
            <a:endParaRPr lang="en-US" dirty="0"/>
          </a:p>
          <a:p>
            <a:r>
              <a:rPr lang="en-US" dirty="0"/>
              <a:t>The ‘Alternate Submission Packet’ must include a map of the proposed location of the facility, a description of the facility to be constructed including all proposed elements (such as, for example, access roads), and a description of the proposed site, including both aerial and site photographs. </a:t>
            </a:r>
          </a:p>
          <a:p>
            <a:endParaRPr lang="en-US" dirty="0"/>
          </a:p>
          <a:p>
            <a:pPr marL="285750" indent="-285750">
              <a:buFont typeface="Arial" panose="020B0604020202020204" pitchFamily="34" charset="0"/>
              <a:buChar char="•"/>
            </a:pPr>
            <a:endParaRPr lang="en-US" dirty="0"/>
          </a:p>
        </p:txBody>
      </p:sp>
      <p:sp>
        <p:nvSpPr>
          <p:cNvPr id="12" name="Arrow: Down 11">
            <a:extLst>
              <a:ext uri="{FF2B5EF4-FFF2-40B4-BE49-F238E27FC236}">
                <a16:creationId xmlns:a16="http://schemas.microsoft.com/office/drawing/2014/main" id="{75676FE7-41BE-4099-BE4C-2643C764149E}"/>
              </a:ext>
            </a:extLst>
          </p:cNvPr>
          <p:cNvSpPr/>
          <p:nvPr/>
        </p:nvSpPr>
        <p:spPr>
          <a:xfrm>
            <a:off x="6155665" y="4806987"/>
            <a:ext cx="267168" cy="63043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E5C2F9D-481C-4D2F-B9D0-9DA6E785E4A0}"/>
              </a:ext>
            </a:extLst>
          </p:cNvPr>
          <p:cNvSpPr txBox="1"/>
          <p:nvPr/>
        </p:nvSpPr>
        <p:spPr>
          <a:xfrm>
            <a:off x="6187958" y="2598305"/>
            <a:ext cx="4624653" cy="646331"/>
          </a:xfrm>
          <a:prstGeom prst="rect">
            <a:avLst/>
          </a:prstGeom>
          <a:noFill/>
        </p:spPr>
        <p:txBody>
          <a:bodyPr wrap="square" rtlCol="0">
            <a:spAutoFit/>
          </a:bodyPr>
          <a:lstStyle/>
          <a:p>
            <a:pPr marL="285750" indent="-285750">
              <a:buFont typeface="Arial" panose="020B0604020202020204" pitchFamily="34" charset="0"/>
              <a:buChar char="•"/>
            </a:pPr>
            <a:r>
              <a:rPr lang="en-US" dirty="0"/>
              <a:t>Click on the ‘View Attachments” link</a:t>
            </a:r>
          </a:p>
          <a:p>
            <a:pPr marL="285750" indent="-285750">
              <a:buFont typeface="Arial" panose="020B0604020202020204" pitchFamily="34" charset="0"/>
              <a:buChar char="•"/>
            </a:pPr>
            <a:endParaRPr lang="en-US" dirty="0"/>
          </a:p>
        </p:txBody>
      </p:sp>
      <p:sp>
        <p:nvSpPr>
          <p:cNvPr id="16" name="TextBox 15">
            <a:extLst>
              <a:ext uri="{FF2B5EF4-FFF2-40B4-BE49-F238E27FC236}">
                <a16:creationId xmlns:a16="http://schemas.microsoft.com/office/drawing/2014/main" id="{695AC586-ADE0-4D69-9C00-576681D4E460}"/>
              </a:ext>
            </a:extLst>
          </p:cNvPr>
          <p:cNvSpPr txBox="1"/>
          <p:nvPr/>
        </p:nvSpPr>
        <p:spPr>
          <a:xfrm>
            <a:off x="6095999" y="4348181"/>
            <a:ext cx="4624653" cy="923330"/>
          </a:xfrm>
          <a:prstGeom prst="rect">
            <a:avLst/>
          </a:prstGeom>
          <a:noFill/>
        </p:spPr>
        <p:txBody>
          <a:bodyPr wrap="square" rtlCol="0">
            <a:spAutoFit/>
          </a:bodyPr>
          <a:lstStyle/>
          <a:p>
            <a:pPr marL="285750" indent="-285750">
              <a:buFont typeface="Arial" panose="020B0604020202020204" pitchFamily="34" charset="0"/>
              <a:buChar char="•"/>
            </a:pPr>
            <a:r>
              <a:rPr lang="en-US" dirty="0"/>
              <a:t>Click on the Document Name link to view the attachment.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318740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8F1B06-24CE-4B35-A085-CA8F2FD8D1BB}"/>
              </a:ext>
            </a:extLst>
          </p:cNvPr>
          <p:cNvSpPr txBox="1"/>
          <p:nvPr/>
        </p:nvSpPr>
        <p:spPr>
          <a:xfrm>
            <a:off x="280540" y="1876961"/>
            <a:ext cx="6355723" cy="4678204"/>
          </a:xfrm>
          <a:prstGeom prst="rect">
            <a:avLst/>
          </a:prstGeom>
          <a:noFill/>
        </p:spPr>
        <p:txBody>
          <a:bodyPr wrap="square" rtlCol="0">
            <a:spAutoFit/>
          </a:bodyPr>
          <a:lstStyle/>
          <a:p>
            <a:pPr algn="ctr"/>
            <a:r>
              <a:rPr lang="en-US" dirty="0"/>
              <a:t>Notification Details</a:t>
            </a:r>
          </a:p>
          <a:p>
            <a:pPr algn="ctr"/>
            <a:r>
              <a:rPr lang="en-US" dirty="0"/>
              <a:t>Project that Requires SHPO Review</a:t>
            </a:r>
          </a:p>
          <a:p>
            <a:pPr lvl="1"/>
            <a:endParaRPr lang="en-US" sz="1000" dirty="0"/>
          </a:p>
          <a:p>
            <a:pPr lvl="1"/>
            <a:endParaRPr lang="en-US" dirty="0"/>
          </a:p>
          <a:p>
            <a:pPr marL="742950" lvl="1" indent="-285750">
              <a:buFont typeface="Arial" panose="020B0604020202020204" pitchFamily="34" charset="0"/>
              <a:buChar char="•"/>
            </a:pPr>
            <a:r>
              <a:rPr lang="en-US" dirty="0"/>
              <a:t>The “Related E106 File Number” will display the file number of the related Form 620/621</a:t>
            </a:r>
          </a:p>
          <a:p>
            <a:pPr lvl="1"/>
            <a:endParaRPr lang="en-US" dirty="0"/>
          </a:p>
          <a:p>
            <a:pPr marL="742950" lvl="1" indent="-285750">
              <a:buFont typeface="Arial" panose="020B0604020202020204" pitchFamily="34" charset="0"/>
              <a:buChar char="•"/>
            </a:pPr>
            <a:r>
              <a:rPr lang="en-US" dirty="0"/>
              <a:t>The “Form 620/621 available on:” date will display the date the Tribe was notified of the related 620/621 filing when the structure isn’t excluded from SHPO review. </a:t>
            </a:r>
          </a:p>
          <a:p>
            <a:pPr lvl="1"/>
            <a:endParaRPr lang="en-US" dirty="0"/>
          </a:p>
          <a:p>
            <a:pPr marL="742950" lvl="1" indent="-285750">
              <a:buFont typeface="Arial" panose="020B0604020202020204" pitchFamily="34" charset="0"/>
              <a:buChar char="•"/>
            </a:pPr>
            <a:r>
              <a:rPr lang="en-US" dirty="0"/>
              <a:t>The “Tribal Review Period End Date" will be the last date that a Tribe can reply before they are eligible for referral and the date is determined based on Tribe's TCNS Notification Preference.</a:t>
            </a:r>
          </a:p>
          <a:p>
            <a:endParaRPr lang="en-US" dirty="0"/>
          </a:p>
        </p:txBody>
      </p:sp>
      <p:sp>
        <p:nvSpPr>
          <p:cNvPr id="2" name="Slide Number Placeholder 1">
            <a:extLst>
              <a:ext uri="{FF2B5EF4-FFF2-40B4-BE49-F238E27FC236}">
                <a16:creationId xmlns:a16="http://schemas.microsoft.com/office/drawing/2014/main" id="{9FF50E6B-9FA9-4CED-81E8-69A86EC97417}"/>
              </a:ext>
            </a:extLst>
          </p:cNvPr>
          <p:cNvSpPr>
            <a:spLocks noGrp="1"/>
          </p:cNvSpPr>
          <p:nvPr>
            <p:ph type="sldNum" sz="quarter" idx="12"/>
          </p:nvPr>
        </p:nvSpPr>
        <p:spPr>
          <a:xfrm>
            <a:off x="11049755" y="6188075"/>
            <a:ext cx="1142245" cy="669925"/>
          </a:xfrm>
        </p:spPr>
        <p:txBody>
          <a:bodyPr/>
          <a:lstStyle/>
          <a:p>
            <a:fld id="{D3194545-869A-4178-BEB1-BB9A198DF550}" type="slidenum">
              <a:rPr lang="en-US" sz="2000"/>
              <a:t>32</a:t>
            </a:fld>
            <a:endParaRPr lang="en-US" sz="2000" dirty="0"/>
          </a:p>
        </p:txBody>
      </p:sp>
      <p:sp>
        <p:nvSpPr>
          <p:cNvPr id="6" name="Arrow: Right 5">
            <a:extLst>
              <a:ext uri="{FF2B5EF4-FFF2-40B4-BE49-F238E27FC236}">
                <a16:creationId xmlns:a16="http://schemas.microsoft.com/office/drawing/2014/main" id="{D29357ED-CD38-4CF6-89A2-085513CF7995}"/>
              </a:ext>
            </a:extLst>
          </p:cNvPr>
          <p:cNvSpPr/>
          <p:nvPr/>
        </p:nvSpPr>
        <p:spPr>
          <a:xfrm>
            <a:off x="6792201" y="2468001"/>
            <a:ext cx="835698" cy="7304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A769805D-6F5A-4456-B1F4-48B86C847CF0}"/>
              </a:ext>
            </a:extLst>
          </p:cNvPr>
          <p:cNvSpPr/>
          <p:nvPr/>
        </p:nvSpPr>
        <p:spPr>
          <a:xfrm>
            <a:off x="6777686" y="2618720"/>
            <a:ext cx="835698" cy="7304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7CB1862-81C7-4C68-B0A2-3E1AC0A419C2}"/>
              </a:ext>
            </a:extLst>
          </p:cNvPr>
          <p:cNvPicPr>
            <a:picLocks noChangeAspect="1"/>
          </p:cNvPicPr>
          <p:nvPr/>
        </p:nvPicPr>
        <p:blipFill>
          <a:blip r:embed="rId2"/>
          <a:stretch>
            <a:fillRect/>
          </a:stretch>
        </p:blipFill>
        <p:spPr>
          <a:xfrm>
            <a:off x="7769322" y="1818735"/>
            <a:ext cx="3972736" cy="4976895"/>
          </a:xfrm>
          <a:prstGeom prst="rect">
            <a:avLst/>
          </a:prstGeom>
        </p:spPr>
      </p:pic>
      <p:pic>
        <p:nvPicPr>
          <p:cNvPr id="3" name="Picture 2">
            <a:extLst>
              <a:ext uri="{FF2B5EF4-FFF2-40B4-BE49-F238E27FC236}">
                <a16:creationId xmlns:a16="http://schemas.microsoft.com/office/drawing/2014/main" id="{D364851F-E49A-40D8-B875-0022116DEEC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flipV="1">
            <a:off x="7783837" y="1794253"/>
            <a:ext cx="3972737" cy="1227837"/>
          </a:xfrm>
          <a:prstGeom prst="rect">
            <a:avLst/>
          </a:prstGeom>
        </p:spPr>
      </p:pic>
      <p:sp>
        <p:nvSpPr>
          <p:cNvPr id="10" name="Arrow: Right 9">
            <a:extLst>
              <a:ext uri="{FF2B5EF4-FFF2-40B4-BE49-F238E27FC236}">
                <a16:creationId xmlns:a16="http://schemas.microsoft.com/office/drawing/2014/main" id="{2337C5B1-5641-4F46-AC58-64D087A07E76}"/>
              </a:ext>
            </a:extLst>
          </p:cNvPr>
          <p:cNvSpPr/>
          <p:nvPr/>
        </p:nvSpPr>
        <p:spPr>
          <a:xfrm>
            <a:off x="6777686" y="2317282"/>
            <a:ext cx="835698" cy="7304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1271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9FA8481-8EB3-49DA-ABD7-8BA50D46F3F5}"/>
              </a:ext>
            </a:extLst>
          </p:cNvPr>
          <p:cNvGrpSpPr/>
          <p:nvPr/>
        </p:nvGrpSpPr>
        <p:grpSpPr>
          <a:xfrm>
            <a:off x="746748" y="2874663"/>
            <a:ext cx="10698501" cy="2932182"/>
            <a:chOff x="746749" y="2034650"/>
            <a:chExt cx="10698501" cy="2932182"/>
          </a:xfrm>
        </p:grpSpPr>
        <p:pic>
          <p:nvPicPr>
            <p:cNvPr id="2" name="Picture 1">
              <a:extLst>
                <a:ext uri="{FF2B5EF4-FFF2-40B4-BE49-F238E27FC236}">
                  <a16:creationId xmlns:a16="http://schemas.microsoft.com/office/drawing/2014/main" id="{C230C69C-60B3-4A18-B5B1-7D1119BC084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746749" y="2034650"/>
              <a:ext cx="10698501" cy="2932182"/>
            </a:xfrm>
            <a:prstGeom prst="rect">
              <a:avLst/>
            </a:prstGeom>
          </p:spPr>
        </p:pic>
        <p:sp>
          <p:nvSpPr>
            <p:cNvPr id="4" name="Arrow: Right 3">
              <a:extLst>
                <a:ext uri="{FF2B5EF4-FFF2-40B4-BE49-F238E27FC236}">
                  <a16:creationId xmlns:a16="http://schemas.microsoft.com/office/drawing/2014/main" id="{97BA5924-7C21-499F-9EED-8A188C3BCBF4}"/>
                </a:ext>
              </a:extLst>
            </p:cNvPr>
            <p:cNvSpPr/>
            <p:nvPr/>
          </p:nvSpPr>
          <p:spPr>
            <a:xfrm>
              <a:off x="6213942" y="3032826"/>
              <a:ext cx="652007" cy="31805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1B86AA6C-16FC-400F-8A1C-9B084913FBE0}"/>
              </a:ext>
            </a:extLst>
          </p:cNvPr>
          <p:cNvSpPr txBox="1"/>
          <p:nvPr/>
        </p:nvSpPr>
        <p:spPr>
          <a:xfrm>
            <a:off x="3984037" y="2144743"/>
            <a:ext cx="5111814" cy="461665"/>
          </a:xfrm>
          <a:prstGeom prst="rect">
            <a:avLst/>
          </a:prstGeom>
          <a:noFill/>
        </p:spPr>
        <p:txBody>
          <a:bodyPr wrap="square" rtlCol="0">
            <a:spAutoFit/>
          </a:bodyPr>
          <a:lstStyle/>
          <a:p>
            <a:r>
              <a:rPr lang="en-US" sz="2400" dirty="0"/>
              <a:t>Search for a TCNS notification</a:t>
            </a:r>
          </a:p>
        </p:txBody>
      </p:sp>
      <p:sp>
        <p:nvSpPr>
          <p:cNvPr id="6" name="Slide Number Placeholder 5">
            <a:extLst>
              <a:ext uri="{FF2B5EF4-FFF2-40B4-BE49-F238E27FC236}">
                <a16:creationId xmlns:a16="http://schemas.microsoft.com/office/drawing/2014/main" id="{32E759DE-436A-4368-95B5-D56C26542545}"/>
              </a:ext>
            </a:extLst>
          </p:cNvPr>
          <p:cNvSpPr>
            <a:spLocks noGrp="1"/>
          </p:cNvSpPr>
          <p:nvPr>
            <p:ph type="sldNum" sz="quarter" idx="12"/>
          </p:nvPr>
        </p:nvSpPr>
        <p:spPr>
          <a:xfrm>
            <a:off x="11049755" y="6188075"/>
            <a:ext cx="1142245" cy="669925"/>
          </a:xfrm>
        </p:spPr>
        <p:txBody>
          <a:bodyPr/>
          <a:lstStyle/>
          <a:p>
            <a:fld id="{D3194545-869A-4178-BEB1-BB9A198DF550}" type="slidenum">
              <a:rPr lang="en-US" sz="2000"/>
              <a:t>33</a:t>
            </a:fld>
            <a:endParaRPr lang="en-US" sz="2000" dirty="0"/>
          </a:p>
        </p:txBody>
      </p:sp>
    </p:spTree>
    <p:extLst>
      <p:ext uri="{BB962C8B-B14F-4D97-AF65-F5344CB8AC3E}">
        <p14:creationId xmlns:p14="http://schemas.microsoft.com/office/powerpoint/2010/main" val="23174811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02AE9B-B581-484A-8001-7BAE1AE05D5D}"/>
              </a:ext>
            </a:extLst>
          </p:cNvPr>
          <p:cNvSpPr>
            <a:spLocks noGrp="1"/>
          </p:cNvSpPr>
          <p:nvPr>
            <p:ph type="sldNum" sz="quarter" idx="12"/>
          </p:nvPr>
        </p:nvSpPr>
        <p:spPr>
          <a:xfrm>
            <a:off x="11049755" y="6188075"/>
            <a:ext cx="1142245" cy="669925"/>
          </a:xfrm>
        </p:spPr>
        <p:txBody>
          <a:bodyPr/>
          <a:lstStyle/>
          <a:p>
            <a:fld id="{D3194545-869A-4178-BEB1-BB9A198DF550}" type="slidenum">
              <a:rPr lang="en-US" sz="2000" smtClean="0"/>
              <a:t>34</a:t>
            </a:fld>
            <a:endParaRPr lang="en-US" sz="2000" dirty="0"/>
          </a:p>
        </p:txBody>
      </p:sp>
      <p:grpSp>
        <p:nvGrpSpPr>
          <p:cNvPr id="5" name="Group 4">
            <a:extLst>
              <a:ext uri="{FF2B5EF4-FFF2-40B4-BE49-F238E27FC236}">
                <a16:creationId xmlns:a16="http://schemas.microsoft.com/office/drawing/2014/main" id="{9D1B2C81-617E-4C51-A9DD-03AF960182C0}"/>
              </a:ext>
            </a:extLst>
          </p:cNvPr>
          <p:cNvGrpSpPr/>
          <p:nvPr/>
        </p:nvGrpSpPr>
        <p:grpSpPr>
          <a:xfrm>
            <a:off x="5042129" y="2212000"/>
            <a:ext cx="6709907" cy="3705225"/>
            <a:chOff x="5082742" y="938824"/>
            <a:chExt cx="6709907" cy="3705225"/>
          </a:xfrm>
        </p:grpSpPr>
        <p:pic>
          <p:nvPicPr>
            <p:cNvPr id="3" name="Picture 2">
              <a:extLst>
                <a:ext uri="{FF2B5EF4-FFF2-40B4-BE49-F238E27FC236}">
                  <a16:creationId xmlns:a16="http://schemas.microsoft.com/office/drawing/2014/main" id="{C965C434-1EA5-42D3-B4A3-17EA2532518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5734749" y="938824"/>
              <a:ext cx="6057900" cy="3705225"/>
            </a:xfrm>
            <a:prstGeom prst="rect">
              <a:avLst/>
            </a:prstGeom>
          </p:spPr>
        </p:pic>
        <p:sp>
          <p:nvSpPr>
            <p:cNvPr id="4" name="Arrow: Right 3">
              <a:extLst>
                <a:ext uri="{FF2B5EF4-FFF2-40B4-BE49-F238E27FC236}">
                  <a16:creationId xmlns:a16="http://schemas.microsoft.com/office/drawing/2014/main" id="{9C3705F3-EA40-4BC4-8E46-4B6B321A51D4}"/>
                </a:ext>
              </a:extLst>
            </p:cNvPr>
            <p:cNvSpPr/>
            <p:nvPr/>
          </p:nvSpPr>
          <p:spPr>
            <a:xfrm>
              <a:off x="5082742" y="2932158"/>
              <a:ext cx="652007" cy="31805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FB95FF52-B32B-42A7-B9A9-E756ADDA7F7F}"/>
              </a:ext>
            </a:extLst>
          </p:cNvPr>
          <p:cNvSpPr txBox="1"/>
          <p:nvPr/>
        </p:nvSpPr>
        <p:spPr>
          <a:xfrm>
            <a:off x="601393" y="2212000"/>
            <a:ext cx="3970607" cy="3139321"/>
          </a:xfrm>
          <a:prstGeom prst="rect">
            <a:avLst/>
          </a:prstGeom>
          <a:noFill/>
        </p:spPr>
        <p:txBody>
          <a:bodyPr wrap="square" rtlCol="0">
            <a:spAutoFit/>
          </a:bodyPr>
          <a:lstStyle/>
          <a:p>
            <a:pPr algn="ctr"/>
            <a:r>
              <a:rPr lang="en-US" dirty="0"/>
              <a:t>Search Results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new icon is displayed when the project is excluded from SHPO review.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Click on the TCNS number to view the Notification Details</a:t>
            </a:r>
          </a:p>
        </p:txBody>
      </p:sp>
    </p:spTree>
    <p:extLst>
      <p:ext uri="{BB962C8B-B14F-4D97-AF65-F5344CB8AC3E}">
        <p14:creationId xmlns:p14="http://schemas.microsoft.com/office/powerpoint/2010/main" val="42276495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8F1B06-24CE-4B35-A085-CA8F2FD8D1BB}"/>
              </a:ext>
            </a:extLst>
          </p:cNvPr>
          <p:cNvSpPr txBox="1"/>
          <p:nvPr/>
        </p:nvSpPr>
        <p:spPr>
          <a:xfrm>
            <a:off x="621526" y="2150087"/>
            <a:ext cx="6355723" cy="3416320"/>
          </a:xfrm>
          <a:prstGeom prst="rect">
            <a:avLst/>
          </a:prstGeom>
          <a:noFill/>
        </p:spPr>
        <p:txBody>
          <a:bodyPr wrap="square" rtlCol="0">
            <a:spAutoFit/>
          </a:bodyPr>
          <a:lstStyle/>
          <a:p>
            <a:pPr algn="ctr"/>
            <a:r>
              <a:rPr lang="en-US" dirty="0"/>
              <a:t>Notification Details</a:t>
            </a:r>
          </a:p>
          <a:p>
            <a:pPr algn="ctr"/>
            <a:r>
              <a:rPr lang="en-US" dirty="0"/>
              <a:t>Project Excluded from SHPO Review</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new icon is displayed  </a:t>
            </a:r>
          </a:p>
          <a:p>
            <a:pPr lvl="1"/>
            <a:endParaRPr lang="en-US" dirty="0"/>
          </a:p>
          <a:p>
            <a:pPr marL="285750" indent="-285750">
              <a:buFont typeface="Arial" panose="020B0604020202020204" pitchFamily="34" charset="0"/>
              <a:buChar char="•"/>
            </a:pPr>
            <a:r>
              <a:rPr lang="en-US" dirty="0"/>
              <a:t>The “Tribal Review Period End Date" will be the last date that a Tribe can reply before they are eligible for referral and the date is determined based on Tribe's TCNS Notification Preference.</a:t>
            </a:r>
          </a:p>
          <a:p>
            <a:endParaRPr lang="en-US" dirty="0"/>
          </a:p>
        </p:txBody>
      </p:sp>
      <p:sp>
        <p:nvSpPr>
          <p:cNvPr id="2" name="Slide Number Placeholder 1">
            <a:extLst>
              <a:ext uri="{FF2B5EF4-FFF2-40B4-BE49-F238E27FC236}">
                <a16:creationId xmlns:a16="http://schemas.microsoft.com/office/drawing/2014/main" id="{9FF50E6B-9FA9-4CED-81E8-69A86EC97417}"/>
              </a:ext>
            </a:extLst>
          </p:cNvPr>
          <p:cNvSpPr>
            <a:spLocks noGrp="1"/>
          </p:cNvSpPr>
          <p:nvPr>
            <p:ph type="sldNum" sz="quarter" idx="12"/>
          </p:nvPr>
        </p:nvSpPr>
        <p:spPr>
          <a:xfrm>
            <a:off x="11049755" y="6188075"/>
            <a:ext cx="1142245" cy="669925"/>
          </a:xfrm>
        </p:spPr>
        <p:txBody>
          <a:bodyPr/>
          <a:lstStyle/>
          <a:p>
            <a:fld id="{D3194545-869A-4178-BEB1-BB9A198DF550}" type="slidenum">
              <a:rPr lang="en-US" sz="2000"/>
              <a:t>35</a:t>
            </a:fld>
            <a:endParaRPr lang="en-US" sz="2000" dirty="0"/>
          </a:p>
        </p:txBody>
      </p:sp>
      <p:sp>
        <p:nvSpPr>
          <p:cNvPr id="6" name="Arrow: Right 5">
            <a:extLst>
              <a:ext uri="{FF2B5EF4-FFF2-40B4-BE49-F238E27FC236}">
                <a16:creationId xmlns:a16="http://schemas.microsoft.com/office/drawing/2014/main" id="{D29357ED-CD38-4CF6-89A2-085513CF7995}"/>
              </a:ext>
            </a:extLst>
          </p:cNvPr>
          <p:cNvSpPr/>
          <p:nvPr/>
        </p:nvSpPr>
        <p:spPr>
          <a:xfrm>
            <a:off x="6460191" y="2845270"/>
            <a:ext cx="835698" cy="15448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A769805D-6F5A-4456-B1F4-48B86C847CF0}"/>
              </a:ext>
            </a:extLst>
          </p:cNvPr>
          <p:cNvSpPr/>
          <p:nvPr/>
        </p:nvSpPr>
        <p:spPr>
          <a:xfrm>
            <a:off x="6460191" y="2638426"/>
            <a:ext cx="835698" cy="15448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7CB1862-81C7-4C68-B0A2-3E1AC0A419C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7401905" y="1773962"/>
            <a:ext cx="4543352" cy="5691740"/>
          </a:xfrm>
          <a:prstGeom prst="rect">
            <a:avLst/>
          </a:prstGeom>
        </p:spPr>
      </p:pic>
    </p:spTree>
    <p:extLst>
      <p:ext uri="{BB962C8B-B14F-4D97-AF65-F5344CB8AC3E}">
        <p14:creationId xmlns:p14="http://schemas.microsoft.com/office/powerpoint/2010/main" val="7116529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8F1B06-24CE-4B35-A085-CA8F2FD8D1BB}"/>
              </a:ext>
            </a:extLst>
          </p:cNvPr>
          <p:cNvSpPr txBox="1"/>
          <p:nvPr/>
        </p:nvSpPr>
        <p:spPr>
          <a:xfrm>
            <a:off x="280540" y="1993776"/>
            <a:ext cx="6355723" cy="4801314"/>
          </a:xfrm>
          <a:prstGeom prst="rect">
            <a:avLst/>
          </a:prstGeom>
          <a:noFill/>
        </p:spPr>
        <p:txBody>
          <a:bodyPr wrap="square" rtlCol="0">
            <a:spAutoFit/>
          </a:bodyPr>
          <a:lstStyle/>
          <a:p>
            <a:pPr algn="ctr"/>
            <a:r>
              <a:rPr lang="en-US" dirty="0"/>
              <a:t>Notification Details</a:t>
            </a:r>
          </a:p>
          <a:p>
            <a:pPr algn="ctr"/>
            <a:r>
              <a:rPr lang="en-US" dirty="0"/>
              <a:t>Project that Requires SHPO Review</a:t>
            </a:r>
          </a:p>
          <a:p>
            <a:pPr lvl="1"/>
            <a:endParaRPr lang="en-US" dirty="0"/>
          </a:p>
          <a:p>
            <a:pPr lvl="1"/>
            <a:endParaRPr lang="en-US" dirty="0"/>
          </a:p>
          <a:p>
            <a:pPr marL="742950" lvl="1" indent="-285750">
              <a:buFont typeface="Arial" panose="020B0604020202020204" pitchFamily="34" charset="0"/>
              <a:buChar char="•"/>
            </a:pPr>
            <a:r>
              <a:rPr lang="en-US" dirty="0"/>
              <a:t>The “Related E106 File Number” will display the file number of the related Form 620/621</a:t>
            </a:r>
          </a:p>
          <a:p>
            <a:pPr lvl="1"/>
            <a:endParaRPr lang="en-US" dirty="0"/>
          </a:p>
          <a:p>
            <a:pPr marL="742950" lvl="1" indent="-285750">
              <a:buFont typeface="Arial" panose="020B0604020202020204" pitchFamily="34" charset="0"/>
              <a:buChar char="•"/>
            </a:pPr>
            <a:r>
              <a:rPr lang="en-US" dirty="0"/>
              <a:t>The “Form 620/621 available on:” date will display the date the Tribe was notified of the related 620/621 filing when the structure isn’t excluded from SHPO review. </a:t>
            </a:r>
          </a:p>
          <a:p>
            <a:pPr lvl="1"/>
            <a:endParaRPr lang="en-US" dirty="0"/>
          </a:p>
          <a:p>
            <a:pPr marL="742950" lvl="1" indent="-285750">
              <a:buFont typeface="Arial" panose="020B0604020202020204" pitchFamily="34" charset="0"/>
              <a:buChar char="•"/>
            </a:pPr>
            <a:r>
              <a:rPr lang="en-US" dirty="0"/>
              <a:t>The “Tribal Review Period End Date" will be the last date that a Tribe can reply before they are eligible for referral and the date is determined based on Tribe's TCNS Notification Preference.</a:t>
            </a:r>
          </a:p>
          <a:p>
            <a:endParaRPr lang="en-US" dirty="0"/>
          </a:p>
        </p:txBody>
      </p:sp>
      <p:sp>
        <p:nvSpPr>
          <p:cNvPr id="2" name="Slide Number Placeholder 1">
            <a:extLst>
              <a:ext uri="{FF2B5EF4-FFF2-40B4-BE49-F238E27FC236}">
                <a16:creationId xmlns:a16="http://schemas.microsoft.com/office/drawing/2014/main" id="{9FF50E6B-9FA9-4CED-81E8-69A86EC97417}"/>
              </a:ext>
            </a:extLst>
          </p:cNvPr>
          <p:cNvSpPr>
            <a:spLocks noGrp="1"/>
          </p:cNvSpPr>
          <p:nvPr>
            <p:ph type="sldNum" sz="quarter" idx="12"/>
          </p:nvPr>
        </p:nvSpPr>
        <p:spPr>
          <a:xfrm>
            <a:off x="11049755" y="6188075"/>
            <a:ext cx="1142245" cy="669925"/>
          </a:xfrm>
        </p:spPr>
        <p:txBody>
          <a:bodyPr/>
          <a:lstStyle/>
          <a:p>
            <a:fld id="{D3194545-869A-4178-BEB1-BB9A198DF550}" type="slidenum">
              <a:rPr lang="en-US" sz="2000"/>
              <a:t>36</a:t>
            </a:fld>
            <a:endParaRPr lang="en-US" sz="2000" dirty="0"/>
          </a:p>
        </p:txBody>
      </p:sp>
      <p:sp>
        <p:nvSpPr>
          <p:cNvPr id="6" name="Arrow: Right 5">
            <a:extLst>
              <a:ext uri="{FF2B5EF4-FFF2-40B4-BE49-F238E27FC236}">
                <a16:creationId xmlns:a16="http://schemas.microsoft.com/office/drawing/2014/main" id="{D29357ED-CD38-4CF6-89A2-085513CF7995}"/>
              </a:ext>
            </a:extLst>
          </p:cNvPr>
          <p:cNvSpPr/>
          <p:nvPr/>
        </p:nvSpPr>
        <p:spPr>
          <a:xfrm>
            <a:off x="6792201" y="2468001"/>
            <a:ext cx="835698" cy="7304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A769805D-6F5A-4456-B1F4-48B86C847CF0}"/>
              </a:ext>
            </a:extLst>
          </p:cNvPr>
          <p:cNvSpPr/>
          <p:nvPr/>
        </p:nvSpPr>
        <p:spPr>
          <a:xfrm>
            <a:off x="6777686" y="2618720"/>
            <a:ext cx="835698" cy="7304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7CB1862-81C7-4C68-B0A2-3E1AC0A419C2}"/>
              </a:ext>
            </a:extLst>
          </p:cNvPr>
          <p:cNvPicPr>
            <a:picLocks noChangeAspect="1"/>
          </p:cNvPicPr>
          <p:nvPr/>
        </p:nvPicPr>
        <p:blipFill>
          <a:blip r:embed="rId2"/>
          <a:stretch>
            <a:fillRect/>
          </a:stretch>
        </p:blipFill>
        <p:spPr>
          <a:xfrm>
            <a:off x="7769322" y="1818735"/>
            <a:ext cx="3972736" cy="4976895"/>
          </a:xfrm>
          <a:prstGeom prst="rect">
            <a:avLst/>
          </a:prstGeom>
        </p:spPr>
      </p:pic>
      <p:pic>
        <p:nvPicPr>
          <p:cNvPr id="3" name="Picture 2">
            <a:extLst>
              <a:ext uri="{FF2B5EF4-FFF2-40B4-BE49-F238E27FC236}">
                <a16:creationId xmlns:a16="http://schemas.microsoft.com/office/drawing/2014/main" id="{D364851F-E49A-40D8-B875-0022116DEEC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flipV="1">
            <a:off x="7783837" y="1794253"/>
            <a:ext cx="3972737" cy="1227837"/>
          </a:xfrm>
          <a:prstGeom prst="rect">
            <a:avLst/>
          </a:prstGeom>
        </p:spPr>
      </p:pic>
      <p:sp>
        <p:nvSpPr>
          <p:cNvPr id="10" name="Arrow: Right 9">
            <a:extLst>
              <a:ext uri="{FF2B5EF4-FFF2-40B4-BE49-F238E27FC236}">
                <a16:creationId xmlns:a16="http://schemas.microsoft.com/office/drawing/2014/main" id="{2337C5B1-5641-4F46-AC58-64D087A07E76}"/>
              </a:ext>
            </a:extLst>
          </p:cNvPr>
          <p:cNvSpPr/>
          <p:nvPr/>
        </p:nvSpPr>
        <p:spPr>
          <a:xfrm>
            <a:off x="6777686" y="2317282"/>
            <a:ext cx="835698" cy="7304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0291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DC55E1-6018-4273-9E8E-1D47903F7B21}"/>
              </a:ext>
            </a:extLst>
          </p:cNvPr>
          <p:cNvSpPr>
            <a:spLocks noGrp="1"/>
          </p:cNvSpPr>
          <p:nvPr>
            <p:ph type="sldNum" sz="quarter" idx="12"/>
          </p:nvPr>
        </p:nvSpPr>
        <p:spPr>
          <a:xfrm>
            <a:off x="11049755" y="6188075"/>
            <a:ext cx="1142245" cy="669925"/>
          </a:xfrm>
        </p:spPr>
        <p:txBody>
          <a:bodyPr/>
          <a:lstStyle/>
          <a:p>
            <a:fld id="{D3194545-869A-4178-BEB1-BB9A198DF550}" type="slidenum">
              <a:rPr lang="en-US" sz="2000" smtClean="0"/>
              <a:t>37</a:t>
            </a:fld>
            <a:endParaRPr lang="en-US" sz="2000" dirty="0"/>
          </a:p>
        </p:txBody>
      </p:sp>
      <p:pic>
        <p:nvPicPr>
          <p:cNvPr id="3" name="Picture 2">
            <a:extLst>
              <a:ext uri="{FF2B5EF4-FFF2-40B4-BE49-F238E27FC236}">
                <a16:creationId xmlns:a16="http://schemas.microsoft.com/office/drawing/2014/main" id="{2CD74509-3B8D-46BF-8E9B-23FCB7D3239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704665" y="2629510"/>
            <a:ext cx="10698501" cy="2932182"/>
          </a:xfrm>
          <a:prstGeom prst="rect">
            <a:avLst/>
          </a:prstGeom>
        </p:spPr>
      </p:pic>
      <p:sp>
        <p:nvSpPr>
          <p:cNvPr id="5" name="Arrow: Right 4">
            <a:extLst>
              <a:ext uri="{FF2B5EF4-FFF2-40B4-BE49-F238E27FC236}">
                <a16:creationId xmlns:a16="http://schemas.microsoft.com/office/drawing/2014/main" id="{D8B40029-75E2-49B8-929F-010E8301BB42}"/>
              </a:ext>
            </a:extLst>
          </p:cNvPr>
          <p:cNvSpPr/>
          <p:nvPr/>
        </p:nvSpPr>
        <p:spPr>
          <a:xfrm>
            <a:off x="6053915" y="4679257"/>
            <a:ext cx="652007" cy="31805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569844C-4B42-4487-88C5-908E8506A66E}"/>
              </a:ext>
            </a:extLst>
          </p:cNvPr>
          <p:cNvSpPr txBox="1"/>
          <p:nvPr/>
        </p:nvSpPr>
        <p:spPr>
          <a:xfrm>
            <a:off x="4725159" y="2065127"/>
            <a:ext cx="3309518" cy="461665"/>
          </a:xfrm>
          <a:prstGeom prst="rect">
            <a:avLst/>
          </a:prstGeom>
          <a:noFill/>
        </p:spPr>
        <p:txBody>
          <a:bodyPr wrap="square" rtlCol="0">
            <a:spAutoFit/>
          </a:bodyPr>
          <a:lstStyle/>
          <a:p>
            <a:r>
              <a:rPr lang="en-US" sz="2400" dirty="0"/>
              <a:t> Additional Details</a:t>
            </a:r>
          </a:p>
        </p:txBody>
      </p:sp>
    </p:spTree>
    <p:extLst>
      <p:ext uri="{BB962C8B-B14F-4D97-AF65-F5344CB8AC3E}">
        <p14:creationId xmlns:p14="http://schemas.microsoft.com/office/powerpoint/2010/main" val="5985073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214D770-8EC5-4D80-9CB4-2C79AC4539EF}"/>
              </a:ext>
            </a:extLst>
          </p:cNvPr>
          <p:cNvSpPr txBox="1"/>
          <p:nvPr/>
        </p:nvSpPr>
        <p:spPr>
          <a:xfrm>
            <a:off x="706785" y="4453909"/>
            <a:ext cx="10325920" cy="646331"/>
          </a:xfrm>
          <a:prstGeom prst="rect">
            <a:avLst/>
          </a:prstGeom>
          <a:noFill/>
        </p:spPr>
        <p:txBody>
          <a:bodyPr wrap="square" rtlCol="0">
            <a:spAutoFit/>
          </a:bodyPr>
          <a:lstStyle/>
          <a:p>
            <a:pPr marL="285750" indent="-285750">
              <a:buFont typeface="Arial" panose="020B0604020202020204" pitchFamily="34" charset="0"/>
              <a:buChar char="•"/>
            </a:pPr>
            <a:r>
              <a:rPr lang="en-US" dirty="0"/>
              <a:t>Click in the field and enter text</a:t>
            </a:r>
          </a:p>
          <a:p>
            <a:pPr marL="285750" indent="-285750">
              <a:buFont typeface="Arial" panose="020B0604020202020204" pitchFamily="34" charset="0"/>
              <a:buChar char="•"/>
            </a:pPr>
            <a:endParaRPr lang="en-US" dirty="0"/>
          </a:p>
        </p:txBody>
      </p:sp>
      <p:sp>
        <p:nvSpPr>
          <p:cNvPr id="8" name="Rectangle 7">
            <a:extLst>
              <a:ext uri="{FF2B5EF4-FFF2-40B4-BE49-F238E27FC236}">
                <a16:creationId xmlns:a16="http://schemas.microsoft.com/office/drawing/2014/main" id="{A896C6F2-8027-429B-BF43-2E923C904650}"/>
              </a:ext>
            </a:extLst>
          </p:cNvPr>
          <p:cNvSpPr/>
          <p:nvPr/>
        </p:nvSpPr>
        <p:spPr>
          <a:xfrm>
            <a:off x="1464383" y="5074707"/>
            <a:ext cx="5712481" cy="369332"/>
          </a:xfrm>
          <a:prstGeom prst="rect">
            <a:avLst/>
          </a:prstGeom>
        </p:spPr>
        <p:txBody>
          <a:bodyPr wrap="square">
            <a:spAutoFit/>
          </a:bodyPr>
          <a:lstStyle/>
          <a:p>
            <a:r>
              <a:rPr lang="en-US" dirty="0"/>
              <a:t>* The Status will update to ‘Pending FCC Approval’ </a:t>
            </a:r>
          </a:p>
        </p:txBody>
      </p:sp>
      <p:sp>
        <p:nvSpPr>
          <p:cNvPr id="2" name="Slide Number Placeholder 1">
            <a:extLst>
              <a:ext uri="{FF2B5EF4-FFF2-40B4-BE49-F238E27FC236}">
                <a16:creationId xmlns:a16="http://schemas.microsoft.com/office/drawing/2014/main" id="{B595B7CF-C469-4D5F-BBC6-D8337AD90E5A}"/>
              </a:ext>
            </a:extLst>
          </p:cNvPr>
          <p:cNvSpPr>
            <a:spLocks noGrp="1"/>
          </p:cNvSpPr>
          <p:nvPr>
            <p:ph type="sldNum" sz="quarter" idx="12"/>
          </p:nvPr>
        </p:nvSpPr>
        <p:spPr>
          <a:xfrm>
            <a:off x="11049755" y="6211078"/>
            <a:ext cx="1142245" cy="669925"/>
          </a:xfrm>
        </p:spPr>
        <p:txBody>
          <a:bodyPr/>
          <a:lstStyle/>
          <a:p>
            <a:fld id="{D3194545-869A-4178-BEB1-BB9A198DF550}" type="slidenum">
              <a:rPr lang="en-US" sz="2000"/>
              <a:t>38</a:t>
            </a:fld>
            <a:endParaRPr lang="en-US" sz="2000" dirty="0"/>
          </a:p>
        </p:txBody>
      </p:sp>
      <p:sp>
        <p:nvSpPr>
          <p:cNvPr id="3" name="Rectangle 2">
            <a:extLst>
              <a:ext uri="{FF2B5EF4-FFF2-40B4-BE49-F238E27FC236}">
                <a16:creationId xmlns:a16="http://schemas.microsoft.com/office/drawing/2014/main" id="{74699D1B-2FD9-4AC3-8579-559B52C67E96}"/>
              </a:ext>
            </a:extLst>
          </p:cNvPr>
          <p:cNvSpPr/>
          <p:nvPr/>
        </p:nvSpPr>
        <p:spPr>
          <a:xfrm>
            <a:off x="590274" y="5880171"/>
            <a:ext cx="7460697" cy="369332"/>
          </a:xfrm>
          <a:prstGeom prst="rect">
            <a:avLst/>
          </a:prstGeom>
        </p:spPr>
        <p:txBody>
          <a:bodyPr wrap="none">
            <a:spAutoFit/>
          </a:bodyPr>
          <a:lstStyle/>
          <a:p>
            <a:pPr marL="285750" indent="-285750">
              <a:buFont typeface="Arial" panose="020B0604020202020204" pitchFamily="34" charset="0"/>
              <a:buChar char="•"/>
            </a:pPr>
            <a:r>
              <a:rPr lang="en-US" dirty="0"/>
              <a:t>Click on the ‘Continue’ button to go to the Confirmation Page.</a:t>
            </a:r>
          </a:p>
        </p:txBody>
      </p:sp>
      <p:sp>
        <p:nvSpPr>
          <p:cNvPr id="5" name="Rectangle 4">
            <a:extLst>
              <a:ext uri="{FF2B5EF4-FFF2-40B4-BE49-F238E27FC236}">
                <a16:creationId xmlns:a16="http://schemas.microsoft.com/office/drawing/2014/main" id="{EC9F9EF8-57D4-49A0-AA95-BC5F0825C9BF}"/>
              </a:ext>
            </a:extLst>
          </p:cNvPr>
          <p:cNvSpPr/>
          <p:nvPr/>
        </p:nvSpPr>
        <p:spPr>
          <a:xfrm>
            <a:off x="706785" y="2142264"/>
            <a:ext cx="5092582" cy="2031325"/>
          </a:xfrm>
          <a:prstGeom prst="rect">
            <a:avLst/>
          </a:prstGeom>
        </p:spPr>
        <p:txBody>
          <a:bodyPr wrap="square">
            <a:spAutoFit/>
          </a:bodyPr>
          <a:lstStyle/>
          <a:p>
            <a:pPr marL="285750" indent="-285750">
              <a:buFont typeface="Arial" panose="020B0604020202020204" pitchFamily="34" charset="0"/>
              <a:buChar char="•"/>
            </a:pPr>
            <a:r>
              <a:rPr lang="en-US" dirty="0"/>
              <a:t>On July 2, 2018 all Additional Details text was deleted from the system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Tribes are required to enter new Additional Details for FCC approval before they are used in the system notifications to the Consultants.</a:t>
            </a:r>
          </a:p>
        </p:txBody>
      </p:sp>
      <p:pic>
        <p:nvPicPr>
          <p:cNvPr id="9" name="Picture 8">
            <a:extLst>
              <a:ext uri="{FF2B5EF4-FFF2-40B4-BE49-F238E27FC236}">
                <a16:creationId xmlns:a16="http://schemas.microsoft.com/office/drawing/2014/main" id="{AA8D8BDB-BBE3-4E97-B8E9-CB2BCA73C3C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7525959" y="1747592"/>
            <a:ext cx="4206257" cy="4851994"/>
          </a:xfrm>
          <a:prstGeom prst="rect">
            <a:avLst/>
          </a:prstGeom>
        </p:spPr>
      </p:pic>
      <p:sp>
        <p:nvSpPr>
          <p:cNvPr id="7" name="Arrow: Right 6">
            <a:extLst>
              <a:ext uri="{FF2B5EF4-FFF2-40B4-BE49-F238E27FC236}">
                <a16:creationId xmlns:a16="http://schemas.microsoft.com/office/drawing/2014/main" id="{555880B3-CFAF-43C0-8D37-702F3BCC20CB}"/>
              </a:ext>
            </a:extLst>
          </p:cNvPr>
          <p:cNvSpPr/>
          <p:nvPr/>
        </p:nvSpPr>
        <p:spPr>
          <a:xfrm>
            <a:off x="7176864" y="5224604"/>
            <a:ext cx="652007" cy="31805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37821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082AB10-1986-453B-9945-94AF4CCE6B72}"/>
              </a:ext>
            </a:extLst>
          </p:cNvPr>
          <p:cNvSpPr>
            <a:spLocks noChangeArrowheads="1"/>
          </p:cNvSpPr>
          <p:nvPr/>
        </p:nvSpPr>
        <p:spPr bwMode="auto">
          <a:xfrm>
            <a:off x="5461233" y="21979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a:extLst>
              <a:ext uri="{FF2B5EF4-FFF2-40B4-BE49-F238E27FC236}">
                <a16:creationId xmlns:a16="http://schemas.microsoft.com/office/drawing/2014/main" id="{08D7EB81-0F59-4A82-BF8D-8BA76CD01A6A}"/>
              </a:ext>
            </a:extLst>
          </p:cNvPr>
          <p:cNvGraphicFramePr>
            <a:graphicFrameLocks noChangeAspect="1"/>
          </p:cNvGraphicFramePr>
          <p:nvPr>
            <p:extLst>
              <p:ext uri="{D42A27DB-BD31-4B8C-83A1-F6EECF244321}">
                <p14:modId xmlns:p14="http://schemas.microsoft.com/office/powerpoint/2010/main" val="2787089271"/>
              </p:ext>
            </p:extLst>
          </p:nvPr>
        </p:nvGraphicFramePr>
        <p:xfrm>
          <a:off x="6372602" y="2502308"/>
          <a:ext cx="5248275" cy="3381375"/>
        </p:xfrm>
        <a:graphic>
          <a:graphicData uri="http://schemas.openxmlformats.org/presentationml/2006/ole">
            <mc:AlternateContent xmlns:mc="http://schemas.openxmlformats.org/markup-compatibility/2006">
              <mc:Choice xmlns:v="urn:schemas-microsoft-com:vml" Requires="v">
                <p:oleObj spid="_x0000_s1043" name="Bitmap Image" r:id="rId3" imgW="5249008" imgH="3381847" progId="Paint.Picture">
                  <p:embed/>
                </p:oleObj>
              </mc:Choice>
              <mc:Fallback>
                <p:oleObj name="Bitmap Image" r:id="rId3" imgW="5249008" imgH="3381847" progId="Paint.Picture">
                  <p:embed/>
                  <p:pic>
                    <p:nvPicPr>
                      <p:cNvPr id="3" name="Object 2">
                        <a:extLst>
                          <a:ext uri="{FF2B5EF4-FFF2-40B4-BE49-F238E27FC236}">
                            <a16:creationId xmlns:a16="http://schemas.microsoft.com/office/drawing/2014/main" id="{08D7EB81-0F59-4A82-BF8D-8BA76CD01A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602" y="2502308"/>
                        <a:ext cx="5248275" cy="338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a:extLst>
              <a:ext uri="{FF2B5EF4-FFF2-40B4-BE49-F238E27FC236}">
                <a16:creationId xmlns:a16="http://schemas.microsoft.com/office/drawing/2014/main" id="{1D61FC6B-F1F9-4CE1-B049-0946AD5964A5}"/>
              </a:ext>
            </a:extLst>
          </p:cNvPr>
          <p:cNvSpPr txBox="1"/>
          <p:nvPr/>
        </p:nvSpPr>
        <p:spPr>
          <a:xfrm>
            <a:off x="314769" y="2628760"/>
            <a:ext cx="5146464" cy="2031325"/>
          </a:xfrm>
          <a:prstGeom prst="rect">
            <a:avLst/>
          </a:prstGeom>
          <a:noFill/>
        </p:spPr>
        <p:txBody>
          <a:bodyPr wrap="square" rtlCol="0">
            <a:spAutoFit/>
          </a:bodyPr>
          <a:lstStyle/>
          <a:p>
            <a:pPr marL="285750" indent="-285750">
              <a:buFont typeface="Arial" panose="020B0604020202020204" pitchFamily="34" charset="0"/>
              <a:buChar char="•"/>
            </a:pPr>
            <a:r>
              <a:rPr lang="en-US" dirty="0"/>
              <a:t>Review the text changes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To confirm the Additional Details text, click the ‘Submit’ button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To edit the text, click the ‘Edit Preferences’ button</a:t>
            </a:r>
          </a:p>
        </p:txBody>
      </p:sp>
      <p:sp>
        <p:nvSpPr>
          <p:cNvPr id="4" name="Slide Number Placeholder 3">
            <a:extLst>
              <a:ext uri="{FF2B5EF4-FFF2-40B4-BE49-F238E27FC236}">
                <a16:creationId xmlns:a16="http://schemas.microsoft.com/office/drawing/2014/main" id="{E7B3C019-8DDC-4D5E-8509-FC2181F577EE}"/>
              </a:ext>
            </a:extLst>
          </p:cNvPr>
          <p:cNvSpPr>
            <a:spLocks noGrp="1"/>
          </p:cNvSpPr>
          <p:nvPr>
            <p:ph type="sldNum" sz="quarter" idx="12"/>
          </p:nvPr>
        </p:nvSpPr>
        <p:spPr>
          <a:xfrm>
            <a:off x="11049755" y="6188075"/>
            <a:ext cx="1142245" cy="669925"/>
          </a:xfrm>
        </p:spPr>
        <p:txBody>
          <a:bodyPr/>
          <a:lstStyle/>
          <a:p>
            <a:fld id="{D3194545-869A-4178-BEB1-BB9A198DF550}" type="slidenum">
              <a:rPr lang="en-US" sz="2000"/>
              <a:t>39</a:t>
            </a:fld>
            <a:endParaRPr lang="en-US" sz="2000" dirty="0"/>
          </a:p>
        </p:txBody>
      </p:sp>
    </p:spTree>
    <p:extLst>
      <p:ext uri="{BB962C8B-B14F-4D97-AF65-F5344CB8AC3E}">
        <p14:creationId xmlns:p14="http://schemas.microsoft.com/office/powerpoint/2010/main" val="3745377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DC50779-D69B-4754-A6B4-9BF3A88A29C2}"/>
              </a:ext>
            </a:extLst>
          </p:cNvPr>
          <p:cNvGrpSpPr/>
          <p:nvPr/>
        </p:nvGrpSpPr>
        <p:grpSpPr>
          <a:xfrm>
            <a:off x="3790057" y="2110329"/>
            <a:ext cx="6416266" cy="4699804"/>
            <a:chOff x="3638673" y="1750979"/>
            <a:chExt cx="6453281" cy="4699804"/>
          </a:xfrm>
        </p:grpSpPr>
        <p:pic>
          <p:nvPicPr>
            <p:cNvPr id="5" name="Picture 4">
              <a:extLst>
                <a:ext uri="{FF2B5EF4-FFF2-40B4-BE49-F238E27FC236}">
                  <a16:creationId xmlns:a16="http://schemas.microsoft.com/office/drawing/2014/main" id="{D14BEF3A-F10A-47EF-93AB-248B1C3F8516}"/>
                </a:ext>
              </a:extLst>
            </p:cNvPr>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38673" y="1750979"/>
              <a:ext cx="6453281" cy="4699804"/>
            </a:xfrm>
            <a:prstGeom prst="rect">
              <a:avLst/>
            </a:prstGeom>
            <a:noFill/>
            <a:ln>
              <a:noFill/>
            </a:ln>
          </p:spPr>
        </p:pic>
        <p:pic>
          <p:nvPicPr>
            <p:cNvPr id="2" name="Picture 1">
              <a:extLst>
                <a:ext uri="{FF2B5EF4-FFF2-40B4-BE49-F238E27FC236}">
                  <a16:creationId xmlns:a16="http://schemas.microsoft.com/office/drawing/2014/main" id="{A0B8A475-48C8-4904-83D7-0B35D2678F3E}"/>
                </a:ext>
              </a:extLst>
            </p:cNvPr>
            <p:cNvPicPr>
              <a:picLocks noChangeAspect="1"/>
            </p:cNvPicPr>
            <p:nvPr/>
          </p:nvPicPr>
          <p:blipFill>
            <a:blip r:embed="rId4"/>
            <a:stretch>
              <a:fillRect/>
            </a:stretch>
          </p:blipFill>
          <p:spPr>
            <a:xfrm>
              <a:off x="8890207" y="2399252"/>
              <a:ext cx="165683" cy="165683"/>
            </a:xfrm>
            <a:prstGeom prst="rect">
              <a:avLst/>
            </a:prstGeom>
          </p:spPr>
        </p:pic>
      </p:grpSp>
      <p:sp>
        <p:nvSpPr>
          <p:cNvPr id="4" name="TextBox 3">
            <a:extLst>
              <a:ext uri="{FF2B5EF4-FFF2-40B4-BE49-F238E27FC236}">
                <a16:creationId xmlns:a16="http://schemas.microsoft.com/office/drawing/2014/main" id="{960D4615-94C0-4C11-B88E-79F0E120FC40}"/>
              </a:ext>
            </a:extLst>
          </p:cNvPr>
          <p:cNvSpPr txBox="1"/>
          <p:nvPr/>
        </p:nvSpPr>
        <p:spPr>
          <a:xfrm>
            <a:off x="123546" y="2628328"/>
            <a:ext cx="3705011" cy="2031325"/>
          </a:xfrm>
          <a:prstGeom prst="rect">
            <a:avLst/>
          </a:prstGeom>
          <a:noFill/>
        </p:spPr>
        <p:txBody>
          <a:bodyPr wrap="square" rtlCol="0">
            <a:spAutoFit/>
          </a:bodyPr>
          <a:lstStyle/>
          <a:p>
            <a:r>
              <a:rPr lang="en-US" dirty="0"/>
              <a:t>Consultants now have an option to indicate a project is “Excluded from SHPO Review”.</a:t>
            </a:r>
          </a:p>
          <a:p>
            <a:endParaRPr lang="en-US" dirty="0"/>
          </a:p>
          <a:p>
            <a:r>
              <a:rPr lang="en-US" dirty="0"/>
              <a:t>When applicable, check the ‘Structure excluded from SHPO review’ box. </a:t>
            </a:r>
          </a:p>
        </p:txBody>
      </p:sp>
      <p:sp>
        <p:nvSpPr>
          <p:cNvPr id="6" name="Arrow: Up 5">
            <a:extLst>
              <a:ext uri="{FF2B5EF4-FFF2-40B4-BE49-F238E27FC236}">
                <a16:creationId xmlns:a16="http://schemas.microsoft.com/office/drawing/2014/main" id="{95A7D20E-57B5-49A3-8011-ECFA453A7705}"/>
              </a:ext>
            </a:extLst>
          </p:cNvPr>
          <p:cNvSpPr/>
          <p:nvPr/>
        </p:nvSpPr>
        <p:spPr>
          <a:xfrm rot="16200000">
            <a:off x="9530038" y="2262770"/>
            <a:ext cx="484632" cy="110794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DC375293-6F39-4193-ADFC-C1010D18A542}"/>
              </a:ext>
            </a:extLst>
          </p:cNvPr>
          <p:cNvSpPr>
            <a:spLocks noGrp="1"/>
          </p:cNvSpPr>
          <p:nvPr>
            <p:ph type="sldNum" sz="quarter" idx="12"/>
          </p:nvPr>
        </p:nvSpPr>
        <p:spPr>
          <a:xfrm>
            <a:off x="11049755" y="6187723"/>
            <a:ext cx="1142245" cy="669925"/>
          </a:xfrm>
        </p:spPr>
        <p:txBody>
          <a:bodyPr/>
          <a:lstStyle/>
          <a:p>
            <a:fld id="{D3194545-869A-4178-BEB1-BB9A198DF550}" type="slidenum">
              <a:rPr lang="en-US" sz="2000" smtClean="0"/>
              <a:t>4</a:t>
            </a:fld>
            <a:endParaRPr lang="en-US" sz="2000" dirty="0"/>
          </a:p>
        </p:txBody>
      </p:sp>
      <p:sp>
        <p:nvSpPr>
          <p:cNvPr id="7" name="TextBox 6">
            <a:extLst>
              <a:ext uri="{FF2B5EF4-FFF2-40B4-BE49-F238E27FC236}">
                <a16:creationId xmlns:a16="http://schemas.microsoft.com/office/drawing/2014/main" id="{CE71F6B2-0146-4259-923B-35D8D1C08EE8}"/>
              </a:ext>
            </a:extLst>
          </p:cNvPr>
          <p:cNvSpPr txBox="1"/>
          <p:nvPr/>
        </p:nvSpPr>
        <p:spPr>
          <a:xfrm>
            <a:off x="10398199" y="2308909"/>
            <a:ext cx="1609641" cy="1015663"/>
          </a:xfrm>
          <a:prstGeom prst="rect">
            <a:avLst/>
          </a:prstGeom>
          <a:solidFill>
            <a:schemeClr val="tx1">
              <a:lumMod val="85000"/>
            </a:schemeClr>
          </a:solidFill>
          <a:ln>
            <a:solidFill>
              <a:schemeClr val="tx1"/>
            </a:solidFill>
          </a:ln>
        </p:spPr>
        <p:txBody>
          <a:bodyPr wrap="square" rtlCol="0">
            <a:spAutoFit/>
          </a:bodyPr>
          <a:lstStyle/>
          <a:p>
            <a:r>
              <a:rPr lang="en-US" sz="1200" dirty="0">
                <a:solidFill>
                  <a:schemeClr val="bg1"/>
                </a:solidFill>
              </a:rPr>
              <a:t>New icon and checkbox to denote a project that is excluded from SHPO review.</a:t>
            </a:r>
          </a:p>
        </p:txBody>
      </p:sp>
    </p:spTree>
    <p:extLst>
      <p:ext uri="{BB962C8B-B14F-4D97-AF65-F5344CB8AC3E}">
        <p14:creationId xmlns:p14="http://schemas.microsoft.com/office/powerpoint/2010/main" val="35212862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1CEA46-6DA8-4C73-97B7-0DE623207944}"/>
              </a:ext>
            </a:extLst>
          </p:cNvPr>
          <p:cNvSpPr txBox="1"/>
          <p:nvPr/>
        </p:nvSpPr>
        <p:spPr>
          <a:xfrm>
            <a:off x="682312" y="2434586"/>
            <a:ext cx="5146464" cy="1754326"/>
          </a:xfrm>
          <a:prstGeom prst="rect">
            <a:avLst/>
          </a:prstGeom>
          <a:noFill/>
        </p:spPr>
        <p:txBody>
          <a:bodyPr wrap="square" rtlCol="0">
            <a:spAutoFit/>
          </a:bodyPr>
          <a:lstStyle/>
          <a:p>
            <a:r>
              <a:rPr lang="en-US" dirty="0"/>
              <a:t>FCC staff review and approval Additional Details on a daily basis.   </a:t>
            </a:r>
          </a:p>
          <a:p>
            <a:endParaRPr lang="en-US" dirty="0"/>
          </a:p>
          <a:p>
            <a:r>
              <a:rPr lang="en-US" dirty="0"/>
              <a:t>FCC staff may reach out to discuss the content of the Additional Details text before approving the new language. </a:t>
            </a:r>
          </a:p>
        </p:txBody>
      </p:sp>
      <p:sp>
        <p:nvSpPr>
          <p:cNvPr id="3" name="Rectangle 2">
            <a:extLst>
              <a:ext uri="{FF2B5EF4-FFF2-40B4-BE49-F238E27FC236}">
                <a16:creationId xmlns:a16="http://schemas.microsoft.com/office/drawing/2014/main" id="{C46CDCD5-76DA-436E-9869-023BC2F6404C}"/>
              </a:ext>
            </a:extLst>
          </p:cNvPr>
          <p:cNvSpPr>
            <a:spLocks noChangeArrowheads="1"/>
          </p:cNvSpPr>
          <p:nvPr/>
        </p:nvSpPr>
        <p:spPr bwMode="auto">
          <a:xfrm>
            <a:off x="4261607" y="16526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67A0A449-FD57-47D0-B184-6F54E1ADD0E9}"/>
              </a:ext>
            </a:extLst>
          </p:cNvPr>
          <p:cNvGraphicFramePr>
            <a:graphicFrameLocks noChangeAspect="1"/>
          </p:cNvGraphicFramePr>
          <p:nvPr>
            <p:extLst>
              <p:ext uri="{D42A27DB-BD31-4B8C-83A1-F6EECF244321}">
                <p14:modId xmlns:p14="http://schemas.microsoft.com/office/powerpoint/2010/main" val="3202497292"/>
              </p:ext>
            </p:extLst>
          </p:nvPr>
        </p:nvGraphicFramePr>
        <p:xfrm>
          <a:off x="7118454" y="1934708"/>
          <a:ext cx="4124325" cy="4762500"/>
        </p:xfrm>
        <a:graphic>
          <a:graphicData uri="http://schemas.openxmlformats.org/presentationml/2006/ole">
            <mc:AlternateContent xmlns:mc="http://schemas.openxmlformats.org/markup-compatibility/2006">
              <mc:Choice xmlns:v="urn:schemas-microsoft-com:vml" Requires="v">
                <p:oleObj spid="_x0000_s2067" name="Bitmap Image" r:id="rId3" imgW="4877481" imgH="5619048" progId="Paint.Picture">
                  <p:embed/>
                </p:oleObj>
              </mc:Choice>
              <mc:Fallback>
                <p:oleObj name="Bitmap Image" r:id="rId3" imgW="4877481" imgH="5619048" progId="Paint.Picture">
                  <p:embed/>
                  <p:pic>
                    <p:nvPicPr>
                      <p:cNvPr id="6" name="Object 5">
                        <a:extLst>
                          <a:ext uri="{FF2B5EF4-FFF2-40B4-BE49-F238E27FC236}">
                            <a16:creationId xmlns:a16="http://schemas.microsoft.com/office/drawing/2014/main" id="{67A0A449-FD57-47D0-B184-6F54E1ADD0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8454" y="1934708"/>
                        <a:ext cx="4124325" cy="476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a:extLst>
              <a:ext uri="{FF2B5EF4-FFF2-40B4-BE49-F238E27FC236}">
                <a16:creationId xmlns:a16="http://schemas.microsoft.com/office/drawing/2014/main" id="{57123B7A-2DDB-403D-A751-74D331076A26}"/>
              </a:ext>
            </a:extLst>
          </p:cNvPr>
          <p:cNvSpPr>
            <a:spLocks noGrp="1"/>
          </p:cNvSpPr>
          <p:nvPr>
            <p:ph type="sldNum" sz="quarter" idx="12"/>
          </p:nvPr>
        </p:nvSpPr>
        <p:spPr>
          <a:xfrm>
            <a:off x="11049755" y="6188075"/>
            <a:ext cx="1142245" cy="669925"/>
          </a:xfrm>
        </p:spPr>
        <p:txBody>
          <a:bodyPr/>
          <a:lstStyle/>
          <a:p>
            <a:fld id="{D3194545-869A-4178-BEB1-BB9A198DF550}" type="slidenum">
              <a:rPr lang="en-US" sz="2000"/>
              <a:t>40</a:t>
            </a:fld>
            <a:endParaRPr lang="en-US" sz="2000" dirty="0"/>
          </a:p>
        </p:txBody>
      </p:sp>
    </p:spTree>
    <p:extLst>
      <p:ext uri="{BB962C8B-B14F-4D97-AF65-F5344CB8AC3E}">
        <p14:creationId xmlns:p14="http://schemas.microsoft.com/office/powerpoint/2010/main" val="42558500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43C402-E98F-4790-8C28-40C16386AA83}"/>
              </a:ext>
            </a:extLst>
          </p:cNvPr>
          <p:cNvSpPr>
            <a:spLocks noGrp="1"/>
          </p:cNvSpPr>
          <p:nvPr>
            <p:ph type="sldNum" sz="quarter" idx="12"/>
          </p:nvPr>
        </p:nvSpPr>
        <p:spPr>
          <a:xfrm>
            <a:off x="11049755" y="6188075"/>
            <a:ext cx="1142245" cy="669925"/>
          </a:xfrm>
        </p:spPr>
        <p:txBody>
          <a:bodyPr/>
          <a:lstStyle/>
          <a:p>
            <a:fld id="{D3194545-869A-4178-BEB1-BB9A198DF550}" type="slidenum">
              <a:rPr lang="en-US" sz="2000" smtClean="0"/>
              <a:t>41</a:t>
            </a:fld>
            <a:endParaRPr lang="en-US" sz="2000" dirty="0"/>
          </a:p>
        </p:txBody>
      </p:sp>
      <p:sp>
        <p:nvSpPr>
          <p:cNvPr id="3" name="Rectangle 2">
            <a:extLst>
              <a:ext uri="{FF2B5EF4-FFF2-40B4-BE49-F238E27FC236}">
                <a16:creationId xmlns:a16="http://schemas.microsoft.com/office/drawing/2014/main" id="{AEBC01EA-7A53-49E4-BAA1-975203E66285}"/>
              </a:ext>
            </a:extLst>
          </p:cNvPr>
          <p:cNvSpPr/>
          <p:nvPr/>
        </p:nvSpPr>
        <p:spPr>
          <a:xfrm>
            <a:off x="2741695" y="2250611"/>
            <a:ext cx="6542684" cy="646331"/>
          </a:xfrm>
          <a:prstGeom prst="rect">
            <a:avLst/>
          </a:prstGeom>
        </p:spPr>
        <p:txBody>
          <a:bodyPr wrap="square">
            <a:spAutoFit/>
          </a:bodyPr>
          <a:lstStyle/>
          <a:p>
            <a:r>
              <a:rPr lang="en-US" dirty="0"/>
              <a:t>The Tribe will receive an email notification when the FCC has approved their new or modified Additional Details. </a:t>
            </a:r>
          </a:p>
        </p:txBody>
      </p:sp>
      <p:pic>
        <p:nvPicPr>
          <p:cNvPr id="5" name="Picture 4">
            <a:extLst>
              <a:ext uri="{FF2B5EF4-FFF2-40B4-BE49-F238E27FC236}">
                <a16:creationId xmlns:a16="http://schemas.microsoft.com/office/drawing/2014/main" id="{E16D4B08-D82B-44E7-9DAC-6462768E21B2}"/>
              </a:ext>
            </a:extLst>
          </p:cNvPr>
          <p:cNvPicPr>
            <a:picLocks noChangeAspect="1"/>
          </p:cNvPicPr>
          <p:nvPr/>
        </p:nvPicPr>
        <p:blipFill>
          <a:blip r:embed="rId2"/>
          <a:stretch>
            <a:fillRect/>
          </a:stretch>
        </p:blipFill>
        <p:spPr>
          <a:xfrm>
            <a:off x="2741695" y="3103562"/>
            <a:ext cx="6343650" cy="3419475"/>
          </a:xfrm>
          <a:prstGeom prst="rect">
            <a:avLst/>
          </a:prstGeom>
        </p:spPr>
      </p:pic>
    </p:spTree>
    <p:extLst>
      <p:ext uri="{BB962C8B-B14F-4D97-AF65-F5344CB8AC3E}">
        <p14:creationId xmlns:p14="http://schemas.microsoft.com/office/powerpoint/2010/main" val="14554875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2722ED6-65B5-4D58-9A41-6C2D469AEAD4}"/>
              </a:ext>
            </a:extLst>
          </p:cNvPr>
          <p:cNvSpPr>
            <a:spLocks noChangeArrowheads="1"/>
          </p:cNvSpPr>
          <p:nvPr/>
        </p:nvSpPr>
        <p:spPr bwMode="auto">
          <a:xfrm>
            <a:off x="7055142" y="154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a:extLst>
              <a:ext uri="{FF2B5EF4-FFF2-40B4-BE49-F238E27FC236}">
                <a16:creationId xmlns:a16="http://schemas.microsoft.com/office/drawing/2014/main" id="{8605994E-9DC1-4BDB-A55D-E1E6273A37F2}"/>
              </a:ext>
            </a:extLst>
          </p:cNvPr>
          <p:cNvGraphicFramePr>
            <a:graphicFrameLocks noChangeAspect="1"/>
          </p:cNvGraphicFramePr>
          <p:nvPr>
            <p:extLst>
              <p:ext uri="{D42A27DB-BD31-4B8C-83A1-F6EECF244321}">
                <p14:modId xmlns:p14="http://schemas.microsoft.com/office/powerpoint/2010/main" val="3629541163"/>
              </p:ext>
            </p:extLst>
          </p:nvPr>
        </p:nvGraphicFramePr>
        <p:xfrm>
          <a:off x="7381145" y="1797189"/>
          <a:ext cx="4527258" cy="5220951"/>
        </p:xfrm>
        <a:graphic>
          <a:graphicData uri="http://schemas.openxmlformats.org/presentationml/2006/ole">
            <mc:AlternateContent xmlns:mc="http://schemas.openxmlformats.org/markup-compatibility/2006">
              <mc:Choice xmlns:v="urn:schemas-microsoft-com:vml" Requires="v">
                <p:oleObj spid="_x0000_s3090" name="Bitmap Image" r:id="rId3" imgW="6211167" imgH="7163800" progId="Paint.Picture">
                  <p:embed/>
                </p:oleObj>
              </mc:Choice>
              <mc:Fallback>
                <p:oleObj name="Bitmap Image" r:id="rId3" imgW="6211167" imgH="7163800" progId="Paint.Picture">
                  <p:embed/>
                  <p:pic>
                    <p:nvPicPr>
                      <p:cNvPr id="3" name="Object 2">
                        <a:extLst>
                          <a:ext uri="{FF2B5EF4-FFF2-40B4-BE49-F238E27FC236}">
                            <a16:creationId xmlns:a16="http://schemas.microsoft.com/office/drawing/2014/main" id="{8605994E-9DC1-4BDB-A55D-E1E6273A37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1145" y="1797189"/>
                        <a:ext cx="4527258" cy="5220951"/>
                      </a:xfrm>
                      <a:prstGeom prst="rect">
                        <a:avLst/>
                      </a:prstGeom>
                      <a:noFill/>
                      <a:extLst/>
                    </p:spPr>
                  </p:pic>
                </p:oleObj>
              </mc:Fallback>
            </mc:AlternateContent>
          </a:graphicData>
        </a:graphic>
      </p:graphicFrame>
      <p:sp>
        <p:nvSpPr>
          <p:cNvPr id="4" name="TextBox 3">
            <a:extLst>
              <a:ext uri="{FF2B5EF4-FFF2-40B4-BE49-F238E27FC236}">
                <a16:creationId xmlns:a16="http://schemas.microsoft.com/office/drawing/2014/main" id="{A2186388-C7F4-4302-AB1A-EDDBF7D84215}"/>
              </a:ext>
            </a:extLst>
          </p:cNvPr>
          <p:cNvSpPr txBox="1"/>
          <p:nvPr/>
        </p:nvSpPr>
        <p:spPr>
          <a:xfrm>
            <a:off x="657231" y="2388497"/>
            <a:ext cx="6397911" cy="1477328"/>
          </a:xfrm>
          <a:prstGeom prst="rect">
            <a:avLst/>
          </a:prstGeom>
          <a:noFill/>
        </p:spPr>
        <p:txBody>
          <a:bodyPr wrap="square" rtlCol="0">
            <a:spAutoFit/>
          </a:bodyPr>
          <a:lstStyle/>
          <a:p>
            <a:r>
              <a:rPr lang="en-US" dirty="0"/>
              <a:t>Once approved by the FCC, the Additional Details text will be included in the ‘NOTICE OF ORGANIZATION(S) WHICH WERE SENT PROPOSED TOWER CONSTRUCTION NOTIFICATION INFORMATION’ emails to the Consultants</a:t>
            </a:r>
          </a:p>
          <a:p>
            <a:pPr marL="285750" indent="-285750">
              <a:buFont typeface="Arial" panose="020B0604020202020204" pitchFamily="34" charset="0"/>
              <a:buChar char="•"/>
            </a:pPr>
            <a:endParaRPr lang="en-US" dirty="0"/>
          </a:p>
        </p:txBody>
      </p:sp>
      <p:sp>
        <p:nvSpPr>
          <p:cNvPr id="5" name="Arrow: Right 4">
            <a:extLst>
              <a:ext uri="{FF2B5EF4-FFF2-40B4-BE49-F238E27FC236}">
                <a16:creationId xmlns:a16="http://schemas.microsoft.com/office/drawing/2014/main" id="{A842BB7B-0F94-4CB0-85EB-973A2115293F}"/>
              </a:ext>
            </a:extLst>
          </p:cNvPr>
          <p:cNvSpPr/>
          <p:nvPr/>
        </p:nvSpPr>
        <p:spPr>
          <a:xfrm>
            <a:off x="6896100" y="5029206"/>
            <a:ext cx="817967" cy="40878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EBDEA3DC-1E74-4228-A415-59D1B5DB740D}"/>
              </a:ext>
            </a:extLst>
          </p:cNvPr>
          <p:cNvSpPr>
            <a:spLocks noGrp="1"/>
          </p:cNvSpPr>
          <p:nvPr>
            <p:ph type="sldNum" sz="quarter" idx="12"/>
          </p:nvPr>
        </p:nvSpPr>
        <p:spPr>
          <a:xfrm>
            <a:off x="11049755" y="6188075"/>
            <a:ext cx="1142245" cy="669925"/>
          </a:xfrm>
        </p:spPr>
        <p:txBody>
          <a:bodyPr/>
          <a:lstStyle/>
          <a:p>
            <a:fld id="{D3194545-869A-4178-BEB1-BB9A198DF550}" type="slidenum">
              <a:rPr lang="en-US" sz="2000"/>
              <a:t>42</a:t>
            </a:fld>
            <a:endParaRPr lang="en-US" sz="2000" dirty="0"/>
          </a:p>
        </p:txBody>
      </p:sp>
    </p:spTree>
    <p:extLst>
      <p:ext uri="{BB962C8B-B14F-4D97-AF65-F5344CB8AC3E}">
        <p14:creationId xmlns:p14="http://schemas.microsoft.com/office/powerpoint/2010/main" val="20641872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2FF538-3A21-42DF-8DD1-736A2E832492}"/>
              </a:ext>
            </a:extLst>
          </p:cNvPr>
          <p:cNvSpPr>
            <a:spLocks noGrp="1"/>
          </p:cNvSpPr>
          <p:nvPr>
            <p:ph type="sldNum" sz="quarter" idx="12"/>
          </p:nvPr>
        </p:nvSpPr>
        <p:spPr/>
        <p:txBody>
          <a:bodyPr/>
          <a:lstStyle/>
          <a:p>
            <a:fld id="{D3194545-869A-4178-BEB1-BB9A198DF550}" type="slidenum">
              <a:rPr lang="en-US" smtClean="0"/>
              <a:t>43</a:t>
            </a:fld>
            <a:endParaRPr lang="en-US"/>
          </a:p>
        </p:txBody>
      </p:sp>
      <p:sp>
        <p:nvSpPr>
          <p:cNvPr id="3" name="TextBox 2">
            <a:extLst>
              <a:ext uri="{FF2B5EF4-FFF2-40B4-BE49-F238E27FC236}">
                <a16:creationId xmlns:a16="http://schemas.microsoft.com/office/drawing/2014/main" id="{BA8502EE-4F93-4370-B7E5-90B0F1A008BC}"/>
              </a:ext>
            </a:extLst>
          </p:cNvPr>
          <p:cNvSpPr txBox="1"/>
          <p:nvPr/>
        </p:nvSpPr>
        <p:spPr>
          <a:xfrm>
            <a:off x="1254127" y="2470587"/>
            <a:ext cx="9683745" cy="4001095"/>
          </a:xfrm>
          <a:prstGeom prst="rect">
            <a:avLst/>
          </a:prstGeom>
          <a:noFill/>
        </p:spPr>
        <p:txBody>
          <a:bodyPr wrap="square" rtlCol="0">
            <a:spAutoFit/>
          </a:bodyPr>
          <a:lstStyle/>
          <a:p>
            <a:pPr algn="ctr"/>
            <a:r>
              <a:rPr lang="en-US" sz="4400" dirty="0"/>
              <a:t>Questions</a:t>
            </a:r>
          </a:p>
          <a:p>
            <a:pPr algn="ctr"/>
            <a:endParaRPr lang="en-US" sz="2800" dirty="0"/>
          </a:p>
          <a:p>
            <a:pPr algn="ctr"/>
            <a:endParaRPr lang="en-US" sz="2800" dirty="0"/>
          </a:p>
          <a:p>
            <a:pPr algn="ctr"/>
            <a:endParaRPr lang="en-US" sz="2800" dirty="0"/>
          </a:p>
          <a:p>
            <a:pPr algn="ctr"/>
            <a:r>
              <a:rPr lang="en-US" sz="3600" dirty="0"/>
              <a:t>TCNSHelp@fcc.gov</a:t>
            </a:r>
          </a:p>
          <a:p>
            <a:pPr algn="ctr"/>
            <a:endParaRPr lang="en-US" sz="3600" dirty="0"/>
          </a:p>
          <a:p>
            <a:pPr algn="ctr"/>
            <a:r>
              <a:rPr lang="en-US" sz="3600" dirty="0"/>
              <a:t>1-877-480-3201, option 2</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141058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8E46A6-A70F-4409-AA3A-CCF63EE0D36D}"/>
              </a:ext>
            </a:extLst>
          </p:cNvPr>
          <p:cNvSpPr txBox="1"/>
          <p:nvPr/>
        </p:nvSpPr>
        <p:spPr>
          <a:xfrm>
            <a:off x="141683" y="2154055"/>
            <a:ext cx="6187523" cy="4524315"/>
          </a:xfrm>
          <a:prstGeom prst="rect">
            <a:avLst/>
          </a:prstGeom>
          <a:noFill/>
        </p:spPr>
        <p:txBody>
          <a:bodyPr wrap="square" rtlCol="0">
            <a:spAutoFit/>
          </a:bodyPr>
          <a:lstStyle/>
          <a:p>
            <a:pPr marL="285750" indent="-285750">
              <a:buFont typeface="Arial" panose="020B0604020202020204" pitchFamily="34" charset="0"/>
              <a:buChar char="•"/>
            </a:pPr>
            <a:r>
              <a:rPr lang="en-US" dirty="0"/>
              <a:t>An ‘Alternate Submission Packet’  is required to be uploaded to a project designated as “Excluded from SHPO Review”</a:t>
            </a:r>
          </a:p>
          <a:p>
            <a:endParaRPr lang="en-US" dirty="0"/>
          </a:p>
          <a:p>
            <a:pPr marL="742950" lvl="1" indent="-285750">
              <a:buFont typeface="Arial" panose="020B0604020202020204" pitchFamily="34" charset="0"/>
              <a:buChar char="•"/>
            </a:pPr>
            <a:r>
              <a:rPr lang="en-US" dirty="0"/>
              <a:t>The ‘Alternate Submission Packet’ must include a map of the proposed location of the facility, a description of the facility to be constructed including all proposed elements (such as, for example, access roads), and a description of the proposed site, including both aerial and site photographs. </a:t>
            </a:r>
          </a:p>
          <a:p>
            <a:endParaRPr lang="en-US" dirty="0"/>
          </a:p>
          <a:p>
            <a:endParaRPr lang="en-US" dirty="0"/>
          </a:p>
          <a:p>
            <a:pPr marL="285750" indent="-285750">
              <a:buFont typeface="Arial" panose="020B0604020202020204" pitchFamily="34" charset="0"/>
              <a:buChar char="•"/>
            </a:pPr>
            <a:r>
              <a:rPr lang="en-US" dirty="0"/>
              <a:t>Click on the ‘Add Attachments’ link to upload the required “Alternate Submission Packet”</a:t>
            </a:r>
          </a:p>
          <a:p>
            <a:pPr marL="285750"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55B90707-D191-4306-A03E-658A12062B9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6550354" y="2213914"/>
            <a:ext cx="5499963" cy="4404599"/>
          </a:xfrm>
          <a:prstGeom prst="rect">
            <a:avLst/>
          </a:prstGeom>
        </p:spPr>
      </p:pic>
      <p:sp>
        <p:nvSpPr>
          <p:cNvPr id="2" name="Slide Number Placeholder 1">
            <a:extLst>
              <a:ext uri="{FF2B5EF4-FFF2-40B4-BE49-F238E27FC236}">
                <a16:creationId xmlns:a16="http://schemas.microsoft.com/office/drawing/2014/main" id="{49DD08DD-6BD0-4A58-8A6B-5D8F39EAF19A}"/>
              </a:ext>
            </a:extLst>
          </p:cNvPr>
          <p:cNvSpPr>
            <a:spLocks noGrp="1"/>
          </p:cNvSpPr>
          <p:nvPr>
            <p:ph type="sldNum" sz="quarter" idx="12"/>
          </p:nvPr>
        </p:nvSpPr>
        <p:spPr>
          <a:xfrm>
            <a:off x="11049755" y="6188075"/>
            <a:ext cx="1142245" cy="669925"/>
          </a:xfrm>
        </p:spPr>
        <p:txBody>
          <a:bodyPr vert="horz" lIns="91440" tIns="45720" rIns="91440" bIns="45720" rtlCol="0" anchor="b"/>
          <a:lstStyle/>
          <a:p>
            <a:fld id="{D3194545-869A-4178-BEB1-BB9A198DF550}" type="slidenum">
              <a:rPr lang="en-US" sz="2000"/>
              <a:pPr/>
              <a:t>5</a:t>
            </a:fld>
            <a:endParaRPr lang="en-US" sz="2000" dirty="0"/>
          </a:p>
        </p:txBody>
      </p:sp>
      <p:sp>
        <p:nvSpPr>
          <p:cNvPr id="6" name="Arrow: Right 5">
            <a:extLst>
              <a:ext uri="{FF2B5EF4-FFF2-40B4-BE49-F238E27FC236}">
                <a16:creationId xmlns:a16="http://schemas.microsoft.com/office/drawing/2014/main" id="{F4F8C34A-7909-497F-BCC5-5EAF2931D0A0}"/>
              </a:ext>
            </a:extLst>
          </p:cNvPr>
          <p:cNvSpPr/>
          <p:nvPr/>
        </p:nvSpPr>
        <p:spPr>
          <a:xfrm>
            <a:off x="5390147" y="5967663"/>
            <a:ext cx="1062067" cy="55537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1227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1F01FD0-2BAB-41D7-A7C4-B865E7153343}"/>
              </a:ext>
            </a:extLst>
          </p:cNvPr>
          <p:cNvSpPr txBox="1"/>
          <p:nvPr/>
        </p:nvSpPr>
        <p:spPr>
          <a:xfrm>
            <a:off x="7079700" y="2513783"/>
            <a:ext cx="4597343" cy="2031325"/>
          </a:xfrm>
          <a:prstGeom prst="rect">
            <a:avLst/>
          </a:prstGeom>
          <a:noFill/>
        </p:spPr>
        <p:txBody>
          <a:bodyPr wrap="square" rtlCol="0">
            <a:spAutoFit/>
          </a:bodyPr>
          <a:lstStyle/>
          <a:p>
            <a:pPr marL="285750" indent="-285750">
              <a:buFont typeface="Arial" panose="020B0604020202020204" pitchFamily="34" charset="0"/>
              <a:buChar char="•"/>
            </a:pPr>
            <a:r>
              <a:rPr lang="en-US" dirty="0"/>
              <a:t>A new Attachment Type, ‘Alternate Submission Packet’, has been added to the dropdown list.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After adding your documents, click Return to go back to the ‘Proposed Structure data’ page.</a:t>
            </a:r>
          </a:p>
        </p:txBody>
      </p:sp>
      <p:sp>
        <p:nvSpPr>
          <p:cNvPr id="2" name="Slide Number Placeholder 1">
            <a:extLst>
              <a:ext uri="{FF2B5EF4-FFF2-40B4-BE49-F238E27FC236}">
                <a16:creationId xmlns:a16="http://schemas.microsoft.com/office/drawing/2014/main" id="{F24BA0E6-C0BD-42BB-AF0F-F83A82125E35}"/>
              </a:ext>
            </a:extLst>
          </p:cNvPr>
          <p:cNvSpPr>
            <a:spLocks noGrp="1"/>
          </p:cNvSpPr>
          <p:nvPr>
            <p:ph type="sldNum" sz="quarter" idx="12"/>
          </p:nvPr>
        </p:nvSpPr>
        <p:spPr>
          <a:xfrm>
            <a:off x="11049755" y="6188075"/>
            <a:ext cx="1142245" cy="669925"/>
          </a:xfrm>
        </p:spPr>
        <p:txBody>
          <a:bodyPr vert="horz" lIns="91440" tIns="45720" rIns="91440" bIns="45720" rtlCol="0" anchor="b"/>
          <a:lstStyle/>
          <a:p>
            <a:fld id="{D3194545-869A-4178-BEB1-BB9A198DF550}" type="slidenum">
              <a:rPr lang="en-US" sz="2000"/>
              <a:pPr/>
              <a:t>6</a:t>
            </a:fld>
            <a:endParaRPr lang="en-US" sz="2000" dirty="0"/>
          </a:p>
        </p:txBody>
      </p:sp>
      <p:pic>
        <p:nvPicPr>
          <p:cNvPr id="4" name="Picture 3" descr="A screenshot of a cell phone&#10;&#10;Description generated with very high confidence">
            <a:extLst>
              <a:ext uri="{FF2B5EF4-FFF2-40B4-BE49-F238E27FC236}">
                <a16:creationId xmlns:a16="http://schemas.microsoft.com/office/drawing/2014/main" id="{2A38B155-E1B2-4B25-830A-A84234B66C0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34764" y="2439326"/>
            <a:ext cx="6744936" cy="3018198"/>
          </a:xfrm>
          <a:prstGeom prst="rect">
            <a:avLst/>
          </a:prstGeom>
        </p:spPr>
      </p:pic>
      <p:sp>
        <p:nvSpPr>
          <p:cNvPr id="10" name="Arrow: Right 9">
            <a:extLst>
              <a:ext uri="{FF2B5EF4-FFF2-40B4-BE49-F238E27FC236}">
                <a16:creationId xmlns:a16="http://schemas.microsoft.com/office/drawing/2014/main" id="{3633FF3A-9574-46DB-93F3-DF7FF0B2C5DF}"/>
              </a:ext>
            </a:extLst>
          </p:cNvPr>
          <p:cNvSpPr/>
          <p:nvPr/>
        </p:nvSpPr>
        <p:spPr>
          <a:xfrm rot="10800000">
            <a:off x="3163212" y="3344869"/>
            <a:ext cx="1088040" cy="58391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15720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E89790-7892-4E19-B025-6816A17783CD}"/>
              </a:ext>
            </a:extLst>
          </p:cNvPr>
          <p:cNvSpPr>
            <a:spLocks noGrp="1"/>
          </p:cNvSpPr>
          <p:nvPr>
            <p:ph type="sldNum" sz="quarter" idx="12"/>
          </p:nvPr>
        </p:nvSpPr>
        <p:spPr>
          <a:xfrm>
            <a:off x="11049755" y="6188075"/>
            <a:ext cx="1142245" cy="669925"/>
          </a:xfrm>
        </p:spPr>
        <p:txBody>
          <a:bodyPr/>
          <a:lstStyle/>
          <a:p>
            <a:fld id="{D3194545-869A-4178-BEB1-BB9A198DF550}" type="slidenum">
              <a:rPr lang="en-US" sz="2000" smtClean="0"/>
              <a:t>7</a:t>
            </a:fld>
            <a:endParaRPr lang="en-US" sz="2000" dirty="0"/>
          </a:p>
        </p:txBody>
      </p:sp>
      <p:pic>
        <p:nvPicPr>
          <p:cNvPr id="3" name="Picture 2">
            <a:extLst>
              <a:ext uri="{FF2B5EF4-FFF2-40B4-BE49-F238E27FC236}">
                <a16:creationId xmlns:a16="http://schemas.microsoft.com/office/drawing/2014/main" id="{B9A9B471-1D3B-44C7-9D81-B1C1978FE4E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5684546" y="1892177"/>
            <a:ext cx="5827269" cy="4666719"/>
          </a:xfrm>
          <a:prstGeom prst="rect">
            <a:avLst/>
          </a:prstGeom>
        </p:spPr>
      </p:pic>
      <p:sp>
        <p:nvSpPr>
          <p:cNvPr id="4" name="Rectangle 3">
            <a:extLst>
              <a:ext uri="{FF2B5EF4-FFF2-40B4-BE49-F238E27FC236}">
                <a16:creationId xmlns:a16="http://schemas.microsoft.com/office/drawing/2014/main" id="{EDFE4291-2A1E-43B6-83EA-0659BE945FDA}"/>
              </a:ext>
            </a:extLst>
          </p:cNvPr>
          <p:cNvSpPr/>
          <p:nvPr/>
        </p:nvSpPr>
        <p:spPr>
          <a:xfrm>
            <a:off x="365652" y="4671754"/>
            <a:ext cx="6096000" cy="646331"/>
          </a:xfrm>
          <a:prstGeom prst="rect">
            <a:avLst/>
          </a:prstGeom>
        </p:spPr>
        <p:txBody>
          <a:bodyPr>
            <a:spAutoFit/>
          </a:bodyPr>
          <a:lstStyle/>
          <a:p>
            <a:pPr marL="285750" indent="-285750">
              <a:buFont typeface="Arial" panose="020B0604020202020204" pitchFamily="34" charset="0"/>
              <a:buChar char="•"/>
            </a:pPr>
            <a:r>
              <a:rPr lang="en-US" dirty="0"/>
              <a:t>Click the ‘Continue’ button to proceed to the Summary page</a:t>
            </a:r>
          </a:p>
        </p:txBody>
      </p:sp>
      <p:sp>
        <p:nvSpPr>
          <p:cNvPr id="5" name="Arrow: Right 4">
            <a:extLst>
              <a:ext uri="{FF2B5EF4-FFF2-40B4-BE49-F238E27FC236}">
                <a16:creationId xmlns:a16="http://schemas.microsoft.com/office/drawing/2014/main" id="{9822E9D6-DF02-4A3D-8DB7-89A2A92F23E7}"/>
              </a:ext>
            </a:extLst>
          </p:cNvPr>
          <p:cNvSpPr/>
          <p:nvPr/>
        </p:nvSpPr>
        <p:spPr>
          <a:xfrm rot="5400000">
            <a:off x="10641539" y="5483984"/>
            <a:ext cx="891795" cy="559997"/>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940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80C839-4E4C-4EF0-A169-BEA1AA8DADE4}"/>
              </a:ext>
            </a:extLst>
          </p:cNvPr>
          <p:cNvSpPr txBox="1"/>
          <p:nvPr/>
        </p:nvSpPr>
        <p:spPr>
          <a:xfrm>
            <a:off x="619125" y="2627695"/>
            <a:ext cx="5476875" cy="2031325"/>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dirty="0"/>
              <a:t>New icon - Structure Excluded from SHPO Review</a:t>
            </a:r>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r>
              <a:rPr lang="en-US" dirty="0"/>
              <a:t>Click the ‘Submit Notification’ button.</a:t>
            </a:r>
          </a:p>
          <a:p>
            <a:endParaRPr lang="en-US" dirty="0"/>
          </a:p>
        </p:txBody>
      </p:sp>
      <p:pic>
        <p:nvPicPr>
          <p:cNvPr id="3" name="Picture 2">
            <a:extLst>
              <a:ext uri="{FF2B5EF4-FFF2-40B4-BE49-F238E27FC236}">
                <a16:creationId xmlns:a16="http://schemas.microsoft.com/office/drawing/2014/main" id="{9A4C01FB-9957-4246-AC5B-99D4C19CCC7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6446928" y="1915426"/>
            <a:ext cx="4285240" cy="4942573"/>
          </a:xfrm>
          <a:prstGeom prst="rect">
            <a:avLst/>
          </a:prstGeom>
        </p:spPr>
      </p:pic>
      <p:sp>
        <p:nvSpPr>
          <p:cNvPr id="2" name="Slide Number Placeholder 1">
            <a:extLst>
              <a:ext uri="{FF2B5EF4-FFF2-40B4-BE49-F238E27FC236}">
                <a16:creationId xmlns:a16="http://schemas.microsoft.com/office/drawing/2014/main" id="{2EAE6AE0-57BF-4082-8835-A059D29AA358}"/>
              </a:ext>
            </a:extLst>
          </p:cNvPr>
          <p:cNvSpPr>
            <a:spLocks noGrp="1"/>
          </p:cNvSpPr>
          <p:nvPr>
            <p:ph type="sldNum" sz="quarter" idx="12"/>
          </p:nvPr>
        </p:nvSpPr>
        <p:spPr>
          <a:xfrm>
            <a:off x="11049755" y="6188075"/>
            <a:ext cx="1142245" cy="669925"/>
          </a:xfrm>
        </p:spPr>
        <p:txBody>
          <a:bodyPr vert="horz" lIns="91440" tIns="45720" rIns="91440" bIns="45720" rtlCol="0" anchor="b"/>
          <a:lstStyle/>
          <a:p>
            <a:fld id="{D3194545-869A-4178-BEB1-BB9A198DF550}" type="slidenum">
              <a:rPr lang="en-US" sz="2000"/>
              <a:pPr/>
              <a:t>8</a:t>
            </a:fld>
            <a:endParaRPr lang="en-US" sz="2000" dirty="0"/>
          </a:p>
        </p:txBody>
      </p:sp>
      <p:sp>
        <p:nvSpPr>
          <p:cNvPr id="5" name="Arrow: Right 4">
            <a:extLst>
              <a:ext uri="{FF2B5EF4-FFF2-40B4-BE49-F238E27FC236}">
                <a16:creationId xmlns:a16="http://schemas.microsoft.com/office/drawing/2014/main" id="{E2164CC3-EFCA-46B3-B149-70F7FE80B376}"/>
              </a:ext>
            </a:extLst>
          </p:cNvPr>
          <p:cNvSpPr/>
          <p:nvPr/>
        </p:nvSpPr>
        <p:spPr>
          <a:xfrm>
            <a:off x="5325684" y="2041220"/>
            <a:ext cx="1041987" cy="58647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620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5E33DC-0336-47B3-99CF-F8A9CBF090E0}"/>
              </a:ext>
            </a:extLst>
          </p:cNvPr>
          <p:cNvSpPr>
            <a:spLocks noGrp="1"/>
          </p:cNvSpPr>
          <p:nvPr>
            <p:ph type="sldNum" sz="quarter" idx="12"/>
          </p:nvPr>
        </p:nvSpPr>
        <p:spPr>
          <a:xfrm>
            <a:off x="11438455" y="6492875"/>
            <a:ext cx="753545" cy="365125"/>
          </a:xfrm>
        </p:spPr>
        <p:txBody>
          <a:bodyPr/>
          <a:lstStyle/>
          <a:p>
            <a:fld id="{D3194545-869A-4178-BEB1-BB9A198DF550}" type="slidenum">
              <a:rPr lang="en-US" sz="2000" smtClean="0"/>
              <a:t>9</a:t>
            </a:fld>
            <a:endParaRPr lang="en-US" sz="2000" dirty="0"/>
          </a:p>
        </p:txBody>
      </p:sp>
      <p:pic>
        <p:nvPicPr>
          <p:cNvPr id="3" name="Picture 2">
            <a:extLst>
              <a:ext uri="{FF2B5EF4-FFF2-40B4-BE49-F238E27FC236}">
                <a16:creationId xmlns:a16="http://schemas.microsoft.com/office/drawing/2014/main" id="{4755444B-A68C-414B-8E46-76B898535192}"/>
              </a:ext>
            </a:extLst>
          </p:cNvPr>
          <p:cNvPicPr>
            <a:picLocks noChangeAspect="1"/>
          </p:cNvPicPr>
          <p:nvPr/>
        </p:nvPicPr>
        <p:blipFill>
          <a:blip r:embed="rId2"/>
          <a:stretch>
            <a:fillRect/>
          </a:stretch>
        </p:blipFill>
        <p:spPr>
          <a:xfrm>
            <a:off x="491998" y="3756259"/>
            <a:ext cx="11000464" cy="536608"/>
          </a:xfrm>
          <a:prstGeom prst="rect">
            <a:avLst/>
          </a:prstGeom>
        </p:spPr>
      </p:pic>
      <p:sp>
        <p:nvSpPr>
          <p:cNvPr id="4" name="TextBox 3">
            <a:extLst>
              <a:ext uri="{FF2B5EF4-FFF2-40B4-BE49-F238E27FC236}">
                <a16:creationId xmlns:a16="http://schemas.microsoft.com/office/drawing/2014/main" id="{966D3066-2A03-4F7E-B983-BD05F272749A}"/>
              </a:ext>
            </a:extLst>
          </p:cNvPr>
          <p:cNvSpPr txBox="1"/>
          <p:nvPr/>
        </p:nvSpPr>
        <p:spPr>
          <a:xfrm>
            <a:off x="1711779" y="2832929"/>
            <a:ext cx="8768441" cy="923330"/>
          </a:xfrm>
          <a:prstGeom prst="rect">
            <a:avLst/>
          </a:prstGeom>
          <a:noFill/>
        </p:spPr>
        <p:txBody>
          <a:bodyPr wrap="square" rtlCol="0">
            <a:spAutoFit/>
          </a:bodyPr>
          <a:lstStyle/>
          <a:p>
            <a:r>
              <a:rPr lang="en-US" dirty="0"/>
              <a:t>If the required ’Alternate Submission Packet’ Attachment Type hasn’t been added, the following error will display when the ‘Submit Notification’ button is selected.</a:t>
            </a:r>
          </a:p>
          <a:p>
            <a:endParaRPr lang="en-US" dirty="0"/>
          </a:p>
        </p:txBody>
      </p:sp>
    </p:spTree>
    <p:extLst>
      <p:ext uri="{BB962C8B-B14F-4D97-AF65-F5344CB8AC3E}">
        <p14:creationId xmlns:p14="http://schemas.microsoft.com/office/powerpoint/2010/main" val="28970357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Damask</Template>
  <TotalTime>11227</TotalTime>
  <Words>2209</Words>
  <Application>Microsoft Office PowerPoint</Application>
  <PresentationFormat>Widescreen</PresentationFormat>
  <Paragraphs>465</Paragraphs>
  <Slides>43</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0" baseType="lpstr">
      <vt:lpstr>Arial</vt:lpstr>
      <vt:lpstr>Bookman Old Style</vt:lpstr>
      <vt:lpstr>Calibri</vt:lpstr>
      <vt:lpstr>Rockwell</vt:lpstr>
      <vt:lpstr>Times New Roman</vt:lpstr>
      <vt:lpstr>Damask</vt:lpstr>
      <vt:lpstr>Bitmap Image</vt:lpstr>
      <vt:lpstr> TCNS System Changes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Reply to a notification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TCNS Walkthrough</dc:title>
  <dc:creator>Matthew Hartnett</dc:creator>
  <cp:lastModifiedBy>Cecilia Sulhoff</cp:lastModifiedBy>
  <cp:revision>117</cp:revision>
  <dcterms:created xsi:type="dcterms:W3CDTF">2018-03-15T18:50:46Z</dcterms:created>
  <dcterms:modified xsi:type="dcterms:W3CDTF">2018-10-10T14:11:37Z</dcterms:modified>
</cp:coreProperties>
</file>