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8"/>
  </p:notesMasterIdLst>
  <p:sldIdLst>
    <p:sldId id="256" r:id="rId2"/>
    <p:sldId id="280" r:id="rId3"/>
    <p:sldId id="257" r:id="rId4"/>
    <p:sldId id="258" r:id="rId5"/>
    <p:sldId id="275" r:id="rId6"/>
    <p:sldId id="260" r:id="rId7"/>
    <p:sldId id="269" r:id="rId8"/>
    <p:sldId id="270" r:id="rId9"/>
    <p:sldId id="261" r:id="rId10"/>
    <p:sldId id="271" r:id="rId11"/>
    <p:sldId id="264" r:id="rId12"/>
    <p:sldId id="276" r:id="rId13"/>
    <p:sldId id="272" r:id="rId14"/>
    <p:sldId id="273" r:id="rId15"/>
    <p:sldId id="266"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York" initials="HY" lastIdx="15" clrIdx="0">
    <p:extLst>
      <p:ext uri="{19B8F6BF-5375-455C-9EA6-DF929625EA0E}">
        <p15:presenceInfo xmlns:p15="http://schemas.microsoft.com/office/powerpoint/2012/main" userId="S-1-5-21-1853340152-2049958363-1890321446-1471" providerId="AD"/>
      </p:ext>
    </p:extLst>
  </p:cmAuthor>
  <p:cmAuthor id="2" name="Blake Reid" initials="BR" lastIdx="8" clrIdx="1">
    <p:extLst>
      <p:ext uri="{19B8F6BF-5375-455C-9EA6-DF929625EA0E}">
        <p15:presenceInfo xmlns:p15="http://schemas.microsoft.com/office/powerpoint/2012/main" userId="S::reidb@colorado.edu::580488d5-6d8b-4f6f-9f10-0c223e37be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58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2" autoAdjust="0"/>
    <p:restoredTop sz="84494" autoAdjust="0"/>
  </p:normalViewPr>
  <p:slideViewPr>
    <p:cSldViewPr snapToGrid="0">
      <p:cViewPr varScale="1">
        <p:scale>
          <a:sx n="71" d="100"/>
          <a:sy n="71" d="100"/>
        </p:scale>
        <p:origin x="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90C55F-6D46-4A68-8F1C-CA744CE22C9F}" type="datetimeFigureOut">
              <a:rPr lang="en-US" smtClean="0"/>
              <a:t>10/16/2020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58B66-B0B1-4E66-B3F7-10E05EF8E3B0}" type="slidenum">
              <a:rPr lang="en-US" smtClean="0"/>
              <a:t>‹#›</a:t>
            </a:fld>
            <a:endParaRPr lang="en-US"/>
          </a:p>
        </p:txBody>
      </p:sp>
    </p:spTree>
    <p:extLst>
      <p:ext uri="{BB962C8B-B14F-4D97-AF65-F5344CB8AC3E}">
        <p14:creationId xmlns:p14="http://schemas.microsoft.com/office/powerpoint/2010/main" val="3607152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fcc.gov/general/access-emergency-information-televis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b="1" u="sng" dirty="0"/>
              <a:t>Transcripción del video:</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Hola, soy </a:t>
            </a:r>
            <a:r>
              <a:rPr lang="es-ES_tradnl" sz="1200" kern="1200" dirty="0" err="1">
                <a:solidFill>
                  <a:schemeClr val="tx1"/>
                </a:solidFill>
                <a:effectLst/>
                <a:latin typeface="+mn-lt"/>
                <a:ea typeface="+mn-ea"/>
                <a:cs typeface="+mn-cs"/>
              </a:rPr>
              <a:t>Isidore</a:t>
            </a:r>
            <a:r>
              <a:rPr lang="es-ES_tradnl" sz="1200" kern="1200" dirty="0">
                <a:solidFill>
                  <a:schemeClr val="tx1"/>
                </a:solidFill>
                <a:effectLst/>
                <a:latin typeface="+mn-lt"/>
                <a:ea typeface="+mn-ea"/>
                <a:cs typeface="+mn-cs"/>
              </a:rPr>
              <a:t> </a:t>
            </a:r>
            <a:r>
              <a:rPr lang="es-ES_tradnl" sz="1200" kern="1200" noProof="0" dirty="0" err="1">
                <a:solidFill>
                  <a:schemeClr val="tx1"/>
                </a:solidFill>
                <a:effectLst/>
                <a:latin typeface="+mn-lt"/>
                <a:ea typeface="+mn-ea"/>
                <a:cs typeface="+mn-cs"/>
              </a:rPr>
              <a:t>Niyongabo</a:t>
            </a:r>
            <a:r>
              <a:rPr lang="es-ES_tradnl" sz="1200" kern="1200" dirty="0">
                <a:solidFill>
                  <a:schemeClr val="tx1"/>
                </a:solidFill>
                <a:effectLst/>
                <a:latin typeface="+mn-lt"/>
                <a:ea typeface="+mn-ea"/>
                <a:cs typeface="+mn-cs"/>
              </a:rPr>
              <a:t>. Gracias por su interés en este kit de herramientas. Como consumidor sordo, dependo del subtitulado opcional de alta calidad para tener acceso a la televisión, incluyendo las noticias en vivo. Esperamos que los consejos de esta presentación apoyen su esfuerzo porque todos los televidentes tengamos acceso a su contenido. Gracias.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 </a:t>
            </a:r>
          </a:p>
          <a:p>
            <a:endParaRPr lang="en-US" b="1" u="sng" dirty="0"/>
          </a:p>
        </p:txBody>
      </p:sp>
      <p:sp>
        <p:nvSpPr>
          <p:cNvPr id="4" name="Slide Number Placeholder 3"/>
          <p:cNvSpPr>
            <a:spLocks noGrp="1"/>
          </p:cNvSpPr>
          <p:nvPr>
            <p:ph type="sldNum" sz="quarter" idx="10"/>
          </p:nvPr>
        </p:nvSpPr>
        <p:spPr/>
        <p:txBody>
          <a:bodyPr/>
          <a:lstStyle/>
          <a:p>
            <a:fld id="{9C858B66-B0B1-4E66-B3F7-10E05EF8E3B0}" type="slidenum">
              <a:rPr lang="en-US" smtClean="0"/>
              <a:t>2</a:t>
            </a:fld>
            <a:endParaRPr lang="en-US"/>
          </a:p>
        </p:txBody>
      </p:sp>
    </p:spTree>
    <p:extLst>
      <p:ext uri="{BB962C8B-B14F-4D97-AF65-F5344CB8AC3E}">
        <p14:creationId xmlns:p14="http://schemas.microsoft.com/office/powerpoint/2010/main" val="3661134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err="1">
                <a:solidFill>
                  <a:schemeClr val="tx1"/>
                </a:solidFill>
                <a:effectLst/>
                <a:latin typeface="+mn-lt"/>
                <a:ea typeface="+mn-ea"/>
                <a:cs typeface="+mn-cs"/>
              </a:rPr>
              <a:t>Transcripción</a:t>
            </a:r>
            <a:r>
              <a:rPr lang="en-US" sz="1200" b="1" u="sng" kern="1200" dirty="0">
                <a:solidFill>
                  <a:schemeClr val="tx1"/>
                </a:solidFill>
                <a:effectLst/>
                <a:latin typeface="+mn-lt"/>
                <a:ea typeface="+mn-ea"/>
                <a:cs typeface="+mn-cs"/>
              </a:rPr>
              <a:t> del video: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Ahora, voy a presentar un segmento del tiempo en el que les mostraré algunas cosas que pueden hacer que los segmentos sin guion sean más accesibles. En este caso no hay guion,  luego no habrá subtitulado opcional. También voy a deshabilitar el sonido en ciertas partes para que puedan comprender cómo se siente alguien que depende de los subtítulos opcionales en esta sección.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(CC apagado) Este es mi mapa del tiempo: en esta versión los condados están resaltados.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(Audio apagado) La tormenta se dirige hacia el este.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(Audio habilitado) ¿Entendieron que la tormenta se dirige hacia el este? Sería muy difícil tan solo con ese mapa y sin tener audio, ¿verdad? Observe este mapa, con flechas que apuntan en la dirección a la que se dirige la tormenta. Y, en lugar de abreviaturas como TE, escriba “tormenta eléctrica”. Eso también puede ser de ayuda.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Y aquí abajo, esta franja de noticias puede dar más información.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(Audio apagado) La tormenta eléctrica se dirige hacia el este. Se espera que llegue al centro a las 5 p.m.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Voy a habilitar nuevamente los subtítulos ENT porque voy a dar un pronóstico sencillo de tiempo soleado. Esperen tiempo soleado el fin de semana. Temperaturas máximas en 70 y las mínimas en 50.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Si bien en el gráfico aparecieron las temperaturas, no fue así en los subtítulos ENT. A veces es inevitable, debido a que durante un noticiero, el estado del tiempo cambia. Pero en la medida que pueda seguir lo que se dice en el reporte del tiempo, este es mucho más accesible. Se sabe que gran parte del reporte del tiempo es improvisado y la FCC lo acepta. Pero cuando sea posible, para sus televidentes es de gran ayuda que el guion sea lo más preciso posible.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Recuerde que hay normas especiales para los reportes de emergencia. Visite el siguiente enlace para mayor información: </a:t>
            </a:r>
            <a:r>
              <a:rPr lang="es-ES" sz="1200" u="sng" kern="1200" dirty="0">
                <a:solidFill>
                  <a:schemeClr val="tx1"/>
                </a:solidFill>
                <a:effectLst/>
                <a:latin typeface="+mn-lt"/>
                <a:ea typeface="+mn-ea"/>
                <a:cs typeface="+mn-cs"/>
                <a:hlinkClick r:id="rId3"/>
              </a:rPr>
              <a:t>www.fcc.gov/general/access-emergency-information-television</a:t>
            </a:r>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Hablando de saber más, en ocasiones incluir </a:t>
            </a:r>
            <a:r>
              <a:rPr kumimoji="0" lang="es-ES" sz="1200" b="0" i="0" u="none" strike="noStrike" kern="1200" cap="none" spc="0" normalizeH="0" baseline="0" noProof="0" dirty="0">
                <a:ln>
                  <a:noFill/>
                </a:ln>
                <a:solidFill>
                  <a:prstClr val="black"/>
                </a:solidFill>
                <a:effectLst/>
                <a:uLnTx/>
                <a:uFillTx/>
                <a:latin typeface="+mn-lt"/>
                <a:ea typeface="+mn-ea"/>
                <a:cs typeface="+mn-cs"/>
              </a:rPr>
              <a:t>en los subtítulos ENT </a:t>
            </a:r>
            <a:r>
              <a:rPr lang="es-ES" sz="1200" kern="1200" dirty="0">
                <a:solidFill>
                  <a:schemeClr val="tx1"/>
                </a:solidFill>
                <a:effectLst/>
                <a:latin typeface="+mn-lt"/>
                <a:ea typeface="+mn-ea"/>
                <a:cs typeface="+mn-cs"/>
              </a:rPr>
              <a:t>un enlace hacia el reporte completo del tiempo en línea es de gran ayuda, en especial cuando el tiempo cambia durante el programa. Así –</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C858B66-B0B1-4E66-B3F7-10E05EF8E3B0}" type="slidenum">
              <a:rPr lang="en-US" smtClean="0"/>
              <a:t>14</a:t>
            </a:fld>
            <a:endParaRPr lang="en-US"/>
          </a:p>
        </p:txBody>
      </p:sp>
    </p:spTree>
    <p:extLst>
      <p:ext uri="{BB962C8B-B14F-4D97-AF65-F5344CB8AC3E}">
        <p14:creationId xmlns:p14="http://schemas.microsoft.com/office/powerpoint/2010/main" val="1350221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858B66-B0B1-4E66-B3F7-10E05EF8E3B0}" type="slidenum">
              <a:rPr lang="en-US" smtClean="0"/>
              <a:t>15</a:t>
            </a:fld>
            <a:endParaRPr lang="en-US"/>
          </a:p>
        </p:txBody>
      </p:sp>
    </p:spTree>
    <p:extLst>
      <p:ext uri="{BB962C8B-B14F-4D97-AF65-F5344CB8AC3E}">
        <p14:creationId xmlns:p14="http://schemas.microsoft.com/office/powerpoint/2010/main" val="2476519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858B66-B0B1-4E66-B3F7-10E05EF8E3B0}" type="slidenum">
              <a:rPr lang="en-US" smtClean="0"/>
              <a:t>16</a:t>
            </a:fld>
            <a:endParaRPr lang="en-US"/>
          </a:p>
        </p:txBody>
      </p:sp>
    </p:spTree>
    <p:extLst>
      <p:ext uri="{BB962C8B-B14F-4D97-AF65-F5344CB8AC3E}">
        <p14:creationId xmlns:p14="http://schemas.microsoft.com/office/powerpoint/2010/main" val="432409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858B66-B0B1-4E66-B3F7-10E05EF8E3B0}" type="slidenum">
              <a:rPr lang="en-US" smtClean="0"/>
              <a:t>4</a:t>
            </a:fld>
            <a:endParaRPr lang="en-US"/>
          </a:p>
        </p:txBody>
      </p:sp>
    </p:spTree>
    <p:extLst>
      <p:ext uri="{BB962C8B-B14F-4D97-AF65-F5344CB8AC3E}">
        <p14:creationId xmlns:p14="http://schemas.microsoft.com/office/powerpoint/2010/main" val="3357070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err="1">
                <a:solidFill>
                  <a:schemeClr val="tx1"/>
                </a:solidFill>
                <a:effectLst/>
                <a:latin typeface="+mn-lt"/>
                <a:ea typeface="+mn-ea"/>
                <a:cs typeface="+mn-cs"/>
              </a:rPr>
              <a:t>Transcripción</a:t>
            </a:r>
            <a:r>
              <a:rPr lang="en-US" sz="1200" b="1" u="sng" kern="1200" dirty="0">
                <a:solidFill>
                  <a:schemeClr val="tx1"/>
                </a:solidFill>
                <a:effectLst/>
                <a:latin typeface="+mn-lt"/>
                <a:ea typeface="+mn-ea"/>
                <a:cs typeface="+mn-cs"/>
              </a:rPr>
              <a:t> del video:</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En las diapositivas anteriores, se explicó la importancia del subtitulado opcional y se presentó un resumen de las “Buenas Prácticas” estipuladas por la FCC para el uso de la tecnología de sala de redacción electrónica, que se conoce como ENT.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La ENT utiliza los guiones que se escriben para el </a:t>
            </a:r>
            <a:r>
              <a:rPr lang="es-ES" sz="1200" kern="1200" dirty="0" err="1">
                <a:solidFill>
                  <a:schemeClr val="tx1"/>
                </a:solidFill>
                <a:effectLst/>
                <a:latin typeface="+mn-lt"/>
                <a:ea typeface="+mn-ea"/>
                <a:cs typeface="+mn-cs"/>
              </a:rPr>
              <a:t>teleprompter</a:t>
            </a:r>
            <a:r>
              <a:rPr lang="es-ES" sz="1200" kern="1200" dirty="0">
                <a:solidFill>
                  <a:schemeClr val="tx1"/>
                </a:solidFill>
                <a:effectLst/>
                <a:latin typeface="+mn-lt"/>
                <a:ea typeface="+mn-ea"/>
                <a:cs typeface="+mn-cs"/>
              </a:rPr>
              <a:t> o en el sistema informático de la sala de redacción, para generar los subtítulos opcionales. En las siguientes diapositivas, hallarán consejos prácticos aplicados al uso de  ENT, para mejorar la experiencia de sus televidentes.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En algunas de las diapositivas encontrará clips de video simulando el uso de ENT que ilustran  algunas de las recomendaciones prácticas que presentamos. Asegúrese de hacer clic en estos videos, para identificar los aspectos del subtitulado opcional que se resaltan en la presentación.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C858B66-B0B1-4E66-B3F7-10E05EF8E3B0}" type="slidenum">
              <a:rPr lang="en-US" smtClean="0"/>
              <a:t>6</a:t>
            </a:fld>
            <a:endParaRPr lang="en-US"/>
          </a:p>
        </p:txBody>
      </p:sp>
    </p:spTree>
    <p:extLst>
      <p:ext uri="{BB962C8B-B14F-4D97-AF65-F5344CB8AC3E}">
        <p14:creationId xmlns:p14="http://schemas.microsoft.com/office/powerpoint/2010/main" val="48105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err="1">
                <a:solidFill>
                  <a:schemeClr val="tx1"/>
                </a:solidFill>
                <a:effectLst/>
                <a:latin typeface="+mn-lt"/>
                <a:ea typeface="+mn-ea"/>
                <a:cs typeface="+mn-cs"/>
              </a:rPr>
              <a:t>Transcripción</a:t>
            </a:r>
            <a:r>
              <a:rPr lang="en-US" sz="1200" b="1" u="sng" kern="1200" dirty="0">
                <a:solidFill>
                  <a:schemeClr val="tx1"/>
                </a:solidFill>
                <a:effectLst/>
                <a:latin typeface="+mn-lt"/>
                <a:ea typeface="+mn-ea"/>
                <a:cs typeface="+mn-cs"/>
              </a:rPr>
              <a:t> del video:</a:t>
            </a:r>
            <a:endParaRPr lang="en-US" sz="1200" kern="1200" dirty="0">
              <a:solidFill>
                <a:schemeClr val="tx1"/>
              </a:solidFill>
              <a:effectLst/>
              <a:latin typeface="+mn-lt"/>
              <a:ea typeface="+mn-ea"/>
              <a:cs typeface="+mn-cs"/>
            </a:endParaRPr>
          </a:p>
          <a:p>
            <a:r>
              <a:rPr lang="es-ES_tradnl" sz="1200" kern="1200" noProof="0" dirty="0">
                <a:solidFill>
                  <a:schemeClr val="tx1"/>
                </a:solidFill>
                <a:effectLst/>
                <a:latin typeface="+mn-lt"/>
                <a:ea typeface="+mn-ea"/>
                <a:cs typeface="+mn-cs"/>
              </a:rPr>
              <a:t>Así como un error tipográfico en un correo electrónico puede confundir al lector, la mala ortografía que ay en los subtítulos dificulta para quienes dependen de estos disfrutar de la programación. </a:t>
            </a:r>
          </a:p>
          <a:p>
            <a:r>
              <a:rPr lang="es-ES_tradnl" sz="1200" kern="1200" noProof="0" dirty="0">
                <a:solidFill>
                  <a:schemeClr val="tx1"/>
                </a:solidFill>
                <a:effectLst/>
                <a:latin typeface="+mn-lt"/>
                <a:ea typeface="+mn-ea"/>
                <a:cs typeface="+mn-cs"/>
              </a:rPr>
              <a:t> </a:t>
            </a:r>
          </a:p>
          <a:p>
            <a:r>
              <a:rPr lang="es-ES_tradnl" sz="1200" kern="1200" noProof="0" dirty="0">
                <a:solidFill>
                  <a:schemeClr val="tx1"/>
                </a:solidFill>
                <a:effectLst/>
                <a:latin typeface="+mn-lt"/>
                <a:ea typeface="+mn-ea"/>
                <a:cs typeface="+mn-cs"/>
              </a:rPr>
              <a:t>Por ejemplo, en el subtítulo anterior vieron que decía “ay”, en lugar de “hay” con hache. Estos errores pueden cambiar el significado de lo que se dice. Lo mismo sucede con las tildes, hay palabras cuyo significado cambia solo por una tilde, como en “de” y “dé”, la primera es una preposición y la segunda una forma conjugada del verbo “dar”. Haber si se dan cuenta. ¿Está mal, verdad? “A ver” a veces se confunde con “haber”. ¡Puede haber errores por todas partes! También la ortografía debe ser consistente. Hay palabras que se pueden escribir de dos formas y están bien, como “periodo”, que también puede ser “período”, con tilde en la “i”. En este caso no importa la forma de escribirla mientras sea la misma durante todo el programa. </a:t>
            </a:r>
          </a:p>
          <a:p>
            <a:r>
              <a:rPr lang="es-ES_tradnl" sz="1200" kern="1200" noProof="0" dirty="0">
                <a:solidFill>
                  <a:schemeClr val="tx1"/>
                </a:solidFill>
                <a:effectLst/>
                <a:latin typeface="+mn-lt"/>
                <a:ea typeface="+mn-ea"/>
                <a:cs typeface="+mn-cs"/>
              </a:rPr>
              <a:t> </a:t>
            </a:r>
          </a:p>
          <a:p>
            <a:r>
              <a:rPr lang="es-ES_tradnl" sz="1200" kern="1200" noProof="0" dirty="0">
                <a:solidFill>
                  <a:schemeClr val="tx1"/>
                </a:solidFill>
                <a:effectLst/>
                <a:latin typeface="+mn-lt"/>
                <a:ea typeface="+mn-ea"/>
                <a:cs typeface="+mn-cs"/>
              </a:rPr>
              <a:t>Para que la experiencia del televidente sea </a:t>
            </a:r>
            <a:r>
              <a:rPr lang="es-ES_tradnl" sz="1200" kern="1200" noProof="0" dirty="0" err="1">
                <a:solidFill>
                  <a:schemeClr val="tx1"/>
                </a:solidFill>
                <a:effectLst/>
                <a:latin typeface="+mn-lt"/>
                <a:ea typeface="+mn-ea"/>
                <a:cs typeface="+mn-cs"/>
              </a:rPr>
              <a:t>very</a:t>
            </a:r>
            <a:r>
              <a:rPr lang="es-ES_tradnl" sz="1200" kern="1200" noProof="0" dirty="0">
                <a:solidFill>
                  <a:schemeClr val="tx1"/>
                </a:solidFill>
                <a:effectLst/>
                <a:latin typeface="+mn-lt"/>
                <a:ea typeface="+mn-ea"/>
                <a:cs typeface="+mn-cs"/>
              </a:rPr>
              <a:t> </a:t>
            </a:r>
            <a:r>
              <a:rPr lang="es-ES_tradnl" sz="1200" kern="1200" noProof="0" dirty="0" err="1">
                <a:solidFill>
                  <a:schemeClr val="tx1"/>
                </a:solidFill>
                <a:effectLst/>
                <a:latin typeface="+mn-lt"/>
                <a:ea typeface="+mn-ea"/>
                <a:cs typeface="+mn-cs"/>
              </a:rPr>
              <a:t>good</a:t>
            </a:r>
            <a:r>
              <a:rPr lang="es-ES_tradnl" sz="1200" kern="1200" noProof="0" dirty="0">
                <a:solidFill>
                  <a:schemeClr val="tx1"/>
                </a:solidFill>
                <a:effectLst/>
                <a:latin typeface="+mn-lt"/>
                <a:ea typeface="+mn-ea"/>
                <a:cs typeface="+mn-cs"/>
              </a:rPr>
              <a:t>, es decir “muy buena”, sugerimos que se transcriban las frases que sean en otro idioma. </a:t>
            </a:r>
          </a:p>
          <a:p>
            <a:r>
              <a:rPr lang="es-ES_tradnl" sz="1200" kern="1200" noProof="0" dirty="0">
                <a:solidFill>
                  <a:schemeClr val="tx1"/>
                </a:solidFill>
                <a:effectLst/>
                <a:latin typeface="+mn-lt"/>
                <a:ea typeface="+mn-ea"/>
                <a:cs typeface="+mn-cs"/>
              </a:rPr>
              <a:t> </a:t>
            </a:r>
          </a:p>
          <a:p>
            <a:r>
              <a:rPr lang="es-ES_tradnl" sz="1200" kern="1200" noProof="0" dirty="0">
                <a:solidFill>
                  <a:schemeClr val="tx1"/>
                </a:solidFill>
                <a:effectLst/>
                <a:latin typeface="+mn-lt"/>
                <a:ea typeface="+mn-ea"/>
                <a:cs typeface="+mn-cs"/>
              </a:rPr>
              <a:t>Para terminar, ¿vieron algunos de los errores en los subtítulos? Sabemos que los guiones de las noticias se escriben rápidamente y con tiempo límite, pero esos errores pueden causar distracción.</a:t>
            </a:r>
          </a:p>
          <a:p>
            <a:endParaRPr lang="en-US" dirty="0"/>
          </a:p>
        </p:txBody>
      </p:sp>
      <p:sp>
        <p:nvSpPr>
          <p:cNvPr id="4" name="Slide Number Placeholder 3"/>
          <p:cNvSpPr>
            <a:spLocks noGrp="1"/>
          </p:cNvSpPr>
          <p:nvPr>
            <p:ph type="sldNum" sz="quarter" idx="10"/>
          </p:nvPr>
        </p:nvSpPr>
        <p:spPr/>
        <p:txBody>
          <a:bodyPr/>
          <a:lstStyle/>
          <a:p>
            <a:fld id="{9C858B66-B0B1-4E66-B3F7-10E05EF8E3B0}" type="slidenum">
              <a:rPr lang="en-US" smtClean="0"/>
              <a:t>7</a:t>
            </a:fld>
            <a:endParaRPr lang="en-US"/>
          </a:p>
        </p:txBody>
      </p:sp>
    </p:spTree>
    <p:extLst>
      <p:ext uri="{BB962C8B-B14F-4D97-AF65-F5344CB8AC3E}">
        <p14:creationId xmlns:p14="http://schemas.microsoft.com/office/powerpoint/2010/main" val="1928152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err="1">
                <a:solidFill>
                  <a:schemeClr val="tx1"/>
                </a:solidFill>
                <a:effectLst/>
                <a:latin typeface="+mn-lt"/>
                <a:ea typeface="+mn-ea"/>
                <a:cs typeface="+mn-cs"/>
              </a:rPr>
              <a:t>Transcripción</a:t>
            </a:r>
            <a:r>
              <a:rPr lang="en-US" sz="1200" b="1" u="sng" kern="1200" dirty="0">
                <a:solidFill>
                  <a:schemeClr val="tx1"/>
                </a:solidFill>
                <a:effectLst/>
                <a:latin typeface="+mn-lt"/>
                <a:ea typeface="+mn-ea"/>
                <a:cs typeface="+mn-cs"/>
              </a:rPr>
              <a:t> del video:</a:t>
            </a:r>
            <a:endParaRPr lang="en-US" sz="1200" kern="1200" dirty="0">
              <a:solidFill>
                <a:schemeClr val="tx1"/>
              </a:solidFill>
              <a:effectLst/>
              <a:latin typeface="+mn-lt"/>
              <a:ea typeface="+mn-ea"/>
              <a:cs typeface="+mn-cs"/>
            </a:endParaRPr>
          </a:p>
          <a:p>
            <a:r>
              <a:rPr lang="es-ES_tradnl" sz="1200" kern="1200" noProof="0" dirty="0">
                <a:solidFill>
                  <a:schemeClr val="tx1"/>
                </a:solidFill>
                <a:effectLst/>
                <a:latin typeface="+mn-lt"/>
                <a:ea typeface="+mn-ea"/>
                <a:cs typeface="+mn-cs"/>
              </a:rPr>
              <a:t>Muchas, por no decir la mayoría de salas de redacción escriben los guiones en mayúscula sostenida y así aparecen en el </a:t>
            </a:r>
            <a:r>
              <a:rPr lang="es-ES_tradnl" sz="1200" kern="1200" noProof="0" dirty="0" err="1">
                <a:solidFill>
                  <a:schemeClr val="tx1"/>
                </a:solidFill>
                <a:effectLst/>
                <a:latin typeface="+mn-lt"/>
                <a:ea typeface="+mn-ea"/>
                <a:cs typeface="+mn-cs"/>
              </a:rPr>
              <a:t>teleprompter</a:t>
            </a:r>
            <a:r>
              <a:rPr lang="es-ES_tradnl" sz="1200" kern="1200" noProof="0" dirty="0">
                <a:solidFill>
                  <a:schemeClr val="tx1"/>
                </a:solidFill>
                <a:effectLst/>
                <a:latin typeface="+mn-lt"/>
                <a:ea typeface="+mn-ea"/>
                <a:cs typeface="+mn-cs"/>
              </a:rPr>
              <a:t>. Sin embargo, las mayúsculas pueden ser difíciles leer para la audiencia. Sin importar lo que decida, no los mezcle como en este video. Sea consistente. Mantenga todo en MAYÚSCULAS o use tanto mayúsculas como minúsculas, pero quédese con un solo formato. </a:t>
            </a:r>
          </a:p>
          <a:p>
            <a:endParaRPr lang="en-US" dirty="0"/>
          </a:p>
        </p:txBody>
      </p:sp>
      <p:sp>
        <p:nvSpPr>
          <p:cNvPr id="4" name="Slide Number Placeholder 3"/>
          <p:cNvSpPr>
            <a:spLocks noGrp="1"/>
          </p:cNvSpPr>
          <p:nvPr>
            <p:ph type="sldNum" sz="quarter" idx="10"/>
          </p:nvPr>
        </p:nvSpPr>
        <p:spPr/>
        <p:txBody>
          <a:bodyPr/>
          <a:lstStyle/>
          <a:p>
            <a:fld id="{9C858B66-B0B1-4E66-B3F7-10E05EF8E3B0}" type="slidenum">
              <a:rPr lang="en-US" smtClean="0"/>
              <a:t>8</a:t>
            </a:fld>
            <a:endParaRPr lang="en-US"/>
          </a:p>
        </p:txBody>
      </p:sp>
    </p:spTree>
    <p:extLst>
      <p:ext uri="{BB962C8B-B14F-4D97-AF65-F5344CB8AC3E}">
        <p14:creationId xmlns:p14="http://schemas.microsoft.com/office/powerpoint/2010/main" val="2184422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err="1">
                <a:solidFill>
                  <a:schemeClr val="tx1"/>
                </a:solidFill>
                <a:effectLst/>
                <a:latin typeface="+mn-lt"/>
                <a:ea typeface="+mn-ea"/>
                <a:cs typeface="+mn-cs"/>
              </a:rPr>
              <a:t>Transcripción</a:t>
            </a:r>
            <a:r>
              <a:rPr lang="en-US" sz="1200" b="1" u="sng" kern="1200" dirty="0">
                <a:solidFill>
                  <a:schemeClr val="tx1"/>
                </a:solidFill>
                <a:effectLst/>
                <a:latin typeface="+mn-lt"/>
                <a:ea typeface="+mn-ea"/>
                <a:cs typeface="+mn-cs"/>
              </a:rPr>
              <a:t> del video: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teoría, los subtítulos con ENT permiten que la puntuación sea mejor porque existe un libreto. ¿Vieron la coma después de “en teoría” y luego las comillas y los signos de interrogación?</a:t>
            </a:r>
            <a:r>
              <a:rPr lang="en-US" dirty="0">
                <a:effectLst/>
              </a:rPr>
              <a:t>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Veamos el mismo enunciado sin puntuación: En teoría los subtítulos con ENT permiten que la puntuación sea mejor porque existe un libreto vieron la coma</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Quitar las comas, los puntos y los signos de interrogación hacen que el texto sea más difícil de leer. Cuando no hay un punto u otro signo de puntuación al final de una oración es posible que el subtítulo se muestre todo en una oración muy larga. En este ejemplo de subtítulo ENT comencé oraciones nuevas en una nueva línea,  y no usé punto y coma. Después de todo, ¿quién los usa hoy en día?</a:t>
            </a:r>
            <a:r>
              <a:rPr lang="en-US" dirty="0">
                <a:effectLst/>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Para terminar, si es una cita, escríbala entre comillas. Así es más fácil comprender lo que dijo otra persona. Así, entonces el dijo, “por favor, usen comillas porque…”</a:t>
            </a:r>
            <a:r>
              <a:rPr lang="en-US" dirty="0">
                <a:effectLst/>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Eso también. Si alguien deja de hablar en medio del texto escriban una elipsis para indicarlo o parecerá que faltan algunas palabras. Ups, ahí faltó una coma.</a:t>
            </a:r>
            <a:r>
              <a:rPr lang="en-US" dirty="0">
                <a:effectLst/>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C858B66-B0B1-4E66-B3F7-10E05EF8E3B0}" type="slidenum">
              <a:rPr lang="en-US" smtClean="0"/>
              <a:t>9</a:t>
            </a:fld>
            <a:endParaRPr lang="en-US"/>
          </a:p>
        </p:txBody>
      </p:sp>
    </p:spTree>
    <p:extLst>
      <p:ext uri="{BB962C8B-B14F-4D97-AF65-F5344CB8AC3E}">
        <p14:creationId xmlns:p14="http://schemas.microsoft.com/office/powerpoint/2010/main" val="1380368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err="1">
                <a:solidFill>
                  <a:schemeClr val="tx1"/>
                </a:solidFill>
                <a:effectLst/>
                <a:latin typeface="+mn-lt"/>
                <a:ea typeface="+mn-ea"/>
                <a:cs typeface="+mn-cs"/>
              </a:rPr>
              <a:t>Transcripción</a:t>
            </a:r>
            <a:r>
              <a:rPr lang="en-US" sz="1200" b="1" u="sng" kern="1200" dirty="0">
                <a:solidFill>
                  <a:schemeClr val="tx1"/>
                </a:solidFill>
                <a:effectLst/>
                <a:latin typeface="+mn-lt"/>
                <a:ea typeface="+mn-ea"/>
                <a:cs typeface="+mn-cs"/>
              </a:rPr>
              <a:t> del video: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las secciones pregrabadas, los sonidos que no aparecen en pantalla suelen estar directamente relacionados con la noticia. Por ejemplo, si estoy en una perrera, el sonido de los perros ladrando puede ser importante para la historia. Puede describirlo en los subtítulos ENT con “perros ladrando”.</a:t>
            </a:r>
            <a:r>
              <a:rPr lang="en-US" dirty="0">
                <a:effectLst/>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Cuando hay música en los segmentos pregrabados, se sugiere escribir “música sonando” en el subtítulo. Si reconoce la letra de la canción, incluirla en el subtítulo ENT será de gran ayuda.</a:t>
            </a:r>
            <a:r>
              <a:rPr lang="en-US" dirty="0">
                <a:effectLst/>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C858B66-B0B1-4E66-B3F7-10E05EF8E3B0}" type="slidenum">
              <a:rPr lang="en-US" smtClean="0"/>
              <a:t>10</a:t>
            </a:fld>
            <a:endParaRPr lang="en-US"/>
          </a:p>
        </p:txBody>
      </p:sp>
    </p:spTree>
    <p:extLst>
      <p:ext uri="{BB962C8B-B14F-4D97-AF65-F5344CB8AC3E}">
        <p14:creationId xmlns:p14="http://schemas.microsoft.com/office/powerpoint/2010/main" val="1380916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err="1">
                <a:solidFill>
                  <a:schemeClr val="tx1"/>
                </a:solidFill>
                <a:effectLst/>
                <a:latin typeface="+mn-lt"/>
                <a:ea typeface="+mn-ea"/>
                <a:cs typeface="+mn-cs"/>
              </a:rPr>
              <a:t>Transcripción</a:t>
            </a:r>
            <a:r>
              <a:rPr lang="en-US" sz="1200" b="1" u="sng" kern="1200" dirty="0">
                <a:solidFill>
                  <a:schemeClr val="tx1"/>
                </a:solidFill>
                <a:effectLst/>
                <a:latin typeface="+mn-lt"/>
                <a:ea typeface="+mn-ea"/>
                <a:cs typeface="+mn-cs"/>
              </a:rPr>
              <a:t> del video: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Si los subtítulos se presentan demasiado rápido puede que no sean legibles. Y si van demasiado despacio, el televidente se puede atrasar. Si bien la velocidad perfecta no existe, la persona del </a:t>
            </a:r>
            <a:r>
              <a:rPr lang="es-ES" sz="1200" kern="1200" dirty="0" err="1">
                <a:solidFill>
                  <a:schemeClr val="tx1"/>
                </a:solidFill>
                <a:effectLst/>
                <a:latin typeface="+mn-lt"/>
                <a:ea typeface="+mn-ea"/>
                <a:cs typeface="+mn-cs"/>
              </a:rPr>
              <a:t>teleprompter</a:t>
            </a:r>
            <a:r>
              <a:rPr lang="es-ES" sz="1200" kern="1200" dirty="0">
                <a:solidFill>
                  <a:schemeClr val="tx1"/>
                </a:solidFill>
                <a:effectLst/>
                <a:latin typeface="+mn-lt"/>
                <a:ea typeface="+mn-ea"/>
                <a:cs typeface="+mn-cs"/>
              </a:rPr>
              <a:t> debe tener en cuenta que su ritmo afecta al televidente que depende de los subtítulos. </a:t>
            </a:r>
          </a:p>
          <a:p>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Por ejemplo, vamos a leer el mismo segmento y presentaremos los subtítulos a diferentes velocidades. Veamos.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Si los subtítulos se presentan demasiado rápido puede que no sean legibles. Y si van demasiado despacio, el televidente se puede atrasar. Si bien la velocidad perfecta no existe, la persona del </a:t>
            </a:r>
            <a:r>
              <a:rPr lang="es-ES" sz="1200" kern="1200" dirty="0" err="1">
                <a:solidFill>
                  <a:schemeClr val="tx1"/>
                </a:solidFill>
                <a:effectLst/>
                <a:latin typeface="+mn-lt"/>
                <a:ea typeface="+mn-ea"/>
                <a:cs typeface="+mn-cs"/>
              </a:rPr>
              <a:t>teleprompter</a:t>
            </a:r>
            <a:r>
              <a:rPr lang="es-ES" sz="1200" kern="1200" dirty="0">
                <a:solidFill>
                  <a:schemeClr val="tx1"/>
                </a:solidFill>
                <a:effectLst/>
                <a:latin typeface="+mn-lt"/>
                <a:ea typeface="+mn-ea"/>
                <a:cs typeface="+mn-cs"/>
              </a:rPr>
              <a:t> debe tener en cuenta que su ritmo afecta al televidente que depende de los subtítulos. </a:t>
            </a:r>
          </a:p>
          <a:p>
            <a:r>
              <a:rPr lang="en-U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Una vez más, pero ahora muy despacio.</a:t>
            </a:r>
            <a:r>
              <a:rPr lang="en-US" dirty="0">
                <a:effectLst/>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Si los subtítulos se presentan demasiado rápido puede que no sean legibles. Y si van demasiado despacio, el televidente se puede atrasar. Si bien la velocidad perfecta no existe, la persona del </a:t>
            </a:r>
            <a:r>
              <a:rPr lang="es-ES" sz="1200" kern="1200" dirty="0" err="1">
                <a:solidFill>
                  <a:schemeClr val="tx1"/>
                </a:solidFill>
                <a:effectLst/>
                <a:latin typeface="+mn-lt"/>
                <a:ea typeface="+mn-ea"/>
                <a:cs typeface="+mn-cs"/>
              </a:rPr>
              <a:t>teleprompter</a:t>
            </a:r>
            <a:r>
              <a:rPr lang="es-ES" sz="1200" kern="1200" dirty="0">
                <a:solidFill>
                  <a:schemeClr val="tx1"/>
                </a:solidFill>
                <a:effectLst/>
                <a:latin typeface="+mn-lt"/>
                <a:ea typeface="+mn-ea"/>
                <a:cs typeface="+mn-cs"/>
              </a:rPr>
              <a:t> debe tener en cuenta que su ritmo afecta al televidente que depende de los subtítulos.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C858B66-B0B1-4E66-B3F7-10E05EF8E3B0}" type="slidenum">
              <a:rPr lang="en-US" smtClean="0"/>
              <a:t>11</a:t>
            </a:fld>
            <a:endParaRPr lang="en-US"/>
          </a:p>
        </p:txBody>
      </p:sp>
    </p:spTree>
    <p:extLst>
      <p:ext uri="{BB962C8B-B14F-4D97-AF65-F5344CB8AC3E}">
        <p14:creationId xmlns:p14="http://schemas.microsoft.com/office/powerpoint/2010/main" val="3682437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err="1">
                <a:solidFill>
                  <a:schemeClr val="tx1"/>
                </a:solidFill>
                <a:effectLst/>
                <a:latin typeface="+mn-lt"/>
                <a:ea typeface="+mn-ea"/>
                <a:cs typeface="+mn-cs"/>
              </a:rPr>
              <a:t>Transcripción</a:t>
            </a:r>
            <a:r>
              <a:rPr lang="en-US" sz="1200" b="1" u="sng" kern="1200" dirty="0">
                <a:solidFill>
                  <a:schemeClr val="tx1"/>
                </a:solidFill>
                <a:effectLst/>
                <a:latin typeface="+mn-lt"/>
                <a:ea typeface="+mn-ea"/>
                <a:cs typeface="+mn-cs"/>
              </a:rPr>
              <a:t> del video:</a:t>
            </a:r>
            <a:endParaRPr lang="en-US" sz="1200" kern="1200" dirty="0">
              <a:solidFill>
                <a:schemeClr val="tx1"/>
              </a:solidFill>
              <a:effectLst/>
              <a:latin typeface="+mn-lt"/>
              <a:ea typeface="+mn-ea"/>
              <a:cs typeface="+mn-cs"/>
            </a:endParaRPr>
          </a:p>
          <a:p>
            <a:r>
              <a:rPr lang="es-ES_tradnl" sz="1200" kern="1200" noProof="0" dirty="0">
                <a:solidFill>
                  <a:schemeClr val="tx1"/>
                </a:solidFill>
                <a:effectLst/>
                <a:latin typeface="+mn-lt"/>
                <a:ea typeface="+mn-ea"/>
                <a:cs typeface="+mn-cs"/>
              </a:rPr>
              <a:t>Cuando hay dos hablantes en un segmento con guion, distinguirlos con dos flechas mayor qué, o con rayas, como esta –, es de gran ayuda. </a:t>
            </a:r>
          </a:p>
          <a:p>
            <a:r>
              <a:rPr lang="es-ES_tradnl" noProof="0" dirty="0"/>
              <a:t>Veamos : </a:t>
            </a:r>
          </a:p>
        </p:txBody>
      </p:sp>
      <p:sp>
        <p:nvSpPr>
          <p:cNvPr id="4" name="Slide Number Placeholder 3"/>
          <p:cNvSpPr>
            <a:spLocks noGrp="1"/>
          </p:cNvSpPr>
          <p:nvPr>
            <p:ph type="sldNum" sz="quarter" idx="10"/>
          </p:nvPr>
        </p:nvSpPr>
        <p:spPr/>
        <p:txBody>
          <a:bodyPr/>
          <a:lstStyle/>
          <a:p>
            <a:fld id="{9C858B66-B0B1-4E66-B3F7-10E05EF8E3B0}" type="slidenum">
              <a:rPr lang="en-US" smtClean="0"/>
              <a:t>12</a:t>
            </a:fld>
            <a:endParaRPr lang="en-US"/>
          </a:p>
        </p:txBody>
      </p:sp>
    </p:spTree>
    <p:extLst>
      <p:ext uri="{BB962C8B-B14F-4D97-AF65-F5344CB8AC3E}">
        <p14:creationId xmlns:p14="http://schemas.microsoft.com/office/powerpoint/2010/main" val="2467936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4A8936-FB74-46F7-ACA3-297074370625}"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5EA-A561-4504-8EDF-5F726733381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731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A8936-FB74-46F7-ACA3-297074370625}"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5EA-A561-4504-8EDF-5F726733381D}" type="slidenum">
              <a:rPr lang="en-US" smtClean="0"/>
              <a:t>‹#›</a:t>
            </a:fld>
            <a:endParaRPr lang="en-US"/>
          </a:p>
        </p:txBody>
      </p:sp>
    </p:spTree>
    <p:extLst>
      <p:ext uri="{BB962C8B-B14F-4D97-AF65-F5344CB8AC3E}">
        <p14:creationId xmlns:p14="http://schemas.microsoft.com/office/powerpoint/2010/main" val="3435694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A8936-FB74-46F7-ACA3-297074370625}"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5EA-A561-4504-8EDF-5F726733381D}" type="slidenum">
              <a:rPr lang="en-US" smtClean="0"/>
              <a:t>‹#›</a:t>
            </a:fld>
            <a:endParaRPr lang="en-US"/>
          </a:p>
        </p:txBody>
      </p:sp>
    </p:spTree>
    <p:extLst>
      <p:ext uri="{BB962C8B-B14F-4D97-AF65-F5344CB8AC3E}">
        <p14:creationId xmlns:p14="http://schemas.microsoft.com/office/powerpoint/2010/main" val="209340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A8936-FB74-46F7-ACA3-297074370625}"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5EA-A561-4504-8EDF-5F726733381D}" type="slidenum">
              <a:rPr lang="en-US" smtClean="0"/>
              <a:t>‹#›</a:t>
            </a:fld>
            <a:endParaRPr lang="en-US"/>
          </a:p>
        </p:txBody>
      </p:sp>
    </p:spTree>
    <p:extLst>
      <p:ext uri="{BB962C8B-B14F-4D97-AF65-F5344CB8AC3E}">
        <p14:creationId xmlns:p14="http://schemas.microsoft.com/office/powerpoint/2010/main" val="3613260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4A8936-FB74-46F7-ACA3-297074370625}" type="datetimeFigureOut">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5EA-A561-4504-8EDF-5F726733381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72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4A8936-FB74-46F7-ACA3-297074370625}"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5EA-A561-4504-8EDF-5F726733381D}" type="slidenum">
              <a:rPr lang="en-US" smtClean="0"/>
              <a:t>‹#›</a:t>
            </a:fld>
            <a:endParaRPr lang="en-US"/>
          </a:p>
        </p:txBody>
      </p:sp>
    </p:spTree>
    <p:extLst>
      <p:ext uri="{BB962C8B-B14F-4D97-AF65-F5344CB8AC3E}">
        <p14:creationId xmlns:p14="http://schemas.microsoft.com/office/powerpoint/2010/main" val="3729786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4A8936-FB74-46F7-ACA3-297074370625}" type="datetimeFigureOut">
              <a:rPr lang="en-US" smtClean="0"/>
              <a:t>10/16/2020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5EA-A561-4504-8EDF-5F726733381D}" type="slidenum">
              <a:rPr lang="en-US" smtClean="0"/>
              <a:t>‹#›</a:t>
            </a:fld>
            <a:endParaRPr lang="en-US"/>
          </a:p>
        </p:txBody>
      </p:sp>
    </p:spTree>
    <p:extLst>
      <p:ext uri="{BB962C8B-B14F-4D97-AF65-F5344CB8AC3E}">
        <p14:creationId xmlns:p14="http://schemas.microsoft.com/office/powerpoint/2010/main" val="291292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4A8936-FB74-46F7-ACA3-297074370625}" type="datetimeFigureOut">
              <a:rPr lang="en-US" smtClean="0"/>
              <a:t>10/16/2020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5EA-A561-4504-8EDF-5F726733381D}" type="slidenum">
              <a:rPr lang="en-US" smtClean="0"/>
              <a:t>‹#›</a:t>
            </a:fld>
            <a:endParaRPr lang="en-US"/>
          </a:p>
        </p:txBody>
      </p:sp>
    </p:spTree>
    <p:extLst>
      <p:ext uri="{BB962C8B-B14F-4D97-AF65-F5344CB8AC3E}">
        <p14:creationId xmlns:p14="http://schemas.microsoft.com/office/powerpoint/2010/main" val="337207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04A8936-FB74-46F7-ACA3-297074370625}" type="datetimeFigureOut">
              <a:rPr lang="en-US" smtClean="0"/>
              <a:t>10/16/2020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178C5EA-A561-4504-8EDF-5F726733381D}" type="slidenum">
              <a:rPr lang="en-US" smtClean="0"/>
              <a:t>‹#›</a:t>
            </a:fld>
            <a:endParaRPr lang="en-US"/>
          </a:p>
        </p:txBody>
      </p:sp>
    </p:spTree>
    <p:extLst>
      <p:ext uri="{BB962C8B-B14F-4D97-AF65-F5344CB8AC3E}">
        <p14:creationId xmlns:p14="http://schemas.microsoft.com/office/powerpoint/2010/main" val="1120193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4A8936-FB74-46F7-ACA3-297074370625}" type="datetimeFigureOut">
              <a:rPr lang="en-US" smtClean="0"/>
              <a:t>10/16/2020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178C5EA-A561-4504-8EDF-5F726733381D}" type="slidenum">
              <a:rPr lang="en-US" smtClean="0"/>
              <a:t>‹#›</a:t>
            </a:fld>
            <a:endParaRPr lang="en-US"/>
          </a:p>
        </p:txBody>
      </p:sp>
    </p:spTree>
    <p:extLst>
      <p:ext uri="{BB962C8B-B14F-4D97-AF65-F5344CB8AC3E}">
        <p14:creationId xmlns:p14="http://schemas.microsoft.com/office/powerpoint/2010/main" val="273850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4A8936-FB74-46F7-ACA3-297074370625}" type="datetimeFigureOut">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5EA-A561-4504-8EDF-5F726733381D}" type="slidenum">
              <a:rPr lang="en-US" smtClean="0"/>
              <a:t>‹#›</a:t>
            </a:fld>
            <a:endParaRPr lang="en-US"/>
          </a:p>
        </p:txBody>
      </p:sp>
    </p:spTree>
    <p:extLst>
      <p:ext uri="{BB962C8B-B14F-4D97-AF65-F5344CB8AC3E}">
        <p14:creationId xmlns:p14="http://schemas.microsoft.com/office/powerpoint/2010/main" val="217410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04A8936-FB74-46F7-ACA3-297074370625}" type="datetimeFigureOut">
              <a:rPr lang="en-US" smtClean="0"/>
              <a:t>10/16/2020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178C5EA-A561-4504-8EDF-5F726733381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14463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f_0IN664g5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qXeqiWexFOw"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XZ1R9xqCa3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cc.gov/general/access-emergency-information-television"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www.youtube.com/watch?v=9kjfusuLHmc"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tdiforaccess.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nab.org/" TargetMode="External"/><Relationship Id="rId5" Type="http://schemas.openxmlformats.org/officeDocument/2006/relationships/hyperlink" Target="https://www.nad.org/members/state-association-affiliates/" TargetMode="External"/><Relationship Id="rId4" Type="http://schemas.openxmlformats.org/officeDocument/2006/relationships/hyperlink" Target="https://www.hearingloss.org/chapters-state-orgs/find-a-chapter/"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ocs.fcc.gov/public/attachments/DA-15-208A1.pdf" TargetMode="External"/><Relationship Id="rId7" Type="http://schemas.openxmlformats.org/officeDocument/2006/relationships/hyperlink" Target="https://www.fcc.gov/general/access-emergency-information-televis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fcc.gov/accessibility" TargetMode="External"/><Relationship Id="rId5" Type="http://schemas.openxmlformats.org/officeDocument/2006/relationships/hyperlink" Target="https://www.fcc.gov/general/closed-captioning-video-programming-television" TargetMode="External"/><Relationship Id="rId4" Type="http://schemas.openxmlformats.org/officeDocument/2006/relationships/hyperlink" Target="https://www.fcc.gov/news-events/events/2019/05/forum-captioning-local-news-program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kOhgeZweDc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ZBILbZTeR5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XhsFXfy4iTY"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fcc.gov/document/dac-recommendation-caption-case-formattin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s://www.youtube.com/watch?v=F3HfqYjztv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EpiR8M0jqhQ"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34720"/>
            <a:ext cx="10149840" cy="1738427"/>
          </a:xfrm>
        </p:spPr>
        <p:txBody>
          <a:bodyPr>
            <a:normAutofit fontScale="90000"/>
          </a:bodyPr>
          <a:lstStyle/>
          <a:p>
            <a:r>
              <a:rPr lang="es-ES_tradnl" sz="6500" b="1" dirty="0"/>
              <a:t>Kit de herramientas </a:t>
            </a:r>
            <a:br>
              <a:rPr lang="es-ES_tradnl" sz="6500" b="1" dirty="0"/>
            </a:br>
            <a:r>
              <a:rPr lang="es-ES_tradnl" sz="6500" b="1" dirty="0"/>
              <a:t>para el coordinador de ENT </a:t>
            </a:r>
          </a:p>
        </p:txBody>
      </p:sp>
      <p:sp>
        <p:nvSpPr>
          <p:cNvPr id="3" name="Subtitle 2"/>
          <p:cNvSpPr>
            <a:spLocks noGrp="1"/>
          </p:cNvSpPr>
          <p:nvPr>
            <p:ph type="subTitle" idx="1"/>
          </p:nvPr>
        </p:nvSpPr>
        <p:spPr>
          <a:xfrm>
            <a:off x="1524000" y="2673147"/>
            <a:ext cx="9823554" cy="1655762"/>
          </a:xfrm>
        </p:spPr>
        <p:txBody>
          <a:bodyPr/>
          <a:lstStyle/>
          <a:p>
            <a:r>
              <a:rPr lang="es-ES_tradnl" dirty="0"/>
              <a:t>CREANDO SUBTÍTULOS OPCIONALES-CC DE alta CALIDAD </a:t>
            </a:r>
          </a:p>
          <a:p>
            <a:r>
              <a:rPr lang="es-ES_tradnl" dirty="0"/>
              <a:t>CON LA TECNOLOGÍA DE SALA DE REDACCIÓN ELECTRÓNICA (ENT)</a:t>
            </a:r>
          </a:p>
        </p:txBody>
      </p:sp>
      <p:sp>
        <p:nvSpPr>
          <p:cNvPr id="4" name="TextBox 3"/>
          <p:cNvSpPr txBox="1"/>
          <p:nvPr/>
        </p:nvSpPr>
        <p:spPr>
          <a:xfrm>
            <a:off x="1377043" y="4582886"/>
            <a:ext cx="8191500" cy="923330"/>
          </a:xfrm>
          <a:prstGeom prst="rect">
            <a:avLst/>
          </a:prstGeom>
          <a:noFill/>
        </p:spPr>
        <p:txBody>
          <a:bodyPr wrap="square" rtlCol="0">
            <a:spAutoFit/>
          </a:bodyPr>
          <a:lstStyle/>
          <a:p>
            <a:r>
              <a:rPr lang="es-ES_tradnl" dirty="0"/>
              <a:t>Elaborado por el Comité Asesor en Discapacidad-DAC de la FCC</a:t>
            </a:r>
          </a:p>
          <a:p>
            <a:r>
              <a:rPr lang="es-ES_tradnl" dirty="0"/>
              <a:t>Aprobado en octubre 14 de 2020</a:t>
            </a:r>
          </a:p>
          <a:p>
            <a:endParaRPr lang="es-ES_tradnl" dirty="0"/>
          </a:p>
        </p:txBody>
      </p:sp>
    </p:spTree>
    <p:extLst>
      <p:ext uri="{BB962C8B-B14F-4D97-AF65-F5344CB8AC3E}">
        <p14:creationId xmlns:p14="http://schemas.microsoft.com/office/powerpoint/2010/main" val="713244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68F9A-5C3B-48B9-8B8C-4153EB3299F2}"/>
              </a:ext>
            </a:extLst>
          </p:cNvPr>
          <p:cNvSpPr>
            <a:spLocks noGrp="1"/>
          </p:cNvSpPr>
          <p:nvPr>
            <p:ph type="title"/>
          </p:nvPr>
        </p:nvSpPr>
        <p:spPr/>
        <p:txBody>
          <a:bodyPr>
            <a:normAutofit/>
          </a:bodyPr>
          <a:lstStyle/>
          <a:p>
            <a:r>
              <a:rPr lang="es-ES_tradnl"/>
              <a:t>Precisión: Efectos de sonido y notas musicales</a:t>
            </a:r>
          </a:p>
        </p:txBody>
      </p:sp>
      <p:sp>
        <p:nvSpPr>
          <p:cNvPr id="3" name="Content Placeholder 2">
            <a:extLst>
              <a:ext uri="{FF2B5EF4-FFF2-40B4-BE49-F238E27FC236}">
                <a16:creationId xmlns:a16="http://schemas.microsoft.com/office/drawing/2014/main" id="{6774F01A-F912-469D-9670-51CCDE05EDEA}"/>
              </a:ext>
            </a:extLst>
          </p:cNvPr>
          <p:cNvSpPr>
            <a:spLocks noGrp="1"/>
          </p:cNvSpPr>
          <p:nvPr>
            <p:ph sz="half" idx="1"/>
          </p:nvPr>
        </p:nvSpPr>
        <p:spPr>
          <a:xfrm>
            <a:off x="483079" y="1845732"/>
            <a:ext cx="5658201" cy="4848366"/>
          </a:xfrm>
        </p:spPr>
        <p:txBody>
          <a:bodyPr>
            <a:normAutofit fontScale="70000" lnSpcReduction="20000"/>
          </a:bodyPr>
          <a:lstStyle/>
          <a:p>
            <a:pPr marL="0" indent="0">
              <a:buNone/>
            </a:pPr>
            <a:r>
              <a:rPr lang="es-ES_tradnl" sz="2400" dirty="0"/>
              <a:t>    Los efectos de sonido ayudan a transmitir significado.</a:t>
            </a:r>
          </a:p>
          <a:p>
            <a:pPr lvl="1"/>
            <a:r>
              <a:rPr lang="es-ES_tradnl" sz="2400" dirty="0"/>
              <a:t>Describa los sonidos en formato “sustantivo-verbo”, como “perro ladrando”, “arma cargando” o “multitud abucheando”</a:t>
            </a:r>
          </a:p>
          <a:p>
            <a:pPr lvl="1"/>
            <a:r>
              <a:rPr lang="es-ES_tradnl" sz="2400" dirty="0"/>
              <a:t>Si la fuente del sonido aparece en pantalla, solo describa el sonido: “cantando”, “vítores y aplausos”</a:t>
            </a:r>
          </a:p>
          <a:p>
            <a:r>
              <a:rPr lang="es-ES_tradnl" sz="2400" dirty="0"/>
              <a:t>Notas musicales y letras de canciones.</a:t>
            </a:r>
          </a:p>
          <a:p>
            <a:pPr lvl="1"/>
            <a:r>
              <a:rPr lang="es-ES_tradnl" sz="2400" dirty="0"/>
              <a:t>Si en una sección pregrabada hay una canción con letra, incluya la letra en el guion. Si en una sección de la que no hay guion se incluye un fragmento musical, identifíquelo con una nota musical (si el software que usa lo permite)</a:t>
            </a:r>
          </a:p>
          <a:p>
            <a:pPr lvl="1"/>
            <a:r>
              <a:rPr lang="es-ES_tradnl" sz="2400" dirty="0"/>
              <a:t>Intente ser descriptivo al identificar la música. Por ejemplo, “música rock”, “música clásica” o “música country” son descripciones útiles. También sirve el incluir en la descripción el nombre de la canción y el artista de ser posible</a:t>
            </a:r>
          </a:p>
          <a:p>
            <a:pPr lvl="0"/>
            <a:r>
              <a:rPr lang="es-ES_tradnl" sz="2400" dirty="0"/>
              <a:t>Haga clic en la imagen o visite el siguiente enlace: </a:t>
            </a:r>
            <a:r>
              <a:rPr lang="en-US" sz="2400" u="sng" dirty="0">
                <a:hlinkClick r:id="rId3" tooltip="https://www.youtube.com/watch?v=f_0IN664g5M"/>
              </a:rPr>
              <a:t>https://www.youtube.com/watch?v=f_0IN664g5M</a:t>
            </a:r>
            <a:endParaRPr lang="en-US" sz="2400" u="sng" dirty="0"/>
          </a:p>
          <a:p>
            <a:pPr lvl="0"/>
            <a:r>
              <a:rPr lang="es-ES_tradnl" sz="2400" dirty="0"/>
              <a:t>Duración: 27 segundos</a:t>
            </a:r>
          </a:p>
          <a:p>
            <a:endParaRPr lang="en-US" dirty="0"/>
          </a:p>
        </p:txBody>
      </p:sp>
      <p:sp>
        <p:nvSpPr>
          <p:cNvPr id="5" name="TextBox 4"/>
          <p:cNvSpPr txBox="1"/>
          <p:nvPr/>
        </p:nvSpPr>
        <p:spPr>
          <a:xfrm>
            <a:off x="6141280" y="5129716"/>
            <a:ext cx="5014400" cy="738664"/>
          </a:xfrm>
          <a:prstGeom prst="rect">
            <a:avLst/>
          </a:prstGeom>
          <a:noFill/>
        </p:spPr>
        <p:txBody>
          <a:bodyPr wrap="square" rtlCol="0">
            <a:spAutoFit/>
          </a:bodyPr>
          <a:lstStyle/>
          <a:p>
            <a:r>
              <a:rPr lang="es-ES_tradnl" sz="1400" dirty="0">
                <a:solidFill>
                  <a:schemeClr val="tx1">
                    <a:lumMod val="75000"/>
                    <a:lumOff val="25000"/>
                  </a:schemeClr>
                </a:solidFill>
              </a:rPr>
              <a:t>Los subtítulos de este video simulan ENT y muestran qué sucede cuando el audio se corta o hay un silencio, como sucede en  los la generación de subtítulos ENT. </a:t>
            </a:r>
          </a:p>
        </p:txBody>
      </p:sp>
      <p:pic>
        <p:nvPicPr>
          <p:cNvPr id="4" name="Picture 3">
            <a:hlinkClick r:id="rId3"/>
          </p:cNvPr>
          <p:cNvPicPr>
            <a:picLocks noChangeAspect="1"/>
          </p:cNvPicPr>
          <p:nvPr/>
        </p:nvPicPr>
        <p:blipFill>
          <a:blip r:embed="rId4"/>
          <a:stretch>
            <a:fillRect/>
          </a:stretch>
        </p:blipFill>
        <p:spPr>
          <a:xfrm>
            <a:off x="6320703" y="1970498"/>
            <a:ext cx="5219135" cy="2926080"/>
          </a:xfrm>
          <a:prstGeom prst="rect">
            <a:avLst/>
          </a:prstGeom>
          <a:ln w="38100">
            <a:solidFill>
              <a:schemeClr val="accent1"/>
            </a:solidFill>
          </a:ln>
        </p:spPr>
      </p:pic>
    </p:spTree>
    <p:extLst>
      <p:ext uri="{BB962C8B-B14F-4D97-AF65-F5344CB8AC3E}">
        <p14:creationId xmlns:p14="http://schemas.microsoft.com/office/powerpoint/2010/main" val="3738396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Velocidad de los subtítulos</a:t>
            </a:r>
          </a:p>
        </p:txBody>
      </p:sp>
      <p:sp>
        <p:nvSpPr>
          <p:cNvPr id="3" name="Content Placeholder 2"/>
          <p:cNvSpPr>
            <a:spLocks noGrp="1"/>
          </p:cNvSpPr>
          <p:nvPr>
            <p:ph sz="half" idx="1"/>
          </p:nvPr>
        </p:nvSpPr>
        <p:spPr/>
        <p:txBody>
          <a:bodyPr>
            <a:normAutofit lnSpcReduction="10000"/>
          </a:bodyPr>
          <a:lstStyle/>
          <a:p>
            <a:r>
              <a:rPr lang="es-ES_tradnl" sz="1700" dirty="0"/>
              <a:t>La velocidad es importante para la legibilidad.</a:t>
            </a:r>
          </a:p>
          <a:p>
            <a:pPr marL="578358" lvl="1" indent="-285750"/>
            <a:r>
              <a:rPr lang="es-ES_tradnl" sz="1700" dirty="0"/>
              <a:t>Dé tiempo suficiente a los televidentes para que lean los subtítulos opcionales. </a:t>
            </a:r>
          </a:p>
          <a:p>
            <a:pPr marL="578358" lvl="1" indent="-285750"/>
            <a:r>
              <a:rPr lang="es-ES_tradnl" sz="1700" dirty="0"/>
              <a:t>Los subtítulos deben ser legibles y no aparecer mucho antes ni mucho después del hablante, solo con un poco de diferencia.</a:t>
            </a:r>
          </a:p>
          <a:p>
            <a:pPr marL="578358" lvl="1" indent="-285750"/>
            <a:r>
              <a:rPr lang="es-ES_tradnl" sz="1700" dirty="0"/>
              <a:t>La persona que controla la velocidad del </a:t>
            </a:r>
            <a:r>
              <a:rPr lang="es-ES_tradnl" sz="1700" dirty="0" err="1"/>
              <a:t>teleprompter</a:t>
            </a:r>
            <a:r>
              <a:rPr lang="es-ES_tradnl" sz="1700" dirty="0"/>
              <a:t> debe ser consciente de que está controlando también  la velocidad a la que aparecen los subtítulos opcionales.</a:t>
            </a:r>
          </a:p>
          <a:p>
            <a:pPr marL="292608" lvl="1" indent="0">
              <a:buNone/>
            </a:pPr>
            <a:r>
              <a:rPr lang="es-ES_tradnl" sz="1700" dirty="0"/>
              <a:t>Haga clic en la imagen o visite el siguiente enlace para ver el video asociado: </a:t>
            </a:r>
            <a:r>
              <a:rPr lang="en-US" sz="1700" u="sng" dirty="0">
                <a:hlinkClick r:id="rId3"/>
              </a:rPr>
              <a:t>https://www.youtube.com/watch?v=qXeqiWexFOw</a:t>
            </a:r>
            <a:endParaRPr lang="en-US" sz="1700" u="sng" dirty="0"/>
          </a:p>
          <a:p>
            <a:pPr marL="292608" lvl="1" indent="0">
              <a:buNone/>
            </a:pPr>
            <a:endParaRPr lang="es-ES_tradnl" sz="1700" dirty="0"/>
          </a:p>
          <a:p>
            <a:pPr marL="292608" lvl="1" indent="0">
              <a:buNone/>
            </a:pPr>
            <a:r>
              <a:rPr lang="es-ES_tradnl" sz="1700" dirty="0"/>
              <a:t>Duración: 52 segundos</a:t>
            </a:r>
          </a:p>
          <a:p>
            <a:pPr marL="292608" lvl="1" indent="0">
              <a:buNone/>
            </a:pPr>
            <a:endParaRPr lang="en-US" dirty="0"/>
          </a:p>
        </p:txBody>
      </p:sp>
      <p:sp>
        <p:nvSpPr>
          <p:cNvPr id="5" name="TextBox 4"/>
          <p:cNvSpPr txBox="1"/>
          <p:nvPr/>
        </p:nvSpPr>
        <p:spPr>
          <a:xfrm>
            <a:off x="6126480" y="5063113"/>
            <a:ext cx="5247156" cy="1200329"/>
          </a:xfrm>
          <a:prstGeom prst="rect">
            <a:avLst/>
          </a:prstGeom>
          <a:noFill/>
        </p:spPr>
        <p:txBody>
          <a:bodyPr wrap="square" rtlCol="0">
            <a:spAutoFit/>
          </a:bodyPr>
          <a:lstStyle/>
          <a:p>
            <a:pPr lvl="0"/>
            <a:r>
              <a:rPr lang="es-ES_tradnl" dirty="0">
                <a:solidFill>
                  <a:schemeClr val="tx1">
                    <a:lumMod val="75000"/>
                    <a:lumOff val="25000"/>
                  </a:schemeClr>
                </a:solidFill>
              </a:rPr>
              <a:t>Tenga presente que los subtítulos en este video están cortados para emular la  experiencia cuando la velocidad es muy alta o muy lenta, o cuando  no hay sincronismo.  </a:t>
            </a:r>
          </a:p>
        </p:txBody>
      </p:sp>
      <p:pic>
        <p:nvPicPr>
          <p:cNvPr id="4" name="Picture 3">
            <a:hlinkClick r:id="rId3"/>
          </p:cNvPr>
          <p:cNvPicPr>
            <a:picLocks noChangeAspect="1"/>
          </p:cNvPicPr>
          <p:nvPr/>
        </p:nvPicPr>
        <p:blipFill>
          <a:blip r:embed="rId4"/>
          <a:stretch>
            <a:fillRect/>
          </a:stretch>
        </p:blipFill>
        <p:spPr>
          <a:xfrm>
            <a:off x="6233343" y="1937196"/>
            <a:ext cx="5140293" cy="2926080"/>
          </a:xfrm>
          <a:prstGeom prst="rect">
            <a:avLst/>
          </a:prstGeom>
          <a:ln w="38100">
            <a:solidFill>
              <a:schemeClr val="accent1"/>
            </a:solidFill>
          </a:ln>
        </p:spPr>
      </p:pic>
    </p:spTree>
    <p:extLst>
      <p:ext uri="{BB962C8B-B14F-4D97-AF65-F5344CB8AC3E}">
        <p14:creationId xmlns:p14="http://schemas.microsoft.com/office/powerpoint/2010/main" val="117724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Cambios de hablante</a:t>
            </a:r>
          </a:p>
        </p:txBody>
      </p:sp>
      <p:sp>
        <p:nvSpPr>
          <p:cNvPr id="3" name="Content Placeholder 2"/>
          <p:cNvSpPr>
            <a:spLocks noGrp="1"/>
          </p:cNvSpPr>
          <p:nvPr>
            <p:ph sz="half" idx="1"/>
          </p:nvPr>
        </p:nvSpPr>
        <p:spPr>
          <a:xfrm>
            <a:off x="1025913" y="1845734"/>
            <a:ext cx="5009126" cy="4023360"/>
          </a:xfrm>
        </p:spPr>
        <p:txBody>
          <a:bodyPr>
            <a:normAutofit fontScale="92500" lnSpcReduction="10000"/>
          </a:bodyPr>
          <a:lstStyle/>
          <a:p>
            <a:r>
              <a:rPr lang="es-ES_tradnl" dirty="0"/>
              <a:t>Señale los cambios de hablante en los segmentos pregrabados para indicar quién está hablando. </a:t>
            </a:r>
          </a:p>
          <a:p>
            <a:pPr lvl="1"/>
            <a:r>
              <a:rPr lang="es-ES_tradnl" dirty="0"/>
              <a:t>“&gt;&gt;”  o “- -” indica a quienes leen los subtítulos opcionales que hubo cambio de hablante</a:t>
            </a:r>
          </a:p>
          <a:p>
            <a:pPr lvl="1"/>
            <a:r>
              <a:rPr lang="es-ES_tradnl" dirty="0"/>
              <a:t>nota: los símbolos &gt;&gt; no se pueden usar en todos los subtítulos ENT.</a:t>
            </a:r>
          </a:p>
          <a:p>
            <a:pPr lvl="1"/>
            <a:r>
              <a:rPr lang="es-ES_tradnl" dirty="0"/>
              <a:t>De ser posible, incluya el nombre seguido de dos puntos cuando haya cambio de hablante </a:t>
            </a:r>
          </a:p>
          <a:p>
            <a:pPr lvl="2"/>
            <a:r>
              <a:rPr lang="es-ES_tradnl" sz="1800" dirty="0"/>
              <a:t>-- Reportero:</a:t>
            </a:r>
          </a:p>
          <a:p>
            <a:pPr lvl="2"/>
            <a:r>
              <a:rPr lang="es-ES_tradnl" sz="1800" dirty="0"/>
              <a:t>-- George </a:t>
            </a:r>
            <a:r>
              <a:rPr lang="es-ES_tradnl" sz="1800" dirty="0" err="1"/>
              <a:t>Clooney</a:t>
            </a:r>
            <a:r>
              <a:rPr lang="es-ES_tradnl" sz="1800" dirty="0"/>
              <a:t>:</a:t>
            </a:r>
          </a:p>
          <a:p>
            <a:pPr lvl="2"/>
            <a:endParaRPr lang="es-ES_tradnl" dirty="0"/>
          </a:p>
          <a:p>
            <a:pPr marL="292608" lvl="1" indent="0">
              <a:buNone/>
            </a:pPr>
            <a:r>
              <a:rPr lang="es-ES_tradnl" dirty="0"/>
              <a:t>Haga clic en la imagen o visite el siguiente enlace para ver el video asociado:  </a:t>
            </a:r>
          </a:p>
          <a:p>
            <a:pPr marL="292608" lvl="1" indent="0">
              <a:buNone/>
            </a:pPr>
            <a:r>
              <a:rPr lang="en-US" dirty="0"/>
              <a:t> </a:t>
            </a:r>
            <a:r>
              <a:rPr lang="en-US" u="sng" dirty="0">
                <a:hlinkClick r:id="rId3"/>
              </a:rPr>
              <a:t>https://www.youtube.com/watch?v=XZ1R9xqCa3M</a:t>
            </a:r>
            <a:endParaRPr lang="es-ES_tradnl" dirty="0"/>
          </a:p>
          <a:p>
            <a:pPr marL="292608" lvl="1" indent="0">
              <a:buNone/>
            </a:pPr>
            <a:r>
              <a:rPr lang="es-ES_tradnl" dirty="0"/>
              <a:t>Duración: 11 segundos</a:t>
            </a:r>
          </a:p>
          <a:p>
            <a:pPr marL="292608" lvl="1" indent="0">
              <a:buNone/>
            </a:pPr>
            <a:endParaRPr lang="en-US" dirty="0"/>
          </a:p>
          <a:p>
            <a:pPr marL="292608" lvl="1" indent="0">
              <a:buNone/>
            </a:pPr>
            <a:endParaRPr lang="en-US" dirty="0"/>
          </a:p>
          <a:p>
            <a:endParaRPr lang="en-US" dirty="0"/>
          </a:p>
        </p:txBody>
      </p:sp>
      <p:sp>
        <p:nvSpPr>
          <p:cNvPr id="5" name="TextBox 4"/>
          <p:cNvSpPr txBox="1"/>
          <p:nvPr/>
        </p:nvSpPr>
        <p:spPr>
          <a:xfrm>
            <a:off x="6431328" y="5307614"/>
            <a:ext cx="5014400" cy="353943"/>
          </a:xfrm>
          <a:prstGeom prst="rect">
            <a:avLst/>
          </a:prstGeom>
          <a:noFill/>
        </p:spPr>
        <p:txBody>
          <a:bodyPr wrap="square" rtlCol="0">
            <a:spAutoFit/>
          </a:bodyPr>
          <a:lstStyle/>
          <a:p>
            <a:pPr lvl="0"/>
            <a:r>
              <a:rPr lang="es-ES_tradnl" sz="1700" dirty="0">
                <a:solidFill>
                  <a:schemeClr val="tx1">
                    <a:lumMod val="75000"/>
                    <a:lumOff val="25000"/>
                  </a:schemeClr>
                </a:solidFill>
              </a:rPr>
              <a:t>Los subtítulos de este video simulan ENT.</a:t>
            </a:r>
          </a:p>
        </p:txBody>
      </p:sp>
      <p:pic>
        <p:nvPicPr>
          <p:cNvPr id="4" name="Picture 3">
            <a:hlinkClick r:id="rId3"/>
          </p:cNvPr>
          <p:cNvPicPr>
            <a:picLocks noChangeAspect="1"/>
          </p:cNvPicPr>
          <p:nvPr/>
        </p:nvPicPr>
        <p:blipFill>
          <a:blip r:embed="rId4"/>
          <a:stretch>
            <a:fillRect/>
          </a:stretch>
        </p:blipFill>
        <p:spPr>
          <a:xfrm>
            <a:off x="6431328" y="2021946"/>
            <a:ext cx="5192142" cy="2926080"/>
          </a:xfrm>
          <a:prstGeom prst="rect">
            <a:avLst/>
          </a:prstGeom>
          <a:ln w="38100">
            <a:solidFill>
              <a:srgbClr val="BD582C"/>
            </a:solidFill>
          </a:ln>
        </p:spPr>
      </p:pic>
    </p:spTree>
    <p:extLst>
      <p:ext uri="{BB962C8B-B14F-4D97-AF65-F5344CB8AC3E}">
        <p14:creationId xmlns:p14="http://schemas.microsoft.com/office/powerpoint/2010/main" val="2400311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B670B-F533-4ECE-A8F9-09C83B76067C}"/>
              </a:ext>
            </a:extLst>
          </p:cNvPr>
          <p:cNvSpPr>
            <a:spLocks noGrp="1"/>
          </p:cNvSpPr>
          <p:nvPr>
            <p:ph type="title"/>
          </p:nvPr>
        </p:nvSpPr>
        <p:spPr/>
        <p:txBody>
          <a:bodyPr/>
          <a:lstStyle/>
          <a:p>
            <a:r>
              <a:rPr lang="es-ES_tradnl"/>
              <a:t>Ubicación de los subtítulos opcionales </a:t>
            </a:r>
          </a:p>
        </p:txBody>
      </p:sp>
      <p:sp>
        <p:nvSpPr>
          <p:cNvPr id="3" name="Content Placeholder 2">
            <a:extLst>
              <a:ext uri="{FF2B5EF4-FFF2-40B4-BE49-F238E27FC236}">
                <a16:creationId xmlns:a16="http://schemas.microsoft.com/office/drawing/2014/main" id="{3D6D187B-977B-4E5E-B484-424BBDAF8900}"/>
              </a:ext>
            </a:extLst>
          </p:cNvPr>
          <p:cNvSpPr>
            <a:spLocks noGrp="1"/>
          </p:cNvSpPr>
          <p:nvPr>
            <p:ph idx="1"/>
          </p:nvPr>
        </p:nvSpPr>
        <p:spPr/>
        <p:txBody>
          <a:bodyPr>
            <a:normAutofit/>
          </a:bodyPr>
          <a:lstStyle/>
          <a:p>
            <a:r>
              <a:rPr lang="es-ES_tradnl" dirty="0"/>
              <a:t>Si bien en cada aparato de televisión los subtítulos opcionales se ven diferentes, las cadenas de televisión pueden ubicarlos en la parte alta o baja de la pantalla para prevenir que interfieran con los gráficos.</a:t>
            </a:r>
          </a:p>
          <a:p>
            <a:r>
              <a:rPr lang="es-ES_tradnl" dirty="0"/>
              <a:t>El estándar de la mayoría de noticieros es dejar los subtítulos opcionales de dos líneas en la parte superior de la pantalla y ocupando todo el ancho (32 caracteres). Así,  no se interfiere con los tercios inferiores, resultados de elecciones o franjas de texto con noticias (crawl). </a:t>
            </a:r>
          </a:p>
          <a:p>
            <a:pPr lvl="1"/>
            <a:r>
              <a:rPr lang="es-ES_tradnl" sz="2000" dirty="0"/>
              <a:t>Es posible que ese formato cubra la frente del presentador, pero ese suele ser el mejor de los dos males</a:t>
            </a:r>
          </a:p>
          <a:p>
            <a:r>
              <a:rPr lang="es-ES_tradnl" dirty="0"/>
              <a:t>Verifique de manera regular la ubicación de los subtítulos opcionales que su estación genera luego de pasar  por sus proveedores de cable o satélite, así sabrá cómo es que los televidentes reciben los subtítulos opcionales en su mercado.</a:t>
            </a:r>
          </a:p>
          <a:p>
            <a:endParaRPr lang="en-US" dirty="0"/>
          </a:p>
        </p:txBody>
      </p:sp>
    </p:spTree>
    <p:extLst>
      <p:ext uri="{BB962C8B-B14F-4D97-AF65-F5344CB8AC3E}">
        <p14:creationId xmlns:p14="http://schemas.microsoft.com/office/powerpoint/2010/main" val="3622839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119AB-7ABF-4E7B-AC98-5E4E1A7DD6C8}"/>
              </a:ext>
            </a:extLst>
          </p:cNvPr>
          <p:cNvSpPr>
            <a:spLocks noGrp="1"/>
          </p:cNvSpPr>
          <p:nvPr>
            <p:ph type="title"/>
          </p:nvPr>
        </p:nvSpPr>
        <p:spPr/>
        <p:txBody>
          <a:bodyPr/>
          <a:lstStyle/>
          <a:p>
            <a:r>
              <a:rPr lang="es-ES_tradnl" dirty="0"/>
              <a:t>El estado del tiempo y otra programación </a:t>
            </a:r>
            <a:br>
              <a:rPr lang="es-ES_tradnl" dirty="0"/>
            </a:br>
            <a:r>
              <a:rPr lang="es-ES_tradnl" dirty="0"/>
              <a:t>sin guion</a:t>
            </a:r>
          </a:p>
        </p:txBody>
      </p:sp>
      <p:sp>
        <p:nvSpPr>
          <p:cNvPr id="3" name="Content Placeholder 2">
            <a:extLst>
              <a:ext uri="{FF2B5EF4-FFF2-40B4-BE49-F238E27FC236}">
                <a16:creationId xmlns:a16="http://schemas.microsoft.com/office/drawing/2014/main" id="{EBA8A343-FDE3-4809-8F40-D7DF0FDFA742}"/>
              </a:ext>
            </a:extLst>
          </p:cNvPr>
          <p:cNvSpPr>
            <a:spLocks noGrp="1"/>
          </p:cNvSpPr>
          <p:nvPr>
            <p:ph sz="half" idx="1"/>
          </p:nvPr>
        </p:nvSpPr>
        <p:spPr>
          <a:xfrm>
            <a:off x="1097280" y="1845733"/>
            <a:ext cx="5092506" cy="4725663"/>
          </a:xfrm>
        </p:spPr>
        <p:txBody>
          <a:bodyPr>
            <a:normAutofit fontScale="55000" lnSpcReduction="20000"/>
          </a:bodyPr>
          <a:lstStyle/>
          <a:p>
            <a:pPr marL="0" indent="0">
              <a:buNone/>
            </a:pPr>
            <a:r>
              <a:rPr lang="es-ES_tradnl" sz="2700" dirty="0"/>
              <a:t>Consejos para hacer que el programa sin guion sea accesible:</a:t>
            </a:r>
          </a:p>
          <a:p>
            <a:pPr marL="578358" lvl="1" indent="-285750"/>
            <a:r>
              <a:rPr lang="es-ES_tradnl" sz="2700" dirty="0"/>
              <a:t>Siempre incluya flechas o resalte la información en los mapas.</a:t>
            </a:r>
          </a:p>
          <a:p>
            <a:pPr marL="578358" lvl="1" indent="-285750"/>
            <a:r>
              <a:rPr lang="es-ES_tradnl" sz="2700" dirty="0"/>
              <a:t>En los gráficos use palabras completas</a:t>
            </a:r>
          </a:p>
          <a:p>
            <a:pPr marL="578358" lvl="1" indent="-285750"/>
            <a:r>
              <a:rPr lang="es-ES_tradnl" sz="2700" dirty="0"/>
              <a:t>Incluya franjas de texto-</a:t>
            </a:r>
            <a:r>
              <a:rPr lang="es-ES_tradnl" sz="2700" dirty="0" err="1"/>
              <a:t>crawls</a:t>
            </a:r>
            <a:r>
              <a:rPr lang="es-ES_tradnl" sz="2700" dirty="0"/>
              <a:t> con la información </a:t>
            </a:r>
          </a:p>
          <a:p>
            <a:pPr marL="578358" lvl="1" indent="-285750"/>
            <a:r>
              <a:rPr lang="es-ES_tradnl" sz="2700" dirty="0"/>
              <a:t>De ser necesario, escriba en un pizarrón interactivo</a:t>
            </a:r>
          </a:p>
          <a:p>
            <a:pPr marL="578358" lvl="1" indent="-285750"/>
            <a:r>
              <a:rPr lang="es-ES_tradnl" sz="2700" dirty="0"/>
              <a:t>Siga lo más posible al audio al aire al elaborar los guiones del pronóstico del clima</a:t>
            </a:r>
          </a:p>
          <a:p>
            <a:pPr marL="578358" lvl="1" indent="-285750"/>
            <a:r>
              <a:rPr lang="es-ES_tradnl" sz="2700" dirty="0"/>
              <a:t>Las estaciones que no puedan tener un guion del pronóstico del clima deben incluir en los subtítulos opcionales un enlace hacia un pronóstico que se pueda leer (no debe ser un video sin subtítulos opcionales)</a:t>
            </a:r>
          </a:p>
          <a:p>
            <a:pPr marL="0" indent="0">
              <a:buNone/>
            </a:pPr>
            <a:r>
              <a:rPr lang="es-ES_tradnl" sz="2700" dirty="0"/>
              <a:t>Para más información sobre requisitos especiales para los reportes del tiempo de emergencia. </a:t>
            </a:r>
            <a:r>
              <a:rPr lang="es-ES_tradnl" sz="2700" dirty="0">
                <a:hlinkClick r:id="rId3"/>
              </a:rPr>
              <a:t>Haga clic aquí</a:t>
            </a:r>
            <a:endParaRPr lang="es-ES_tradnl" sz="2700" dirty="0"/>
          </a:p>
          <a:p>
            <a:pPr marL="0" indent="0">
              <a:buNone/>
            </a:pPr>
            <a:r>
              <a:rPr lang="es-ES_tradnl" sz="2700" dirty="0"/>
              <a:t>Haga clic en la imagen o visite el siguiente enlace para ver el video asociado:   </a:t>
            </a:r>
            <a:r>
              <a:rPr lang="en-US" sz="2700" u="sng" dirty="0">
                <a:hlinkClick r:id="rId4"/>
              </a:rPr>
              <a:t>https://www.youtube.com/watch?v=9kjfusuLHmc</a:t>
            </a:r>
            <a:endParaRPr lang="en-US" sz="2700" u="sng" dirty="0"/>
          </a:p>
          <a:p>
            <a:pPr marL="0" indent="0">
              <a:buNone/>
            </a:pPr>
            <a:r>
              <a:rPr lang="es-ES_tradnl" sz="2700" dirty="0"/>
              <a:t>Duración: 1:48</a:t>
            </a:r>
          </a:p>
          <a:p>
            <a:endParaRPr lang="en-US" dirty="0"/>
          </a:p>
          <a:p>
            <a:endParaRPr lang="en-US" dirty="0"/>
          </a:p>
          <a:p>
            <a:endParaRPr lang="en-US" dirty="0"/>
          </a:p>
        </p:txBody>
      </p:sp>
      <p:sp>
        <p:nvSpPr>
          <p:cNvPr id="9" name="Rectangle 8"/>
          <p:cNvSpPr/>
          <p:nvPr/>
        </p:nvSpPr>
        <p:spPr>
          <a:xfrm>
            <a:off x="6035039" y="4697308"/>
            <a:ext cx="6096000" cy="1415772"/>
          </a:xfrm>
          <a:prstGeom prst="rect">
            <a:avLst/>
          </a:prstGeom>
        </p:spPr>
        <p:txBody>
          <a:bodyPr>
            <a:spAutoFit/>
          </a:bodyPr>
          <a:lstStyle/>
          <a:p>
            <a:pPr marL="292608" lvl="1" indent="0">
              <a:buNone/>
            </a:pPr>
            <a:endParaRPr lang="en-US" dirty="0"/>
          </a:p>
          <a:p>
            <a:pPr marL="292608" lvl="1"/>
            <a:r>
              <a:rPr lang="es-ES_tradnl" sz="1700" dirty="0">
                <a:solidFill>
                  <a:schemeClr val="tx1">
                    <a:lumMod val="75000"/>
                    <a:lumOff val="25000"/>
                  </a:schemeClr>
                </a:solidFill>
              </a:rPr>
              <a:t>En estos subtítulos ENT falta parte del audio, como puede suceder en el reporte del tiempo. Los coordinadores de ENT deben evitar que los subtítulos opcionales cubran información relevante en pantalla. </a:t>
            </a:r>
          </a:p>
        </p:txBody>
      </p:sp>
      <p:pic>
        <p:nvPicPr>
          <p:cNvPr id="4" name="Picture 3">
            <a:hlinkClick r:id="rId4"/>
          </p:cNvPr>
          <p:cNvPicPr>
            <a:picLocks noChangeAspect="1"/>
          </p:cNvPicPr>
          <p:nvPr/>
        </p:nvPicPr>
        <p:blipFill>
          <a:blip r:embed="rId5"/>
          <a:stretch>
            <a:fillRect/>
          </a:stretch>
        </p:blipFill>
        <p:spPr>
          <a:xfrm>
            <a:off x="6462404" y="1845733"/>
            <a:ext cx="5241269" cy="2926080"/>
          </a:xfrm>
          <a:prstGeom prst="rect">
            <a:avLst/>
          </a:prstGeom>
        </p:spPr>
      </p:pic>
    </p:spTree>
    <p:extLst>
      <p:ext uri="{BB962C8B-B14F-4D97-AF65-F5344CB8AC3E}">
        <p14:creationId xmlns:p14="http://schemas.microsoft.com/office/powerpoint/2010/main" val="2521531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Esfuerzos adicionales</a:t>
            </a:r>
          </a:p>
        </p:txBody>
      </p:sp>
      <p:sp>
        <p:nvSpPr>
          <p:cNvPr id="3" name="Content Placeholder 2"/>
          <p:cNvSpPr>
            <a:spLocks noGrp="1"/>
          </p:cNvSpPr>
          <p:nvPr>
            <p:ph idx="1"/>
          </p:nvPr>
        </p:nvSpPr>
        <p:spPr/>
        <p:txBody>
          <a:bodyPr/>
          <a:lstStyle/>
          <a:p>
            <a:r>
              <a:rPr lang="es-ES_tradnl" dirty="0"/>
              <a:t>Identifique y solicite retroalimentación de los líderes de la comunidad de sordos y con dificultades auditivas en su mercado, así como en las oficinas del gobierno estatal, </a:t>
            </a:r>
            <a:r>
              <a:rPr lang="es-ES_tradnl" dirty="0">
                <a:hlinkClick r:id="rId3"/>
              </a:rPr>
              <a:t>Telecommunications for the Deaf and Hard of Hearing, Inc. (TDI)</a:t>
            </a:r>
            <a:r>
              <a:rPr lang="es-ES_tradnl" dirty="0"/>
              <a:t>, </a:t>
            </a:r>
            <a:r>
              <a:rPr lang="es-ES_tradnl" dirty="0">
                <a:hlinkClick r:id="rId4"/>
              </a:rPr>
              <a:t>Hearing Loss Association of America</a:t>
            </a:r>
            <a:r>
              <a:rPr lang="es-ES_tradnl" dirty="0"/>
              <a:t> (o envíe un correo electrónico a </a:t>
            </a:r>
            <a:r>
              <a:rPr lang="es-ES_tradnl" dirty="0" err="1"/>
              <a:t>advocacy@hearingloss.org</a:t>
            </a:r>
            <a:r>
              <a:rPr lang="es-ES_tradnl" dirty="0"/>
              <a:t> ), </a:t>
            </a:r>
            <a:r>
              <a:rPr lang="es-ES_tradnl" dirty="0">
                <a:hlinkClick r:id="rId5"/>
              </a:rPr>
              <a:t>Asociación Nacional de Sordos</a:t>
            </a:r>
            <a:r>
              <a:rPr lang="es-ES_tradnl" dirty="0"/>
              <a:t> (NAD) y organizaciones a nivel local.</a:t>
            </a:r>
          </a:p>
          <a:p>
            <a:pPr lvl="1"/>
            <a:r>
              <a:rPr lang="es-ES_tradnl" dirty="0"/>
              <a:t>Haga de este un esfuerzo constante.</a:t>
            </a:r>
          </a:p>
          <a:p>
            <a:r>
              <a:rPr lang="es-ES_tradnl" dirty="0"/>
              <a:t>Asegúrese de que la información de contacto de la persona encargada de los subtítulos opcionales-CC en su estación de televisión esté siempre disponible en su página web. </a:t>
            </a:r>
          </a:p>
          <a:p>
            <a:r>
              <a:rPr lang="es-ES_tradnl" dirty="0"/>
              <a:t>Responda cuanto antes a las preguntas de los televidentes.</a:t>
            </a:r>
          </a:p>
          <a:p>
            <a:r>
              <a:rPr lang="es-ES_tradnl" dirty="0"/>
              <a:t>Contactos en la industria: </a:t>
            </a:r>
            <a:r>
              <a:rPr lang="es-ES_tradnl" dirty="0" err="1"/>
              <a:t>National</a:t>
            </a:r>
            <a:r>
              <a:rPr lang="es-ES_tradnl" dirty="0"/>
              <a:t> </a:t>
            </a:r>
            <a:r>
              <a:rPr lang="es-ES_tradnl" dirty="0" err="1"/>
              <a:t>Association</a:t>
            </a:r>
            <a:r>
              <a:rPr lang="es-ES_tradnl" dirty="0"/>
              <a:t> of </a:t>
            </a:r>
            <a:r>
              <a:rPr lang="es-ES_tradnl" dirty="0" err="1"/>
              <a:t>Broadcasters</a:t>
            </a:r>
            <a:r>
              <a:rPr lang="es-ES_tradnl" dirty="0"/>
              <a:t>- NAB </a:t>
            </a:r>
            <a:r>
              <a:rPr lang="es-ES_tradnl" dirty="0">
                <a:hlinkClick r:id="rId6"/>
              </a:rPr>
              <a:t>NAB.org</a:t>
            </a:r>
            <a:endParaRPr lang="es-ES_tradnl" dirty="0"/>
          </a:p>
          <a:p>
            <a:endParaRPr lang="en-US" dirty="0"/>
          </a:p>
          <a:p>
            <a:endParaRPr lang="en-US" dirty="0"/>
          </a:p>
        </p:txBody>
      </p:sp>
    </p:spTree>
    <p:extLst>
      <p:ext uri="{BB962C8B-B14F-4D97-AF65-F5344CB8AC3E}">
        <p14:creationId xmlns:p14="http://schemas.microsoft.com/office/powerpoint/2010/main" val="1736594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Recursos Adicionales</a:t>
            </a:r>
          </a:p>
        </p:txBody>
      </p:sp>
      <p:sp>
        <p:nvSpPr>
          <p:cNvPr id="3" name="Content Placeholder 2"/>
          <p:cNvSpPr>
            <a:spLocks noGrp="1"/>
          </p:cNvSpPr>
          <p:nvPr>
            <p:ph idx="1"/>
          </p:nvPr>
        </p:nvSpPr>
        <p:spPr/>
        <p:txBody>
          <a:bodyPr>
            <a:normAutofit/>
          </a:bodyPr>
          <a:lstStyle/>
          <a:p>
            <a:pPr lvl="1"/>
            <a:r>
              <a:rPr lang="es-ES_tradnl" sz="2400"/>
              <a:t>FCC ENT </a:t>
            </a:r>
            <a:r>
              <a:rPr lang="es-ES_tradnl" sz="2400" u="sng">
                <a:hlinkClick r:id="rId3"/>
              </a:rPr>
              <a:t>Small Entities Compliance Guide</a:t>
            </a:r>
            <a:r>
              <a:rPr lang="es-ES_tradnl" sz="2400"/>
              <a:t>                            </a:t>
            </a:r>
          </a:p>
          <a:p>
            <a:pPr lvl="1"/>
            <a:r>
              <a:rPr lang="es-ES_tradnl" sz="2400"/>
              <a:t>Foro del ENT realizado en la FCC el 10 de mayo de 2019, </a:t>
            </a:r>
            <a:r>
              <a:rPr lang="es-ES_tradnl" sz="2400" u="sng">
                <a:hlinkClick r:id="rId4"/>
              </a:rPr>
              <a:t>Página del evento</a:t>
            </a:r>
            <a:endParaRPr lang="es-ES_tradnl" sz="2400"/>
          </a:p>
          <a:p>
            <a:pPr lvl="1"/>
            <a:r>
              <a:rPr lang="es-ES_tradnl" sz="2400"/>
              <a:t>FCC Subtítulos opcionales-CC en la programación en televisión </a:t>
            </a:r>
            <a:r>
              <a:rPr lang="es-ES_tradnl" sz="2400" u="sng">
                <a:hlinkClick r:id="rId5"/>
              </a:rPr>
              <a:t>Página web</a:t>
            </a:r>
            <a:endParaRPr lang="es-ES_tradnl" sz="2400"/>
          </a:p>
          <a:p>
            <a:pPr lvl="1"/>
            <a:r>
              <a:rPr lang="es-ES_tradnl" sz="2400"/>
              <a:t>¿Preguntas?  Póngase en contacto con la Oficina de los Derechos de las Personas con Discapacidad en </a:t>
            </a:r>
            <a:r>
              <a:rPr lang="es-ES_tradnl" sz="2400" u="sng">
                <a:hlinkClick r:id="rId6"/>
              </a:rPr>
              <a:t>www.fcc.gov/accessibility</a:t>
            </a:r>
            <a:r>
              <a:rPr lang="es-ES_tradnl" sz="2400"/>
              <a:t> </a:t>
            </a:r>
          </a:p>
          <a:p>
            <a:pPr lvl="1"/>
            <a:r>
              <a:rPr lang="es-ES_tradnl" sz="2400"/>
              <a:t>FCC </a:t>
            </a:r>
            <a:r>
              <a:rPr lang="es-ES_tradnl" sz="2400">
                <a:hlinkClick r:id="rId7"/>
              </a:rPr>
              <a:t>Accesibilidad a información de emergencia</a:t>
            </a:r>
            <a:endParaRPr lang="es-ES_tradnl" sz="2400"/>
          </a:p>
        </p:txBody>
      </p:sp>
    </p:spTree>
    <p:extLst>
      <p:ext uri="{BB962C8B-B14F-4D97-AF65-F5344CB8AC3E}">
        <p14:creationId xmlns:p14="http://schemas.microsoft.com/office/powerpoint/2010/main" val="4196973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Bienvenidos</a:t>
            </a:r>
          </a:p>
        </p:txBody>
      </p:sp>
      <p:sp>
        <p:nvSpPr>
          <p:cNvPr id="3" name="Content Placeholder 2"/>
          <p:cNvSpPr>
            <a:spLocks noGrp="1"/>
          </p:cNvSpPr>
          <p:nvPr>
            <p:ph idx="1"/>
          </p:nvPr>
        </p:nvSpPr>
        <p:spPr>
          <a:xfrm>
            <a:off x="1193180" y="2248265"/>
            <a:ext cx="4902820" cy="3539218"/>
          </a:xfrm>
        </p:spPr>
        <p:txBody>
          <a:bodyPr>
            <a:normAutofit/>
          </a:bodyPr>
          <a:lstStyle/>
          <a:p>
            <a:pPr marL="201168" lvl="1" indent="0">
              <a:buNone/>
            </a:pPr>
            <a:endParaRPr lang="es-ES_tradnl" dirty="0"/>
          </a:p>
          <a:p>
            <a:pPr marL="201168" lvl="1" indent="0">
              <a:buNone/>
            </a:pPr>
            <a:r>
              <a:rPr lang="es-ES_tradnl" dirty="0" err="1"/>
              <a:t>Isidore</a:t>
            </a:r>
            <a:r>
              <a:rPr lang="es-ES_tradnl" dirty="0"/>
              <a:t> </a:t>
            </a:r>
            <a:r>
              <a:rPr lang="es-ES_tradnl" dirty="0" err="1"/>
              <a:t>Niyongabo</a:t>
            </a:r>
            <a:r>
              <a:rPr lang="es-ES_tradnl" dirty="0"/>
              <a:t> representante de la </a:t>
            </a:r>
            <a:r>
              <a:rPr lang="es-ES_tradnl" i="1" dirty="0" err="1"/>
              <a:t>National</a:t>
            </a:r>
            <a:r>
              <a:rPr lang="es-ES_tradnl" i="1" dirty="0"/>
              <a:t> Black </a:t>
            </a:r>
            <a:r>
              <a:rPr lang="es-ES_tradnl" i="1" dirty="0" err="1"/>
              <a:t>Deaf</a:t>
            </a:r>
            <a:r>
              <a:rPr lang="es-ES_tradnl" i="1" dirty="0"/>
              <a:t> </a:t>
            </a:r>
            <a:r>
              <a:rPr lang="es-ES_tradnl" i="1" dirty="0" err="1"/>
              <a:t>Advocates</a:t>
            </a:r>
            <a:r>
              <a:rPr lang="es-ES_tradnl" i="1" dirty="0"/>
              <a:t> </a:t>
            </a:r>
            <a:r>
              <a:rPr lang="es-ES_tradnl" dirty="0"/>
              <a:t>da la bienvenida a esta presentación. </a:t>
            </a:r>
          </a:p>
          <a:p>
            <a:pPr marL="201168" lvl="1" indent="0">
              <a:buNone/>
            </a:pPr>
            <a:endParaRPr lang="es-ES_tradnl" dirty="0"/>
          </a:p>
          <a:p>
            <a:pPr marL="201168" lvl="1" indent="0">
              <a:buNone/>
            </a:pPr>
            <a:r>
              <a:rPr lang="es-ES_tradnl" dirty="0"/>
              <a:t>Haga clic en la imagen o visite el siguiente enlace para ver el video asociado:  </a:t>
            </a:r>
            <a:r>
              <a:rPr lang="en-US" dirty="0"/>
              <a:t> </a:t>
            </a:r>
          </a:p>
          <a:p>
            <a:pPr marL="201168" lvl="1" indent="0">
              <a:buNone/>
            </a:pPr>
            <a:br>
              <a:rPr lang="en-US" dirty="0"/>
            </a:br>
            <a:r>
              <a:rPr lang="en-US" u="sng" dirty="0">
                <a:hlinkClick r:id="rId3"/>
              </a:rPr>
              <a:t>https://www.youtube.com/watch?v=kOhgeZweDcA</a:t>
            </a:r>
            <a:endParaRPr lang="en-US" u="sng" dirty="0"/>
          </a:p>
          <a:p>
            <a:pPr marL="201168" lvl="1" indent="0">
              <a:buNone/>
            </a:pPr>
            <a:endParaRPr lang="es-ES_tradnl" dirty="0"/>
          </a:p>
          <a:p>
            <a:pPr marL="201168" lvl="1" indent="0">
              <a:buNone/>
            </a:pPr>
            <a:r>
              <a:rPr lang="es-ES_tradnl" dirty="0"/>
              <a:t>Duración: 36 segundos</a:t>
            </a:r>
          </a:p>
        </p:txBody>
      </p:sp>
      <p:pic>
        <p:nvPicPr>
          <p:cNvPr id="5" name="Picture 4">
            <a:hlinkClick r:id="rId3"/>
          </p:cNvPr>
          <p:cNvPicPr>
            <a:picLocks noChangeAspect="1"/>
          </p:cNvPicPr>
          <p:nvPr/>
        </p:nvPicPr>
        <p:blipFill>
          <a:blip r:embed="rId4"/>
          <a:stretch>
            <a:fillRect/>
          </a:stretch>
        </p:blipFill>
        <p:spPr>
          <a:xfrm>
            <a:off x="6310312" y="2248265"/>
            <a:ext cx="5227043" cy="2926080"/>
          </a:xfrm>
          <a:prstGeom prst="rect">
            <a:avLst/>
          </a:prstGeom>
          <a:ln w="38100">
            <a:solidFill>
              <a:schemeClr val="accent1"/>
            </a:solidFill>
          </a:ln>
        </p:spPr>
      </p:pic>
    </p:spTree>
    <p:extLst>
      <p:ext uri="{BB962C8B-B14F-4D97-AF65-F5344CB8AC3E}">
        <p14:creationId xmlns:p14="http://schemas.microsoft.com/office/powerpoint/2010/main" val="409594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Importancia</a:t>
            </a:r>
          </a:p>
        </p:txBody>
      </p:sp>
      <p:sp>
        <p:nvSpPr>
          <p:cNvPr id="3" name="Content Placeholder 2"/>
          <p:cNvSpPr>
            <a:spLocks noGrp="1"/>
          </p:cNvSpPr>
          <p:nvPr>
            <p:ph idx="1"/>
          </p:nvPr>
        </p:nvSpPr>
        <p:spPr/>
        <p:txBody>
          <a:bodyPr>
            <a:normAutofit lnSpcReduction="10000"/>
          </a:bodyPr>
          <a:lstStyle/>
          <a:p>
            <a:pPr lvl="1">
              <a:lnSpc>
                <a:spcPct val="150000"/>
              </a:lnSpc>
              <a:buFont typeface="Arial" panose="020B0604020202020204" pitchFamily="34" charset="0"/>
              <a:buChar char="•"/>
            </a:pPr>
            <a:r>
              <a:rPr lang="es-ES_tradnl" sz="2000" dirty="0">
                <a:solidFill>
                  <a:prstClr val="black"/>
                </a:solidFill>
                <a:cs typeface="Arial" panose="020B0604020202020204" pitchFamily="34" charset="0"/>
              </a:rPr>
              <a:t>Las estaciones de televisión quieren llegar a la mayor cantidad de consumidores posible </a:t>
            </a:r>
          </a:p>
          <a:p>
            <a:pPr lvl="1">
              <a:lnSpc>
                <a:spcPct val="150000"/>
              </a:lnSpc>
              <a:buFont typeface="Arial" panose="020B0604020202020204" pitchFamily="34" charset="0"/>
              <a:buChar char="•"/>
            </a:pPr>
            <a:r>
              <a:rPr lang="es-ES_tradnl" sz="2000" dirty="0">
                <a:solidFill>
                  <a:prstClr val="black"/>
                </a:solidFill>
                <a:cs typeface="Arial" panose="020B0604020202020204" pitchFamily="34" charset="0"/>
              </a:rPr>
              <a:t>Una de cada cinco personas es sorda o tiene pérdida auditiva, y esa población va en aumento a medida que la audiencia envejece </a:t>
            </a:r>
          </a:p>
          <a:p>
            <a:pPr lvl="1">
              <a:lnSpc>
                <a:spcPct val="150000"/>
              </a:lnSpc>
              <a:buFont typeface="Arial" panose="020B0604020202020204" pitchFamily="34" charset="0"/>
              <a:buChar char="•"/>
            </a:pPr>
            <a:r>
              <a:rPr lang="es-ES_tradnl" sz="2000" dirty="0">
                <a:solidFill>
                  <a:prstClr val="black"/>
                </a:solidFill>
                <a:cs typeface="Arial" panose="020B0604020202020204" pitchFamily="34" charset="0"/>
              </a:rPr>
              <a:t>La disponibilidad del subtitulado opcional-CC aumenta cada vez más en lugares públicos (gimnasios, bares, restaurantes, entre otros lugares) donde se dificulta escuchar el audio</a:t>
            </a:r>
          </a:p>
          <a:p>
            <a:pPr lvl="1">
              <a:lnSpc>
                <a:spcPct val="150000"/>
              </a:lnSpc>
              <a:buFont typeface="Arial" panose="020B0604020202020204" pitchFamily="34" charset="0"/>
              <a:buChar char="•"/>
            </a:pPr>
            <a:r>
              <a:rPr lang="es-ES_tradnl" sz="2000" dirty="0">
                <a:solidFill>
                  <a:prstClr val="black"/>
                </a:solidFill>
                <a:cs typeface="Arial" panose="020B0604020202020204" pitchFamily="34" charset="0"/>
              </a:rPr>
              <a:t>La mejor manera de dar servicio a su audiencia, es garantizando precisión y facilidad de lectura en el subtitulado opcional que ofrece</a:t>
            </a:r>
          </a:p>
          <a:p>
            <a:pPr lvl="1">
              <a:lnSpc>
                <a:spcPct val="150000"/>
              </a:lnSpc>
              <a:buFont typeface="Arial" panose="020B0604020202020204" pitchFamily="34" charset="0"/>
              <a:buChar char="•"/>
            </a:pPr>
            <a:r>
              <a:rPr lang="es-ES_tradnl" sz="2000" i="1" dirty="0">
                <a:solidFill>
                  <a:prstClr val="black"/>
                </a:solidFill>
                <a:cs typeface="Arial" panose="020B0604020202020204" pitchFamily="34" charset="0"/>
              </a:rPr>
              <a:t>USTED</a:t>
            </a:r>
            <a:r>
              <a:rPr lang="es-ES_tradnl" sz="2000" dirty="0">
                <a:solidFill>
                  <a:prstClr val="black"/>
                </a:solidFill>
                <a:cs typeface="Arial" panose="020B0604020202020204" pitchFamily="34" charset="0"/>
              </a:rPr>
              <a:t> puede mejorar la vida de sus televidentes y ampliar su audiencia </a:t>
            </a:r>
          </a:p>
          <a:p>
            <a:endParaRPr lang="en-US" dirty="0"/>
          </a:p>
        </p:txBody>
      </p:sp>
    </p:spTree>
    <p:extLst>
      <p:ext uri="{BB962C8B-B14F-4D97-AF65-F5344CB8AC3E}">
        <p14:creationId xmlns:p14="http://schemas.microsoft.com/office/powerpoint/2010/main" val="3429923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Normas mejoradas de la FCC para ENT</a:t>
            </a:r>
          </a:p>
        </p:txBody>
      </p:sp>
      <p:sp>
        <p:nvSpPr>
          <p:cNvPr id="3" name="Content Placeholder 2"/>
          <p:cNvSpPr>
            <a:spLocks noGrp="1"/>
          </p:cNvSpPr>
          <p:nvPr>
            <p:ph idx="1"/>
          </p:nvPr>
        </p:nvSpPr>
        <p:spPr/>
        <p:txBody>
          <a:bodyPr>
            <a:normAutofit/>
          </a:bodyPr>
          <a:lstStyle/>
          <a:p>
            <a:r>
              <a:rPr lang="es-ES_tradnl" dirty="0"/>
              <a:t>La FCC estableció las normas mejoradas para ENT en el 2014. Se considera que las cadenas de televisión que practican las siguientes pautas están cumpliendo las exigencias de la FCC:</a:t>
            </a:r>
          </a:p>
          <a:p>
            <a:endParaRPr lang="es-ES_tradnl" dirty="0"/>
          </a:p>
          <a:p>
            <a:pPr lvl="1"/>
            <a:r>
              <a:rPr lang="es-ES_tradnl" sz="1700" dirty="0"/>
              <a:t>Los programas que se produzcan en el estudio tendrán guion. Entre las secciones que tendrán guion se cuentan las noticias, los deportes, el estado del tiempo y los programas de entretenimiento</a:t>
            </a:r>
          </a:p>
          <a:p>
            <a:pPr lvl="1"/>
            <a:endParaRPr lang="es-ES_tradnl" dirty="0"/>
          </a:p>
          <a:p>
            <a:pPr lvl="1"/>
            <a:r>
              <a:rPr lang="es-ES_tradnl" sz="1700" dirty="0"/>
              <a:t>Para los segmentos del tiempo atmosférico, de los que puede que haya varios en un noticiero, se debe hacer el guion de la información explicando las ayudas visuales en pantalla y los pronósticos. Es posible que este guion no se ciña de manera precisa a las palabras que se usan al aire.</a:t>
            </a:r>
          </a:p>
          <a:p>
            <a:pPr marL="201168" lvl="1" indent="0">
              <a:buNone/>
            </a:pPr>
            <a:endParaRPr lang="es-ES_tradnl" dirty="0"/>
          </a:p>
          <a:p>
            <a:pPr lvl="1"/>
            <a:r>
              <a:rPr lang="es-ES_tradnl" sz="1700" dirty="0"/>
              <a:t>Los programas pre producidos tendrán guion (en la medida que sea técnicamente factible)</a:t>
            </a:r>
          </a:p>
          <a:p>
            <a:pPr lvl="1"/>
            <a:endParaRPr lang="en-US" dirty="0"/>
          </a:p>
          <a:p>
            <a:endParaRPr lang="en-US" dirty="0"/>
          </a:p>
        </p:txBody>
      </p:sp>
    </p:spTree>
    <p:extLst>
      <p:ext uri="{BB962C8B-B14F-4D97-AF65-F5344CB8AC3E}">
        <p14:creationId xmlns:p14="http://schemas.microsoft.com/office/powerpoint/2010/main" val="3154601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Normas mejoradas de la FCC para ENT</a:t>
            </a:r>
          </a:p>
        </p:txBody>
      </p:sp>
      <p:sp>
        <p:nvSpPr>
          <p:cNvPr id="3" name="Content Placeholder 2"/>
          <p:cNvSpPr>
            <a:spLocks noGrp="1"/>
          </p:cNvSpPr>
          <p:nvPr>
            <p:ph idx="1"/>
          </p:nvPr>
        </p:nvSpPr>
        <p:spPr/>
        <p:txBody>
          <a:bodyPr>
            <a:normAutofit fontScale="92500" lnSpcReduction="20000"/>
          </a:bodyPr>
          <a:lstStyle/>
          <a:p>
            <a:pPr lvl="1"/>
            <a:r>
              <a:rPr lang="es-ES_tradnl" dirty="0"/>
              <a:t>En el caso de entrevistas en vivo, noticias en directo o de última hora  en las que no se cuenta con un guion, se debe complementar  con una franja de texto (crawl), o información de texto al aire, entre otros medios (en la medida que sea técnicamente factible)</a:t>
            </a:r>
          </a:p>
          <a:p>
            <a:pPr lvl="1"/>
            <a:endParaRPr lang="es-ES_tradnl" dirty="0"/>
          </a:p>
          <a:p>
            <a:pPr lvl="1"/>
            <a:r>
              <a:rPr lang="es-ES_tradnl" dirty="0"/>
              <a:t>Estas disposiciones no eximen a las cadenas televisivas de su obligación de cumplir con las exigencias bajo el numeral § 79.2 de las normas de la comisión-47 CFR 79.2, relacionadas con la accesibilidad a contenidos que ofrezcan información de emergencia</a:t>
            </a:r>
          </a:p>
          <a:p>
            <a:pPr lvl="1"/>
            <a:endParaRPr lang="es-ES_tradnl" dirty="0"/>
          </a:p>
          <a:p>
            <a:pPr lvl="1"/>
            <a:r>
              <a:rPr lang="es-ES_tradnl" dirty="0"/>
              <a:t>Las cadenas televisivas capacitarán a todo su personal de noticias para hacer guiones para un mejor uso de la tecnología ENT</a:t>
            </a:r>
          </a:p>
          <a:p>
            <a:pPr lvl="1"/>
            <a:endParaRPr lang="es-ES_tradnl" dirty="0"/>
          </a:p>
          <a:p>
            <a:pPr lvl="1"/>
            <a:r>
              <a:rPr lang="es-ES_tradnl" dirty="0"/>
              <a:t>Las cadenas televisivas nombrarán un coordinador de ENT que será responsable del cumplimiento de las normas, y este tendrá al menos un coordinador de ENT de respaldo</a:t>
            </a:r>
          </a:p>
          <a:p>
            <a:pPr lvl="1"/>
            <a:endParaRPr lang="es-ES_tradnl" dirty="0"/>
          </a:p>
          <a:p>
            <a:r>
              <a:rPr lang="es-ES_tradnl" dirty="0"/>
              <a:t>Esta presentación se elaboró para ofrecer a las cadenas televisivas consejos sencillos para implementar estas buenas prácticas</a:t>
            </a:r>
          </a:p>
        </p:txBody>
      </p:sp>
    </p:spTree>
    <p:extLst>
      <p:ext uri="{BB962C8B-B14F-4D97-AF65-F5344CB8AC3E}">
        <p14:creationId xmlns:p14="http://schemas.microsoft.com/office/powerpoint/2010/main" val="774971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087" y="292282"/>
            <a:ext cx="10058400" cy="1450757"/>
          </a:xfrm>
        </p:spPr>
        <p:txBody>
          <a:bodyPr/>
          <a:lstStyle/>
          <a:p>
            <a:r>
              <a:rPr lang="es-ES_tradnl"/>
              <a:t>Introducción</a:t>
            </a:r>
          </a:p>
        </p:txBody>
      </p:sp>
      <p:sp>
        <p:nvSpPr>
          <p:cNvPr id="3" name="Content Placeholder 2"/>
          <p:cNvSpPr>
            <a:spLocks noGrp="1"/>
          </p:cNvSpPr>
          <p:nvPr>
            <p:ph sz="half" idx="1"/>
          </p:nvPr>
        </p:nvSpPr>
        <p:spPr>
          <a:xfrm>
            <a:off x="879895" y="1845734"/>
            <a:ext cx="5216106" cy="4023360"/>
          </a:xfrm>
        </p:spPr>
        <p:txBody>
          <a:bodyPr>
            <a:normAutofit/>
          </a:bodyPr>
          <a:lstStyle/>
          <a:p>
            <a:pPr marL="0" indent="0">
              <a:buNone/>
            </a:pPr>
            <a:r>
              <a:rPr lang="es-ES_tradnl" sz="1700" dirty="0"/>
              <a:t>Una presentadora de noticias locales nos explica qué es la tecnología ENT. </a:t>
            </a:r>
            <a:endParaRPr lang="es-ES_tradnl" sz="1700" dirty="0">
              <a:solidFill>
                <a:srgbClr val="FF0000"/>
              </a:solidFill>
            </a:endParaRPr>
          </a:p>
          <a:p>
            <a:pPr marL="0" indent="0">
              <a:buNone/>
            </a:pPr>
            <a:r>
              <a:rPr lang="es-ES_tradnl" sz="1700" dirty="0"/>
              <a:t>Los videos de esta presentación cuentan con subtítulos opcionales  simulando la tecnología de sala de redacción  (ENT) por lo que ilustran algunos de los problemas  asociados a la ENT. Al píe de cada video se describen los errores específicos que se usan en los ejemplos.</a:t>
            </a:r>
          </a:p>
          <a:p>
            <a:pPr marL="0" indent="0">
              <a:buNone/>
            </a:pPr>
            <a:r>
              <a:rPr lang="es-ES_tradnl" sz="1700" dirty="0"/>
              <a:t>Haga clic en la imagen o visite el siguiente enlace para ver el video asociado: </a:t>
            </a:r>
            <a:br>
              <a:rPr lang="en-US" sz="1700" dirty="0"/>
            </a:br>
            <a:r>
              <a:rPr lang="en-US" sz="1700" u="sng" dirty="0">
                <a:hlinkClick r:id="rId3"/>
              </a:rPr>
              <a:t>https://www.youtube.com/watch?v=ZBILbZTeR5g</a:t>
            </a:r>
            <a:endParaRPr lang="en-US" sz="1700" u="sng" dirty="0"/>
          </a:p>
          <a:p>
            <a:pPr marL="0" indent="0">
              <a:buNone/>
            </a:pPr>
            <a:r>
              <a:rPr lang="es-ES_tradnl" sz="1700" dirty="0"/>
              <a:t> Duración: 43 segundos</a:t>
            </a:r>
          </a:p>
          <a:p>
            <a:endParaRPr lang="en-US" dirty="0"/>
          </a:p>
        </p:txBody>
      </p:sp>
      <p:pic>
        <p:nvPicPr>
          <p:cNvPr id="6" name="Picture 5">
            <a:hlinkClick r:id="rId3"/>
          </p:cNvPr>
          <p:cNvPicPr>
            <a:picLocks noChangeAspect="1"/>
          </p:cNvPicPr>
          <p:nvPr/>
        </p:nvPicPr>
        <p:blipFill>
          <a:blip r:embed="rId4"/>
          <a:stretch>
            <a:fillRect/>
          </a:stretch>
        </p:blipFill>
        <p:spPr>
          <a:xfrm>
            <a:off x="6380018" y="2150486"/>
            <a:ext cx="5217214" cy="2926080"/>
          </a:xfrm>
          <a:prstGeom prst="rect">
            <a:avLst/>
          </a:prstGeom>
          <a:ln w="38100">
            <a:solidFill>
              <a:schemeClr val="accent1"/>
            </a:solidFill>
          </a:ln>
        </p:spPr>
      </p:pic>
    </p:spTree>
    <p:extLst>
      <p:ext uri="{BB962C8B-B14F-4D97-AF65-F5344CB8AC3E}">
        <p14:creationId xmlns:p14="http://schemas.microsoft.com/office/powerpoint/2010/main" val="2278154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9383-9F50-4505-AC64-74DBCA4A27B6}"/>
              </a:ext>
            </a:extLst>
          </p:cNvPr>
          <p:cNvSpPr>
            <a:spLocks noGrp="1"/>
          </p:cNvSpPr>
          <p:nvPr>
            <p:ph type="title"/>
          </p:nvPr>
        </p:nvSpPr>
        <p:spPr/>
        <p:txBody>
          <a:bodyPr/>
          <a:lstStyle/>
          <a:p>
            <a:r>
              <a:rPr lang="es-ES_tradnl" dirty="0"/>
              <a:t>Precisión: Ortografía</a:t>
            </a:r>
          </a:p>
        </p:txBody>
      </p:sp>
      <p:sp>
        <p:nvSpPr>
          <p:cNvPr id="3" name="Content Placeholder 2">
            <a:extLst>
              <a:ext uri="{FF2B5EF4-FFF2-40B4-BE49-F238E27FC236}">
                <a16:creationId xmlns:a16="http://schemas.microsoft.com/office/drawing/2014/main" id="{3E5E328C-C9EC-45EC-938F-75A7B885B23E}"/>
              </a:ext>
            </a:extLst>
          </p:cNvPr>
          <p:cNvSpPr>
            <a:spLocks noGrp="1"/>
          </p:cNvSpPr>
          <p:nvPr>
            <p:ph sz="half" idx="1"/>
          </p:nvPr>
        </p:nvSpPr>
        <p:spPr/>
        <p:txBody>
          <a:bodyPr>
            <a:normAutofit fontScale="77500" lnSpcReduction="20000"/>
          </a:bodyPr>
          <a:lstStyle/>
          <a:p>
            <a:pPr marL="0">
              <a:buNone/>
            </a:pPr>
            <a:r>
              <a:rPr lang="es-ES_tradnl" sz="2400" dirty="0"/>
              <a:t>Los problemas de ortografía pueden dificultar la comprensión de los subtítulos opcionales:</a:t>
            </a:r>
          </a:p>
          <a:p>
            <a:pPr marL="201168" lvl="1" indent="0">
              <a:buNone/>
            </a:pPr>
            <a:endParaRPr lang="es-ES_tradnl" sz="2200" dirty="0"/>
          </a:p>
          <a:p>
            <a:pPr lvl="1"/>
            <a:r>
              <a:rPr lang="es-ES_tradnl" sz="2200" dirty="0"/>
              <a:t>Tenga cuidado con los homófonos: ay/hay, echo/hecho, has/haz, haber/ a ver</a:t>
            </a:r>
          </a:p>
          <a:p>
            <a:pPr lvl="1"/>
            <a:r>
              <a:rPr lang="es-ES_tradnl" sz="2200" dirty="0"/>
              <a:t>Escriba las palabras y frases en otros idiomas, no las traduzca</a:t>
            </a:r>
          </a:p>
          <a:p>
            <a:pPr lvl="1"/>
            <a:r>
              <a:rPr lang="es-ES_tradnl" sz="2200" dirty="0"/>
              <a:t>Siempre ponga todas las tildes, en especial las diacríticas: si/sí, de/dé, tu/tú</a:t>
            </a:r>
          </a:p>
          <a:p>
            <a:pPr lvl="1"/>
            <a:r>
              <a:rPr lang="es-ES_tradnl" sz="2200" dirty="0"/>
              <a:t>Sea coherente con la ortografía de las palabras</a:t>
            </a:r>
          </a:p>
          <a:p>
            <a:pPr marL="0" indent="0">
              <a:buNone/>
            </a:pPr>
            <a:r>
              <a:rPr lang="es-ES_tradnl" sz="2200" dirty="0"/>
              <a:t>Haga clic en la imagen o visite el siguiente enlace para ver el video asociado: </a:t>
            </a:r>
            <a:br>
              <a:rPr lang="en-US" sz="2200" dirty="0"/>
            </a:br>
            <a:r>
              <a:rPr lang="en-US" sz="2200" u="sng" dirty="0">
                <a:hlinkClick r:id="rId3"/>
              </a:rPr>
              <a:t>https://www.youtube.com/watch?v=XhsFXfy4iTY</a:t>
            </a:r>
            <a:endParaRPr lang="en-US" sz="2200" u="sng" dirty="0"/>
          </a:p>
          <a:p>
            <a:pPr marL="201168" lvl="1" indent="0">
              <a:buNone/>
            </a:pPr>
            <a:endParaRPr lang="es-ES_tradnl" sz="2200" dirty="0"/>
          </a:p>
          <a:p>
            <a:pPr marL="0">
              <a:buNone/>
            </a:pPr>
            <a:r>
              <a:rPr lang="es-ES_tradnl" sz="2400" dirty="0"/>
              <a:t>Duración: 58 segundos</a:t>
            </a:r>
          </a:p>
          <a:p>
            <a:pPr marL="201168" lvl="1" indent="0">
              <a:buNone/>
            </a:pPr>
            <a:endParaRPr lang="en-US" dirty="0">
              <a:solidFill>
                <a:srgbClr val="FF0000"/>
              </a:solidFill>
            </a:endParaRPr>
          </a:p>
          <a:p>
            <a:endParaRPr lang="en-US" dirty="0"/>
          </a:p>
        </p:txBody>
      </p:sp>
      <p:sp>
        <p:nvSpPr>
          <p:cNvPr id="4" name="Content Placeholder 3">
            <a:extLst>
              <a:ext uri="{FF2B5EF4-FFF2-40B4-BE49-F238E27FC236}">
                <a16:creationId xmlns:a16="http://schemas.microsoft.com/office/drawing/2014/main" id="{F59E68D3-548D-4589-A754-10B2C95714C9}"/>
              </a:ext>
            </a:extLst>
          </p:cNvPr>
          <p:cNvSpPr>
            <a:spLocks noGrp="1"/>
          </p:cNvSpPr>
          <p:nvPr>
            <p:ph sz="half" idx="2"/>
          </p:nvPr>
        </p:nvSpPr>
        <p:spPr/>
        <p:txBody>
          <a:bodyPr>
            <a:normAutofit fontScale="77500" lnSpcReduction="20000"/>
          </a:bodyPr>
          <a:lstStyle/>
          <a:p>
            <a:endParaRPr lang="en-US"/>
          </a:p>
          <a:p>
            <a:endParaRPr lang="en-US"/>
          </a:p>
        </p:txBody>
      </p:sp>
      <p:sp>
        <p:nvSpPr>
          <p:cNvPr id="6" name="TextBox 5"/>
          <p:cNvSpPr txBox="1"/>
          <p:nvPr/>
        </p:nvSpPr>
        <p:spPr>
          <a:xfrm>
            <a:off x="6217920" y="5299649"/>
            <a:ext cx="5014400" cy="877163"/>
          </a:xfrm>
          <a:prstGeom prst="rect">
            <a:avLst/>
          </a:prstGeom>
          <a:noFill/>
        </p:spPr>
        <p:txBody>
          <a:bodyPr wrap="square" rtlCol="0">
            <a:spAutoFit/>
          </a:bodyPr>
          <a:lstStyle/>
          <a:p>
            <a:r>
              <a:rPr lang="es-ES_tradnl" sz="1700" dirty="0">
                <a:solidFill>
                  <a:schemeClr val="tx1">
                    <a:lumMod val="75000"/>
                    <a:lumOff val="25000"/>
                  </a:schemeClr>
                </a:solidFill>
              </a:rPr>
              <a:t>Los subtítulos de este video simulan ENT y muestran errores de ortografía como un ejemplo de los errores a evitar. </a:t>
            </a:r>
          </a:p>
        </p:txBody>
      </p:sp>
      <p:pic>
        <p:nvPicPr>
          <p:cNvPr id="5" name="Picture 4">
            <a:hlinkClick r:id="rId3"/>
          </p:cNvPr>
          <p:cNvPicPr>
            <a:picLocks noChangeAspect="1"/>
          </p:cNvPicPr>
          <p:nvPr/>
        </p:nvPicPr>
        <p:blipFill>
          <a:blip r:embed="rId4"/>
          <a:stretch>
            <a:fillRect/>
          </a:stretch>
        </p:blipFill>
        <p:spPr>
          <a:xfrm>
            <a:off x="6359669" y="1941551"/>
            <a:ext cx="5224188" cy="2926080"/>
          </a:xfrm>
          <a:prstGeom prst="rect">
            <a:avLst/>
          </a:prstGeom>
          <a:ln w="38100">
            <a:solidFill>
              <a:schemeClr val="accent1"/>
            </a:solidFill>
          </a:ln>
        </p:spPr>
      </p:pic>
    </p:spTree>
    <p:extLst>
      <p:ext uri="{BB962C8B-B14F-4D97-AF65-F5344CB8AC3E}">
        <p14:creationId xmlns:p14="http://schemas.microsoft.com/office/powerpoint/2010/main" val="329361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B12B-26B9-4599-BBAD-1414BF98E6F2}"/>
              </a:ext>
            </a:extLst>
          </p:cNvPr>
          <p:cNvSpPr>
            <a:spLocks noGrp="1"/>
          </p:cNvSpPr>
          <p:nvPr>
            <p:ph type="title"/>
          </p:nvPr>
        </p:nvSpPr>
        <p:spPr/>
        <p:txBody>
          <a:bodyPr/>
          <a:lstStyle/>
          <a:p>
            <a:r>
              <a:rPr lang="es-ES_tradnl" dirty="0"/>
              <a:t>Precisión: Uso adecuado de las mayúsculas</a:t>
            </a:r>
          </a:p>
        </p:txBody>
      </p:sp>
      <p:sp>
        <p:nvSpPr>
          <p:cNvPr id="3" name="Content Placeholder 2">
            <a:extLst>
              <a:ext uri="{FF2B5EF4-FFF2-40B4-BE49-F238E27FC236}">
                <a16:creationId xmlns:a16="http://schemas.microsoft.com/office/drawing/2014/main" id="{661EA7AC-4A20-4E0B-9199-109E4955A7F1}"/>
              </a:ext>
            </a:extLst>
          </p:cNvPr>
          <p:cNvSpPr>
            <a:spLocks noGrp="1"/>
          </p:cNvSpPr>
          <p:nvPr>
            <p:ph sz="half" idx="1"/>
          </p:nvPr>
        </p:nvSpPr>
        <p:spPr>
          <a:xfrm>
            <a:off x="1097279" y="1901490"/>
            <a:ext cx="4876801" cy="4209023"/>
          </a:xfrm>
        </p:spPr>
        <p:txBody>
          <a:bodyPr>
            <a:normAutofit/>
          </a:bodyPr>
          <a:lstStyle/>
          <a:p>
            <a:r>
              <a:rPr lang="en-US" sz="1800" dirty="0"/>
              <a:t>Sea </a:t>
            </a:r>
            <a:r>
              <a:rPr lang="es-ES_tradnl" sz="1800" dirty="0"/>
              <a:t>consistente con el formato de la letra.</a:t>
            </a:r>
          </a:p>
          <a:p>
            <a:pPr lvl="1"/>
            <a:r>
              <a:rPr lang="es-ES_tradnl" dirty="0"/>
              <a:t>Es preferible usar mayúsculas y minúsculas, pero asegúrese de que todo el texto se escriba igual</a:t>
            </a:r>
          </a:p>
          <a:p>
            <a:pPr lvl="1"/>
            <a:r>
              <a:rPr lang="es-ES_tradnl" dirty="0"/>
              <a:t>Lea la recomendación del Comité Asesor en Discapacidad- DAC de la FCC sobre el formato del texto:</a:t>
            </a:r>
            <a:r>
              <a:rPr lang="es-ES_tradnl" dirty="0">
                <a:solidFill>
                  <a:schemeClr val="tx1"/>
                </a:solidFill>
              </a:rPr>
              <a:t> </a:t>
            </a:r>
            <a:r>
              <a:rPr lang="es-ES_tradnl" dirty="0">
                <a:hlinkClick r:id="rId3"/>
              </a:rPr>
              <a:t>https://www.fcc.gov/document/dac-recommendation-caption-case-formatting</a:t>
            </a:r>
            <a:endParaRPr lang="es-ES_tradnl" sz="1800" dirty="0"/>
          </a:p>
          <a:p>
            <a:pPr marL="0" indent="0">
              <a:buNone/>
            </a:pPr>
            <a:r>
              <a:rPr lang="es-ES_tradnl" sz="1800" dirty="0"/>
              <a:t>Haga clic en la imagen o visite el siguiente enlace para ver el video asociado:  </a:t>
            </a:r>
            <a:r>
              <a:rPr lang="en-US" sz="1800" u="sng" dirty="0">
                <a:hlinkClick r:id="rId4"/>
              </a:rPr>
              <a:t>https://www.youtube.com/watch?v=F3HfqYjztv0</a:t>
            </a:r>
            <a:endParaRPr lang="es-ES_tradnl" sz="1800" dirty="0"/>
          </a:p>
          <a:p>
            <a:pPr marL="201168" lvl="1" indent="0">
              <a:buNone/>
            </a:pPr>
            <a:r>
              <a:rPr lang="es-ES_tradnl" dirty="0"/>
              <a:t>Duración: 21 segundos</a:t>
            </a:r>
          </a:p>
          <a:p>
            <a:endParaRPr lang="en-US" dirty="0"/>
          </a:p>
        </p:txBody>
      </p:sp>
      <p:sp>
        <p:nvSpPr>
          <p:cNvPr id="5" name="TextBox 4"/>
          <p:cNvSpPr txBox="1"/>
          <p:nvPr/>
        </p:nvSpPr>
        <p:spPr>
          <a:xfrm>
            <a:off x="6217920" y="5299649"/>
            <a:ext cx="5014400" cy="877163"/>
          </a:xfrm>
          <a:prstGeom prst="rect">
            <a:avLst/>
          </a:prstGeom>
          <a:noFill/>
        </p:spPr>
        <p:txBody>
          <a:bodyPr wrap="square" rtlCol="0">
            <a:spAutoFit/>
          </a:bodyPr>
          <a:lstStyle/>
          <a:p>
            <a:r>
              <a:rPr lang="es-ES_tradnl" sz="1700" dirty="0">
                <a:solidFill>
                  <a:schemeClr val="tx1">
                    <a:lumMod val="75000"/>
                    <a:lumOff val="25000"/>
                  </a:schemeClr>
                </a:solidFill>
              </a:rPr>
              <a:t>Los subtítulos de este video simulan el uso de ENT y muestran inconsistencias en el uso de las mayúsculas como ejemplo de formato inadecuado. </a:t>
            </a:r>
          </a:p>
        </p:txBody>
      </p:sp>
      <p:pic>
        <p:nvPicPr>
          <p:cNvPr id="4" name="Picture 3">
            <a:hlinkClick r:id="rId4"/>
          </p:cNvPr>
          <p:cNvPicPr>
            <a:picLocks noChangeAspect="1"/>
          </p:cNvPicPr>
          <p:nvPr/>
        </p:nvPicPr>
        <p:blipFill>
          <a:blip r:embed="rId5"/>
          <a:stretch>
            <a:fillRect/>
          </a:stretch>
        </p:blipFill>
        <p:spPr>
          <a:xfrm>
            <a:off x="6313776" y="1901490"/>
            <a:ext cx="5270496" cy="2926080"/>
          </a:xfrm>
          <a:prstGeom prst="rect">
            <a:avLst/>
          </a:prstGeom>
          <a:ln w="38100">
            <a:solidFill>
              <a:schemeClr val="accent1"/>
            </a:solidFill>
          </a:ln>
        </p:spPr>
      </p:pic>
    </p:spTree>
    <p:extLst>
      <p:ext uri="{BB962C8B-B14F-4D97-AF65-F5344CB8AC3E}">
        <p14:creationId xmlns:p14="http://schemas.microsoft.com/office/powerpoint/2010/main" val="2669024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Precisión: Puntuación</a:t>
            </a:r>
          </a:p>
        </p:txBody>
      </p:sp>
      <p:sp>
        <p:nvSpPr>
          <p:cNvPr id="3" name="Content Placeholder 2"/>
          <p:cNvSpPr>
            <a:spLocks noGrp="1"/>
          </p:cNvSpPr>
          <p:nvPr>
            <p:ph sz="half" idx="1"/>
          </p:nvPr>
        </p:nvSpPr>
        <p:spPr/>
        <p:txBody>
          <a:bodyPr>
            <a:normAutofit fontScale="92500" lnSpcReduction="10000"/>
          </a:bodyPr>
          <a:lstStyle/>
          <a:p>
            <a:r>
              <a:rPr lang="es-ES_tradnl" dirty="0"/>
              <a:t>La puntuación es fundamental e influye en el significado:</a:t>
            </a:r>
          </a:p>
          <a:p>
            <a:pPr lvl="1"/>
            <a:r>
              <a:rPr lang="es-ES_tradnl" dirty="0"/>
              <a:t>Escriba las citas entre comillas</a:t>
            </a:r>
          </a:p>
          <a:p>
            <a:pPr lvl="1"/>
            <a:r>
              <a:rPr lang="es-ES_tradnl" dirty="0"/>
              <a:t>No use el punto y coma. En los subtítulos ocultos es difícil diferenciarlos de los dos puntos</a:t>
            </a:r>
          </a:p>
          <a:p>
            <a:pPr lvl="1"/>
            <a:r>
              <a:rPr lang="es-ES_tradnl" dirty="0"/>
              <a:t>De ser posible, comience una nueva oración en una línea nueva</a:t>
            </a:r>
          </a:p>
          <a:p>
            <a:pPr lvl="1"/>
            <a:r>
              <a:rPr lang="es-ES_tradnl" dirty="0"/>
              <a:t>Cierre las oraciones con un punto, un signo de interrogación o un signo de exclamación</a:t>
            </a:r>
          </a:p>
          <a:p>
            <a:pPr lvl="1"/>
            <a:r>
              <a:rPr lang="es-ES_tradnl" dirty="0"/>
              <a:t>Ponga “…” cuando alguien deja de hablar en medio de un texto</a:t>
            </a:r>
            <a:br>
              <a:rPr lang="es-ES_tradnl" dirty="0"/>
            </a:br>
            <a:endParaRPr lang="es-ES_tradnl" dirty="0"/>
          </a:p>
          <a:p>
            <a:pPr marL="201168" lvl="1" indent="0">
              <a:buNone/>
            </a:pPr>
            <a:r>
              <a:rPr lang="es-ES_tradnl" dirty="0"/>
              <a:t>Haga clic en la imagen o visite el siguiente enlace para ver el video asociado:  </a:t>
            </a:r>
            <a:r>
              <a:rPr lang="en-US" u="sng" dirty="0">
                <a:hlinkClick r:id="rId3" tooltip="https://www.youtube.com/watch?v=EpiR8M0jqhQ"/>
              </a:rPr>
              <a:t>https://www.youtube.com/watch?v=EpiR8M0jqhQ</a:t>
            </a:r>
            <a:endParaRPr lang="es-ES_tradnl" dirty="0"/>
          </a:p>
          <a:p>
            <a:pPr marL="201168" lvl="1" indent="0">
              <a:buNone/>
            </a:pPr>
            <a:r>
              <a:rPr lang="es-ES_tradnl" dirty="0"/>
              <a:t>Duración: 1:04</a:t>
            </a:r>
          </a:p>
        </p:txBody>
      </p:sp>
      <p:sp>
        <p:nvSpPr>
          <p:cNvPr id="5" name="TextBox 4"/>
          <p:cNvSpPr txBox="1"/>
          <p:nvPr/>
        </p:nvSpPr>
        <p:spPr>
          <a:xfrm>
            <a:off x="6217920" y="5299649"/>
            <a:ext cx="5014400" cy="877163"/>
          </a:xfrm>
          <a:prstGeom prst="rect">
            <a:avLst/>
          </a:prstGeom>
          <a:noFill/>
        </p:spPr>
        <p:txBody>
          <a:bodyPr wrap="square" rtlCol="0">
            <a:spAutoFit/>
          </a:bodyPr>
          <a:lstStyle/>
          <a:p>
            <a:r>
              <a:rPr lang="es-ES_tradnl" sz="1700" dirty="0">
                <a:solidFill>
                  <a:schemeClr val="tx1">
                    <a:lumMod val="75000"/>
                    <a:lumOff val="25000"/>
                  </a:schemeClr>
                </a:solidFill>
              </a:rPr>
              <a:t>Los subtítulos de este video simulan ENT y tienen errores de puntuación para mostrar la necesidad de escribir con la puntuación adecuada. </a:t>
            </a:r>
          </a:p>
        </p:txBody>
      </p:sp>
      <p:pic>
        <p:nvPicPr>
          <p:cNvPr id="6" name="Picture 5">
            <a:hlinkClick r:id="rId3"/>
          </p:cNvPr>
          <p:cNvPicPr>
            <a:picLocks noChangeAspect="1"/>
          </p:cNvPicPr>
          <p:nvPr/>
        </p:nvPicPr>
        <p:blipFill>
          <a:blip r:embed="rId4"/>
          <a:stretch>
            <a:fillRect/>
          </a:stretch>
        </p:blipFill>
        <p:spPr>
          <a:xfrm>
            <a:off x="6217920" y="1948296"/>
            <a:ext cx="5218176" cy="2926080"/>
          </a:xfrm>
          <a:prstGeom prst="rect">
            <a:avLst/>
          </a:prstGeom>
          <a:ln w="38100">
            <a:solidFill>
              <a:schemeClr val="accent1"/>
            </a:solidFill>
          </a:ln>
        </p:spPr>
      </p:pic>
    </p:spTree>
    <p:extLst>
      <p:ext uri="{BB962C8B-B14F-4D97-AF65-F5344CB8AC3E}">
        <p14:creationId xmlns:p14="http://schemas.microsoft.com/office/powerpoint/2010/main" val="349104650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3468</TotalTime>
  <Words>2295</Words>
  <Application>Microsoft Office PowerPoint</Application>
  <PresentationFormat>Widescreen</PresentationFormat>
  <Paragraphs>213</Paragraphs>
  <Slides>16</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Retrospect</vt:lpstr>
      <vt:lpstr>Kit de herramientas  para el coordinador de ENT </vt:lpstr>
      <vt:lpstr>Bienvenidos</vt:lpstr>
      <vt:lpstr>Importancia</vt:lpstr>
      <vt:lpstr>Normas mejoradas de la FCC para ENT</vt:lpstr>
      <vt:lpstr>Normas mejoradas de la FCC para ENT</vt:lpstr>
      <vt:lpstr>Introducción</vt:lpstr>
      <vt:lpstr>Precisión: Ortografía</vt:lpstr>
      <vt:lpstr>Precisión: Uso adecuado de las mayúsculas</vt:lpstr>
      <vt:lpstr>Precisión: Puntuación</vt:lpstr>
      <vt:lpstr>Precisión: Efectos de sonido y notas musicales</vt:lpstr>
      <vt:lpstr>Velocidad de los subtítulos</vt:lpstr>
      <vt:lpstr>Cambios de hablante</vt:lpstr>
      <vt:lpstr>Ubicación de los subtítulos opcionales </vt:lpstr>
      <vt:lpstr>El estado del tiempo y otra programación  sin guion</vt:lpstr>
      <vt:lpstr>Esfuerzos adicionales</vt:lpstr>
      <vt:lpstr>Recursos Adicionales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 Coordinator Toolkit</dc:title>
  <dc:creator>Heather York</dc:creator>
  <cp:lastModifiedBy>Debra Patkin</cp:lastModifiedBy>
  <cp:revision>241</cp:revision>
  <cp:lastPrinted>2020-06-11T19:47:32Z</cp:lastPrinted>
  <dcterms:created xsi:type="dcterms:W3CDTF">2020-01-06T19:58:36Z</dcterms:created>
  <dcterms:modified xsi:type="dcterms:W3CDTF">2020-10-16T11:55:44Z</dcterms:modified>
</cp:coreProperties>
</file>