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0"/>
  </p:notesMasterIdLst>
  <p:sldIdLst>
    <p:sldId id="256" r:id="rId3"/>
    <p:sldId id="258" r:id="rId4"/>
    <p:sldId id="631" r:id="rId5"/>
    <p:sldId id="591" r:id="rId6"/>
    <p:sldId id="480" r:id="rId7"/>
    <p:sldId id="284" r:id="rId8"/>
    <p:sldId id="632" r:id="rId9"/>
    <p:sldId id="481" r:id="rId10"/>
    <p:sldId id="483" r:id="rId11"/>
    <p:sldId id="486" r:id="rId12"/>
    <p:sldId id="488" r:id="rId13"/>
    <p:sldId id="633" r:id="rId14"/>
    <p:sldId id="520" r:id="rId15"/>
    <p:sldId id="594" r:id="rId16"/>
    <p:sldId id="604" r:id="rId17"/>
    <p:sldId id="605" r:id="rId18"/>
    <p:sldId id="606" r:id="rId19"/>
    <p:sldId id="607" r:id="rId20"/>
    <p:sldId id="608" r:id="rId21"/>
    <p:sldId id="609" r:id="rId22"/>
    <p:sldId id="484" r:id="rId23"/>
    <p:sldId id="595" r:id="rId24"/>
    <p:sldId id="596" r:id="rId25"/>
    <p:sldId id="616" r:id="rId26"/>
    <p:sldId id="611" r:id="rId27"/>
    <p:sldId id="612" r:id="rId28"/>
    <p:sldId id="613" r:id="rId29"/>
    <p:sldId id="614" r:id="rId30"/>
    <p:sldId id="617" r:id="rId31"/>
    <p:sldId id="615" r:id="rId32"/>
    <p:sldId id="647" r:id="rId33"/>
    <p:sldId id="648" r:id="rId34"/>
    <p:sldId id="625" r:id="rId35"/>
    <p:sldId id="627" r:id="rId36"/>
    <p:sldId id="649" r:id="rId37"/>
    <p:sldId id="619" r:id="rId38"/>
    <p:sldId id="650" r:id="rId39"/>
    <p:sldId id="626" r:id="rId40"/>
    <p:sldId id="651" r:id="rId41"/>
    <p:sldId id="652" r:id="rId42"/>
    <p:sldId id="655" r:id="rId43"/>
    <p:sldId id="654" r:id="rId44"/>
    <p:sldId id="597" r:id="rId45"/>
    <p:sldId id="598" r:id="rId46"/>
    <p:sldId id="645" r:id="rId47"/>
    <p:sldId id="634" r:id="rId48"/>
    <p:sldId id="618" r:id="rId49"/>
    <p:sldId id="635" r:id="rId50"/>
    <p:sldId id="620" r:id="rId51"/>
    <p:sldId id="621" r:id="rId52"/>
    <p:sldId id="624" r:id="rId53"/>
    <p:sldId id="636" r:id="rId54"/>
    <p:sldId id="267" r:id="rId55"/>
    <p:sldId id="599" r:id="rId56"/>
    <p:sldId id="600" r:id="rId57"/>
    <p:sldId id="637" r:id="rId58"/>
    <p:sldId id="623" r:id="rId59"/>
    <p:sldId id="639" r:id="rId60"/>
    <p:sldId id="640" r:id="rId61"/>
    <p:sldId id="641" r:id="rId62"/>
    <p:sldId id="628" r:id="rId63"/>
    <p:sldId id="642" r:id="rId64"/>
    <p:sldId id="601" r:id="rId65"/>
    <p:sldId id="602" r:id="rId66"/>
    <p:sldId id="264" r:id="rId67"/>
    <p:sldId id="646" r:id="rId68"/>
    <p:sldId id="629" r:id="rId69"/>
    <p:sldId id="630" r:id="rId70"/>
    <p:sldId id="504" r:id="rId71"/>
    <p:sldId id="505" r:id="rId72"/>
    <p:sldId id="643" r:id="rId73"/>
    <p:sldId id="501" r:id="rId74"/>
    <p:sldId id="503" r:id="rId75"/>
    <p:sldId id="603" r:id="rId76"/>
    <p:sldId id="268" r:id="rId77"/>
    <p:sldId id="472" r:id="rId78"/>
    <p:sldId id="644"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065"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6677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775F46-6EDC-4E15-9CF5-B1296021CEE0}" type="slidenum">
              <a:rPr lang="en-US" smtClean="0"/>
              <a:pPr eaLnBrk="1" hangingPunct="1"/>
              <a:t>24</a:t>
            </a:fld>
            <a:endParaRPr lang="en-US" dirty="0"/>
          </a:p>
        </p:txBody>
      </p:sp>
    </p:spTree>
    <p:extLst>
      <p:ext uri="{BB962C8B-B14F-4D97-AF65-F5344CB8AC3E}">
        <p14:creationId xmlns:p14="http://schemas.microsoft.com/office/powerpoint/2010/main" val="2856787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25</a:t>
            </a:fld>
            <a:endParaRPr lang="en-US" dirty="0"/>
          </a:p>
        </p:txBody>
      </p:sp>
    </p:spTree>
    <p:extLst>
      <p:ext uri="{BB962C8B-B14F-4D97-AF65-F5344CB8AC3E}">
        <p14:creationId xmlns:p14="http://schemas.microsoft.com/office/powerpoint/2010/main" val="85361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26</a:t>
            </a:fld>
            <a:endParaRPr lang="en-US" dirty="0"/>
          </a:p>
        </p:txBody>
      </p:sp>
    </p:spTree>
    <p:extLst>
      <p:ext uri="{BB962C8B-B14F-4D97-AF65-F5344CB8AC3E}">
        <p14:creationId xmlns:p14="http://schemas.microsoft.com/office/powerpoint/2010/main" val="251194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811CE0-6195-475D-975F-86945F1FDB4A}" type="slidenum">
              <a:rPr lang="en-US" smtClean="0"/>
              <a:pPr eaLnBrk="1" hangingPunct="1"/>
              <a:t>27</a:t>
            </a:fld>
            <a:endParaRPr lang="en-US" dirty="0"/>
          </a:p>
        </p:txBody>
      </p:sp>
    </p:spTree>
    <p:extLst>
      <p:ext uri="{BB962C8B-B14F-4D97-AF65-F5344CB8AC3E}">
        <p14:creationId xmlns:p14="http://schemas.microsoft.com/office/powerpoint/2010/main" val="408756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29</a:t>
            </a:fld>
            <a:endParaRPr lang="en-US" dirty="0"/>
          </a:p>
        </p:txBody>
      </p:sp>
    </p:spTree>
    <p:extLst>
      <p:ext uri="{BB962C8B-B14F-4D97-AF65-F5344CB8AC3E}">
        <p14:creationId xmlns:p14="http://schemas.microsoft.com/office/powerpoint/2010/main" val="85361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30</a:t>
            </a:fld>
            <a:endParaRPr lang="en-US" dirty="0"/>
          </a:p>
        </p:txBody>
      </p:sp>
    </p:spTree>
    <p:extLst>
      <p:ext uri="{BB962C8B-B14F-4D97-AF65-F5344CB8AC3E}">
        <p14:creationId xmlns:p14="http://schemas.microsoft.com/office/powerpoint/2010/main" val="283605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31</a:t>
            </a:fld>
            <a:endParaRPr lang="en-US" dirty="0"/>
          </a:p>
        </p:txBody>
      </p:sp>
    </p:spTree>
    <p:extLst>
      <p:ext uri="{BB962C8B-B14F-4D97-AF65-F5344CB8AC3E}">
        <p14:creationId xmlns:p14="http://schemas.microsoft.com/office/powerpoint/2010/main" val="426657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32</a:t>
            </a:fld>
            <a:endParaRPr lang="en-US" dirty="0"/>
          </a:p>
        </p:txBody>
      </p:sp>
    </p:spTree>
    <p:extLst>
      <p:ext uri="{BB962C8B-B14F-4D97-AF65-F5344CB8AC3E}">
        <p14:creationId xmlns:p14="http://schemas.microsoft.com/office/powerpoint/2010/main" val="2250730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3167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34</a:t>
            </a:fld>
            <a:endParaRPr lang="en-US" dirty="0"/>
          </a:p>
        </p:txBody>
      </p:sp>
    </p:spTree>
    <p:extLst>
      <p:ext uri="{BB962C8B-B14F-4D97-AF65-F5344CB8AC3E}">
        <p14:creationId xmlns:p14="http://schemas.microsoft.com/office/powerpoint/2010/main" val="251194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35</a:t>
            </a:fld>
            <a:endParaRPr lang="en-US" dirty="0"/>
          </a:p>
        </p:txBody>
      </p:sp>
    </p:spTree>
    <p:extLst>
      <p:ext uri="{BB962C8B-B14F-4D97-AF65-F5344CB8AC3E}">
        <p14:creationId xmlns:p14="http://schemas.microsoft.com/office/powerpoint/2010/main" val="2331308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36</a:t>
            </a:fld>
            <a:endParaRPr lang="en-US" dirty="0"/>
          </a:p>
        </p:txBody>
      </p:sp>
    </p:spTree>
    <p:extLst>
      <p:ext uri="{BB962C8B-B14F-4D97-AF65-F5344CB8AC3E}">
        <p14:creationId xmlns:p14="http://schemas.microsoft.com/office/powerpoint/2010/main" val="683096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37</a:t>
            </a:fld>
            <a:endParaRPr lang="en-US" dirty="0"/>
          </a:p>
        </p:txBody>
      </p:sp>
    </p:spTree>
    <p:extLst>
      <p:ext uri="{BB962C8B-B14F-4D97-AF65-F5344CB8AC3E}">
        <p14:creationId xmlns:p14="http://schemas.microsoft.com/office/powerpoint/2010/main" val="55447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38</a:t>
            </a:fld>
            <a:endParaRPr lang="en-US" dirty="0"/>
          </a:p>
        </p:txBody>
      </p:sp>
    </p:spTree>
    <p:extLst>
      <p:ext uri="{BB962C8B-B14F-4D97-AF65-F5344CB8AC3E}">
        <p14:creationId xmlns:p14="http://schemas.microsoft.com/office/powerpoint/2010/main" val="229130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00362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4428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02424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42</a:t>
            </a:fld>
            <a:endParaRPr lang="en-US" dirty="0"/>
          </a:p>
        </p:txBody>
      </p:sp>
    </p:spTree>
    <p:extLst>
      <p:ext uri="{BB962C8B-B14F-4D97-AF65-F5344CB8AC3E}">
        <p14:creationId xmlns:p14="http://schemas.microsoft.com/office/powerpoint/2010/main" val="4206165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0956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98625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663403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0513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9306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7889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5BC41FD8-3DC1-43C9-AAA0-281D7D13DBF4}" type="datetime1">
              <a:rPr lang="en-US" smtClean="0"/>
              <a:t>6/15/2022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EF438BF5-0355-407D-BAAF-565040DEBA01}" type="datetime1">
              <a:rPr lang="en-US" smtClean="0"/>
              <a:t>6/15/2022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5B712376-8042-434A-A8F3-FAA55A341903}" type="datetime1">
              <a:rPr lang="en-US" smtClean="0"/>
              <a:t>6/15/2022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32927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974896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41603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313873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61015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8844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97493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05396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C28CB679-4C48-4186-B679-5831D2592D1F}" type="datetime1">
              <a:rPr lang="en-US" smtClean="0"/>
              <a:t>6/15/2022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50219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935536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62081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2B1FCFBC-87A0-4F19-BECC-1B3D4ECF16DA}" type="datetime1">
              <a:rPr lang="en-US" smtClean="0"/>
              <a:t>6/15/2022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A82A83E0-C660-43E8-809D-95882895AC84}" type="datetime1">
              <a:rPr lang="en-US" smtClean="0"/>
              <a:t>6/15/2022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7420AD57-4391-48B0-8333-D017192A947E}" type="datetime1">
              <a:rPr lang="en-US" smtClean="0"/>
              <a:t>6/15/2022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272396F3-2A51-4A62-9454-E2F836F66548}" type="datetime1">
              <a:rPr lang="en-US" smtClean="0"/>
              <a:t>6/15/2022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0F951A8C-AB4A-4ADD-98A5-B3002EE94463}" type="datetime1">
              <a:rPr lang="en-US" smtClean="0"/>
              <a:t>6/15/2022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EE35CC88-1977-4CD0-BD08-F02C8A7F9BEE}" type="datetime1">
              <a:rPr lang="en-US" smtClean="0"/>
              <a:t>6/15/2022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D33AFCB6-C4FC-4A99-88CD-C9EF79F565E0}" type="datetime1">
              <a:rPr lang="en-US" smtClean="0"/>
              <a:t>6/15/2022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40AED-048B-4433-9241-5CBB27E66A12}" type="datetime1">
              <a:rPr lang="en-US" smtClean="0"/>
              <a:t>6/15/2022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6/15/2022</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Tree>
    <p:extLst>
      <p:ext uri="{BB962C8B-B14F-4D97-AF65-F5344CB8AC3E}">
        <p14:creationId xmlns:p14="http://schemas.microsoft.com/office/powerpoint/2010/main" val="2943680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nam06.safelinks.protection.outlook.com/?url=https%3A%2F%2Fcsrc.nist.gov%2Fpublications%2Fdetail%2Fsp%2F800-190%2Ffinal&amp;data=05%7C01%7Cmgiuhat%40microsoft.com%7C9281d019c92d4e30fc5f08da17f7208d%7C72f988bf86f141af91ab2d7cd011db47%7C1%7C0%7C637848647428677990%7CUnknown%7CTWFpbGZsb3d8eyJWIjoiMC4wLjAwMDAiLCJQIjoiV2luMzIiLCJBTiI6Ik1haWwiLCJXVCI6Mn0%3D%7C3000%7C%7C%7C&amp;sdata=KFnt79e035aexB2BDA4P5ZLDp0mVYfRkEluTIj9UA6E%3D&amp;reserved=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enisa.europa.eu/publications/5g-cybersecurity-standards/@@download/fullRepor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Fourth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JUNE 15,</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2022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0F6BE-EB80-4A58-B1A4-B2A6B35FB210}"/>
              </a:ext>
            </a:extLst>
          </p:cNvPr>
          <p:cNvPicPr>
            <a:picLocks noChangeAspect="1"/>
          </p:cNvPicPr>
          <p:nvPr/>
        </p:nvPicPr>
        <p:blipFill rotWithShape="1">
          <a:blip r:embed="rId2"/>
          <a:srcRect t="959"/>
          <a:stretch/>
        </p:blipFill>
        <p:spPr>
          <a:xfrm>
            <a:off x="3263197" y="1107064"/>
            <a:ext cx="5760720" cy="3099816"/>
          </a:xfrm>
          <a:prstGeom prst="rect">
            <a:avLst/>
          </a:prstGeom>
        </p:spPr>
      </p:pic>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(initially biweekly) are underway</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Security Vulnerabilities in HTTP/2, </a:t>
            </a:r>
            <a:r>
              <a:rPr lang="en-US" b="1" i="1" dirty="0">
                <a:latin typeface="Times New Roman" panose="02020603050405020304" pitchFamily="18" charset="0"/>
                <a:cs typeface="Times New Roman" panose="02020603050405020304" pitchFamily="18" charset="0"/>
              </a:rPr>
              <a:t>September 2022</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and HTTP/3,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The group continues research into other possible HTTP/2 protocol vulnerabilities</a:t>
            </a:r>
          </a:p>
          <a:p>
            <a:pPr lvl="1"/>
            <a:r>
              <a:rPr lang="en-US" dirty="0">
                <a:latin typeface="Times New Roman" panose="02020603050405020304" pitchFamily="18" charset="0"/>
                <a:cs typeface="Times New Roman" panose="02020603050405020304" pitchFamily="18" charset="0"/>
              </a:rPr>
              <a:t>Most of the vulnerabilities are specific to Internet applications and not 5G</a:t>
            </a:r>
          </a:p>
          <a:p>
            <a:pPr lvl="1"/>
            <a:r>
              <a:rPr lang="en-US" dirty="0">
                <a:latin typeface="Times New Roman" panose="02020603050405020304" pitchFamily="18" charset="0"/>
                <a:cs typeface="Times New Roman" panose="02020603050405020304" pitchFamily="18" charset="0"/>
              </a:rPr>
              <a:t>The team agrees that an HTTP/2 vulnerability in the open Internet may not be a vulnerability in a 5G context because of the closed nature of the network</a:t>
            </a:r>
          </a:p>
          <a:p>
            <a:r>
              <a:rPr lang="en-US" dirty="0">
                <a:latin typeface="Times New Roman" panose="02020603050405020304" pitchFamily="18" charset="0"/>
                <a:cs typeface="Times New Roman" panose="02020603050405020304" pitchFamily="18" charset="0"/>
              </a:rPr>
              <a:t>Lots of discussion around other product specific vulnerabilities that show up in searches</a:t>
            </a:r>
          </a:p>
          <a:p>
            <a:pPr lvl="1"/>
            <a:r>
              <a:rPr lang="en-US" dirty="0">
                <a:latin typeface="Times New Roman" panose="02020603050405020304" pitchFamily="18" charset="0"/>
                <a:cs typeface="Times New Roman" panose="02020603050405020304" pitchFamily="18" charset="0"/>
              </a:rPr>
              <a:t>These are really “bugs” in products that are used for processing HTTP/2 transactions</a:t>
            </a:r>
          </a:p>
          <a:p>
            <a:pPr lvl="1"/>
            <a:r>
              <a:rPr lang="en-US" dirty="0">
                <a:latin typeface="Times New Roman" panose="02020603050405020304" pitchFamily="18" charset="0"/>
                <a:cs typeface="Times New Roman" panose="02020603050405020304" pitchFamily="18" charset="0"/>
              </a:rPr>
              <a:t>The team agrees that this is outside the scope of our charter and would not serve any value to this report</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Status of Work</a:t>
            </a:r>
          </a:p>
        </p:txBody>
      </p:sp>
    </p:spTree>
    <p:extLst>
      <p:ext uri="{BB962C8B-B14F-4D97-AF65-F5344CB8AC3E}">
        <p14:creationId xmlns:p14="http://schemas.microsoft.com/office/powerpoint/2010/main" val="352265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Bi-Weekly meetings continue, with a few exceptions</a:t>
            </a:r>
          </a:p>
          <a:p>
            <a:pPr lvl="1"/>
            <a:r>
              <a:rPr lang="en-US" dirty="0">
                <a:latin typeface="Times New Roman" panose="02020603050405020304" pitchFamily="18" charset="0"/>
                <a:cs typeface="Times New Roman" panose="02020603050405020304" pitchFamily="18" charset="0"/>
              </a:rPr>
              <a:t>We have had to cancel two meetings due to conflicts, but this does not impact the overall schedule</a:t>
            </a:r>
          </a:p>
          <a:p>
            <a:pPr lvl="1"/>
            <a:r>
              <a:rPr lang="en-US" dirty="0">
                <a:latin typeface="Times New Roman" panose="02020603050405020304" pitchFamily="18" charset="0"/>
                <a:cs typeface="Times New Roman" panose="02020603050405020304" pitchFamily="18" charset="0"/>
              </a:rPr>
              <a:t>The team is now focused on the report and making good progress on the document – there should not be any issue </a:t>
            </a:r>
            <a:r>
              <a:rPr lang="en-US">
                <a:latin typeface="Times New Roman" panose="02020603050405020304" pitchFamily="18" charset="0"/>
                <a:cs typeface="Times New Roman" panose="02020603050405020304" pitchFamily="18" charset="0"/>
              </a:rPr>
              <a:t>with deadlines </a:t>
            </a: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Status of Work</a:t>
            </a:r>
          </a:p>
        </p:txBody>
      </p:sp>
    </p:spTree>
    <p:extLst>
      <p:ext uri="{BB962C8B-B14F-4D97-AF65-F5344CB8AC3E}">
        <p14:creationId xmlns:p14="http://schemas.microsoft.com/office/powerpoint/2010/main" val="24233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14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34489" y="4322854"/>
            <a:ext cx="3260663"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30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19275" y="1610811"/>
            <a:ext cx="8604884" cy="2475233"/>
          </a:xfrm>
        </p:spPr>
        <p:txBody>
          <a:bodyPr>
            <a:normAutofit fontScale="90000"/>
          </a:bodyPr>
          <a:lstStyle/>
          <a:p>
            <a:pP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Group 2:</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latin typeface="Times New Roman" panose="02020603050405020304" pitchFamily="18" charset="0"/>
                <a:ea typeface="ＭＳ Ｐゴシック" pitchFamily="34" charset="-128"/>
                <a:cs typeface="Times New Roman" panose="02020603050405020304" pitchFamily="18" charset="0"/>
              </a:rPr>
              <a:t>Promoting Security, Reliability, and Interoperability of Open Radio Access Network Equipment</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881117"/>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June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Mike Barnes, Mavenir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George Woodward, RWA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57867"/>
            <a:ext cx="10515600" cy="46190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provide recommendations to advance security, reliability, and interoperability of Open Radio Access Network (ORAN) equipment in the United States and what new efforts can be undertaken to support secure and interoperable ORAN design and deployment.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Radio Access Network (RAN) is the final link between the network and the phone. It includes the antennae on towers, buildings, and in stadiums, plus the base stations. When a consumer makes a call or connects to a remote server, the antenna transmits and receives signals to and from the consumer’s mobile phone or other handheld device. The signal is then digitalized in the RAN base station and connected into the network.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introduction of ORAN enables mobile network operators to use equipment from multiple vendors and still ensure interoperability. </a:t>
            </a:r>
          </a:p>
          <a:p>
            <a:pPr marL="0" indent="0">
              <a:buNone/>
            </a:pPr>
            <a:endParaRPr lang="en-US" sz="20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2:</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C534A1F-B5EF-418A-873C-A3D31409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7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CSRIC has previously considered security risks in emerging 5G networks.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CSRIC VIII will build on this work and expand it as one part of its exploration of the development and deployment challenges facing ORAN technology, including the extent ORAN technology may increase the threat attack surface and how best to mitigate such security challenges.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Further, CSRIC VIII will consider how the FCC can support the goals of developing and deploying secure, open and interoperable networks when the FCC participates in standards-setting bodies like 3GPP and the Alliance for Telecommunications Industry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2: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595C3229-1C8C-43C2-83D2-599FC45B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22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0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476260"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8" name="Content Placeholder 2">
            <a:extLst>
              <a:ext uri="{FF2B5EF4-FFF2-40B4-BE49-F238E27FC236}">
                <a16:creationId xmlns:a16="http://schemas.microsoft.com/office/drawing/2014/main" id="{999E97B9-A88D-4D94-A3F7-325736971209}"/>
              </a:ext>
            </a:extLst>
          </p:cNvPr>
          <p:cNvSpPr txBox="1">
            <a:spLocks/>
          </p:cNvSpPr>
          <p:nvPr/>
        </p:nvSpPr>
        <p:spPr>
          <a:xfrm>
            <a:off x="893762" y="1797146"/>
            <a:ext cx="6017078" cy="474176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Dew</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Marla Dowell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NIST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Andrew L. Drozd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Russ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Gyurek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 Khan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Altiostar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Loushine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Manner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Nasielski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A59B069-346A-4985-AD17-D720713DE9A6}"/>
              </a:ext>
            </a:extLst>
          </p:cNvPr>
          <p:cNvSpPr txBox="1">
            <a:spLocks/>
          </p:cNvSpPr>
          <p:nvPr/>
        </p:nvSpPr>
        <p:spPr>
          <a:xfrm>
            <a:off x="6430339" y="1798155"/>
            <a:ext cx="5761661" cy="435133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Scott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Poretsky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Vishwanath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Ramamurthi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Sawanobori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Nick Solano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Eric Tamarkin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Trakinat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50000"/>
              </a:lnSpc>
              <a:spcBef>
                <a:spcPts val="0"/>
              </a:spcBef>
              <a:buNone/>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May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7">
            <a:extLst>
              <a:ext uri="{FF2B5EF4-FFF2-40B4-BE49-F238E27FC236}">
                <a16:creationId xmlns:a16="http://schemas.microsoft.com/office/drawing/2014/main" id="{79E33C49-5899-4430-85F3-5D14A6CBD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67D0B9E-81B5-4D44-AC27-8FE4C55048DA}"/>
              </a:ext>
            </a:extLst>
          </p:cNvPr>
          <p:cNvSpPr txBox="1"/>
          <p:nvPr/>
        </p:nvSpPr>
        <p:spPr>
          <a:xfrm>
            <a:off x="1684426" y="5952396"/>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Zenji Nakazawa</a:t>
            </a:r>
          </a:p>
        </p:txBody>
      </p:sp>
      <p:sp>
        <p:nvSpPr>
          <p:cNvPr id="12" name="TextBox 11">
            <a:extLst>
              <a:ext uri="{FF2B5EF4-FFF2-40B4-BE49-F238E27FC236}">
                <a16:creationId xmlns:a16="http://schemas.microsoft.com/office/drawing/2014/main" id="{C1DEA43D-7078-4947-8D23-AED22FA352E6}"/>
              </a:ext>
            </a:extLst>
          </p:cNvPr>
          <p:cNvSpPr txBox="1"/>
          <p:nvPr/>
        </p:nvSpPr>
        <p:spPr>
          <a:xfrm>
            <a:off x="893762" y="109708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Mike Barnes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Mavenir</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George Woodward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RWA</a:t>
            </a:r>
          </a:p>
        </p:txBody>
      </p:sp>
    </p:spTree>
    <p:extLst>
      <p:ext uri="{BB962C8B-B14F-4D97-AF65-F5344CB8AC3E}">
        <p14:creationId xmlns:p14="http://schemas.microsoft.com/office/powerpoint/2010/main" val="36728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600889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9F5C3F-06DE-48CE-B497-C137512586BF}"/>
              </a:ext>
            </a:extLst>
          </p:cNvPr>
          <p:cNvSpPr txBox="1"/>
          <p:nvPr/>
        </p:nvSpPr>
        <p:spPr>
          <a:xfrm>
            <a:off x="241956" y="1690688"/>
            <a:ext cx="6014466" cy="2951064"/>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Reza </a:t>
            </a:r>
            <a:r>
              <a:rPr lang="en-US"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Arefi</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Intel</a:t>
            </a:r>
          </a:p>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Daly</a:t>
            </a:r>
            <a:r>
              <a:rPr kumimoji="0" lang="en-US" sz="180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AT&amp;T</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Arvind Kumar</a:t>
            </a:r>
            <a:r>
              <a:rPr lang="en-US"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Mavenir</a:t>
            </a:r>
            <a:endPar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Heidi Obermeyer</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BSA | The Software Alliance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Anand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Palanigounder</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Qualcomm</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Sanil</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Rama Chandran, </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Samsung</a:t>
            </a:r>
            <a:endPar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p>
        </p:txBody>
      </p:sp>
      <p:pic>
        <p:nvPicPr>
          <p:cNvPr id="8" name="Picture 7">
            <a:extLst>
              <a:ext uri="{FF2B5EF4-FFF2-40B4-BE49-F238E27FC236}">
                <a16:creationId xmlns:a16="http://schemas.microsoft.com/office/drawing/2014/main" id="{0E5B7E89-9B0D-42AC-824F-FA9891C2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AB72A1B-885F-4A94-ACD8-68CDE89B3F0A}"/>
              </a:ext>
            </a:extLst>
          </p:cNvPr>
          <p:cNvSpPr txBox="1"/>
          <p:nvPr/>
        </p:nvSpPr>
        <p:spPr>
          <a:xfrm>
            <a:off x="5534526" y="1690687"/>
            <a:ext cx="6277818" cy="2951064"/>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Imtiaz Shaikh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Ericsson</a:t>
            </a:r>
            <a:endPar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Lakhbir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Singh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Sneed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Ryan Stokes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Melanie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Tiano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Lap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O. Woods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27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199" y="1825625"/>
            <a:ext cx="10863805" cy="4351338"/>
          </a:xfrm>
        </p:spPr>
        <p:txBody>
          <a:bodyPr>
            <a:normAutofit/>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14-June 2022 - First Draft complete</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13-Sept-2022 – Begin Final Review</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15-Nov-2022 - Paper and Slides complete, submitted FCC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December 2022:  Report on Challenges to the Development of ORAN Technology and Recommendations on How to Overcome Them</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Working Group 2: Deliverables/Schedule</a:t>
            </a:r>
          </a:p>
        </p:txBody>
      </p:sp>
      <p:pic>
        <p:nvPicPr>
          <p:cNvPr id="7" name="Picture 7">
            <a:extLst>
              <a:ext uri="{FF2B5EF4-FFF2-40B4-BE49-F238E27FC236}">
                <a16:creationId xmlns:a16="http://schemas.microsoft.com/office/drawing/2014/main" id="{62210F08-8A1D-4A81-A774-307FF243D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2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075" name="Title 1"/>
          <p:cNvSpPr>
            <a:spLocks noGrp="1"/>
          </p:cNvSpPr>
          <p:nvPr>
            <p:ph type="title"/>
          </p:nvPr>
        </p:nvSpPr>
        <p:spPr>
          <a:xfrm>
            <a:off x="1981200" y="274638"/>
            <a:ext cx="8508380" cy="1143000"/>
          </a:xfrm>
        </p:spPr>
        <p:txBody>
          <a:bodyPr>
            <a:normAutofit fontScale="90000"/>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Next Working Group 2 Meeting Agenda</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199" y="1825625"/>
            <a:ext cx="10829081" cy="4351338"/>
          </a:xfrm>
        </p:spPr>
        <p:txBody>
          <a:bodyPr>
            <a:normAutofit/>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Review First Draft</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20-21 July 2022 - Face to Face and joint meeting with WG3 (Wash D.C)</a:t>
            </a:r>
          </a:p>
        </p:txBody>
      </p:sp>
      <p:pic>
        <p:nvPicPr>
          <p:cNvPr id="6" name="Picture 7">
            <a:extLst>
              <a:ext uri="{FF2B5EF4-FFF2-40B4-BE49-F238E27FC236}">
                <a16:creationId xmlns:a16="http://schemas.microsoft.com/office/drawing/2014/main" id="{B1D310D2-CF6A-470C-A0F6-49B3C1DBD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22</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3109" y="4335397"/>
            <a:ext cx="28045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892835"/>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58181" y="4182801"/>
            <a:ext cx="299971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7648" y="2936971"/>
            <a:ext cx="4216152" cy="89815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1A00A6A-4668-D589-1058-18A425FA6895}"/>
              </a:ext>
            </a:extLst>
          </p:cNvPr>
          <p:cNvSpPr txBox="1"/>
          <p:nvPr/>
        </p:nvSpPr>
        <p:spPr>
          <a:xfrm>
            <a:off x="7290397" y="4994563"/>
            <a:ext cx="3910653" cy="400110"/>
          </a:xfrm>
          <a:prstGeom prst="rect">
            <a:avLst/>
          </a:prstGeom>
          <a:noFill/>
        </p:spPr>
        <p:txBody>
          <a:bodyPr wrap="square">
            <a:spAutoFit/>
          </a:bodyPr>
          <a:lstStyle/>
          <a:p>
            <a:r>
              <a:rPr lang="it-IT" sz="2000" i="1" dirty="0">
                <a:solidFill>
                  <a:srgbClr val="FF0000"/>
                </a:solidFill>
                <a:latin typeface="Times New Roman" panose="02020603050405020304" pitchFamily="18" charset="0"/>
                <a:cs typeface="Times New Roman" panose="02020603050405020304" pitchFamily="18" charset="0"/>
              </a:rPr>
              <a:t>Presenter – Jeff Goldthorp, FCC</a:t>
            </a:r>
            <a:endParaRPr lang="en-US" sz="2000" i="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3F2A17F-0B31-2C2C-6B34-897FE2590DDC}"/>
              </a:ext>
            </a:extLst>
          </p:cNvPr>
          <p:cNvPicPr>
            <a:picLocks noChangeAspect="1"/>
          </p:cNvPicPr>
          <p:nvPr/>
        </p:nvPicPr>
        <p:blipFill>
          <a:blip r:embed="rId3"/>
          <a:stretch>
            <a:fillRect/>
          </a:stretch>
        </p:blipFill>
        <p:spPr>
          <a:xfrm>
            <a:off x="3119437" y="3343275"/>
            <a:ext cx="5953125" cy="171450"/>
          </a:xfrm>
          <a:prstGeom prst="rect">
            <a:avLst/>
          </a:prstGeom>
        </p:spPr>
      </p:pic>
    </p:spTree>
    <p:extLst>
      <p:ext uri="{BB962C8B-B14F-4D97-AF65-F5344CB8AC3E}">
        <p14:creationId xmlns:p14="http://schemas.microsoft.com/office/powerpoint/2010/main" val="180275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sz="2400" dirty="0">
              <a:latin typeface="Times New Roman" panose="02020603050405020304" pitchFamily="18" charset="0"/>
              <a:cs typeface="Times New Roman" panose="02020603050405020304" pitchFamily="18" charset="0"/>
            </a:endParaRPr>
          </a:p>
          <a:p>
            <a:pPr algn="ct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Co-chairs: </a:t>
            </a:r>
          </a:p>
          <a:p>
            <a:pPr eaLnBrk="1" hangingPunct="1"/>
            <a:r>
              <a:rPr lang="en-US" sz="2400" dirty="0">
                <a:latin typeface="Times New Roman" panose="02020603050405020304" pitchFamily="18" charset="0"/>
                <a:cs typeface="Times New Roman" panose="02020603050405020304" pitchFamily="18" charset="0"/>
              </a:rPr>
              <a:t>	Micaela Giuhat, Microsoft</a:t>
            </a:r>
          </a:p>
          <a:p>
            <a:pPr eaLnBrk="1" hangingPunct="1"/>
            <a:r>
              <a:rPr lang="en-US" sz="2400" dirty="0">
                <a:latin typeface="Times New Roman" panose="02020603050405020304" pitchFamily="18" charset="0"/>
                <a:cs typeface="Times New Roman" panose="02020603050405020304" pitchFamily="18" charset="0"/>
              </a:rPr>
              <a:t>	John Roese, Dell</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FCC Liaison: Jeff Goldthorp</a:t>
            </a:r>
          </a:p>
          <a:p>
            <a:pPr eaLnBrk="1" hangingPunct="1"/>
            <a:endParaRPr lang="en-US" dirty="0">
              <a:latin typeface="Calibri" pitchFamily="34" charset="0"/>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fld id="{F850A357-A51B-4CFC-9187-672DAAD82F39}"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25</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35289"/>
            <a:ext cx="10515600" cy="4641674"/>
          </a:xfrm>
        </p:spPr>
        <p:txBody>
          <a:bodyPr>
            <a:normAutofit fontScale="55000" lnSpcReduction="20000"/>
          </a:bodyPr>
          <a:lstStyle/>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CSRIC VIII will develop recommendations for how vendor-agnostic, horizontal stack solutions for 5G can be promoted to foster a diverse, competitive, and more secure 5G environment despite the wider attack surface presented.  These recommendations should address ways to provide opportunities for smaller vendors that cannot yet manufacture all parts of a vertically integrated, traditional 5G stack.  </a:t>
            </a:r>
          </a:p>
          <a:p>
            <a:pPr marL="457200" marR="0">
              <a:lnSpc>
                <a:spcPct val="105000"/>
              </a:lnSpc>
              <a:spcBef>
                <a:spcPts val="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its first report on this subject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VIII’s will include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in which funds can be made available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promote virtualized environments that result in improved 5G security and reliability;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to promote and overcome obstacles to the availability of virtualized central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vCU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virtualized distributed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increase 5G vendor diversity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best practices for reliability and interoperability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should be used by small businesses that contract or outsource as part of a multi-vendor 5G implementation; and other ways to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promote a diverse 5G environment to improve 5G security and reliability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 will also identify whether any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additional work is needed from standards bodies such as 3GPP and ETSI on virtualization issues, such as addressing security risks relating to application programming interface (API) security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Scope should include virtualization of the system which would include the core plus the CU, DO and possibly RU. </a:t>
            </a: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Virtualization in this context is more about the horizontal layering abstractions than the creation of open interfaces within a layer (E.g.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eCPRI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However we should discuss if we have an opinion on “in layer open interfaces” being in scope.</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3:</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spTree>
    <p:extLst>
      <p:ext uri="{BB962C8B-B14F-4D97-AF65-F5344CB8AC3E}">
        <p14:creationId xmlns:p14="http://schemas.microsoft.com/office/powerpoint/2010/main" val="323023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26</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87198" y="1498454"/>
            <a:ext cx="10515600" cy="4351338"/>
          </a:xfrm>
        </p:spPr>
        <p:txBody>
          <a:bodyPr>
            <a:noAutofit/>
          </a:bodyPr>
          <a:lstStyle/>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lessons learned from use of virtualization and higher vendor diversity in strengthening security, increasing competition, and creating a more secure supply chain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Gather input from researchers, technologists and thought-leaders and standard organizations on availability of solutions, and technical issues to be addressed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an assessment of implementation best practices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comparison between virtualized and non-virtualized security vulnerabilities (theoretical and maybe practical?) in a 5G network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results from test labs or real-life deployments around the world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Identify issues to be addressed (e.g., API security)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Advise &amp; recommend accordingly on how best to support a secure diverse vendor ecosystem: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Funding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Standards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Integration best practices</a:t>
            </a:r>
            <a:endParaRPr lang="en-US" sz="1600" dirty="0">
              <a:latin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Ecosystem structures (who plays what roles in the open virtualized 5G ecosystem)</a:t>
            </a:r>
          </a:p>
          <a:p>
            <a:pPr marL="457200" lvl="1" indent="0">
              <a:spcBef>
                <a:spcPts val="0"/>
              </a:spcBef>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How Virtualization Technologies can be Used to Promote 5G Security and Reliability</a:t>
            </a: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Recommendations on the Role of the FCC in Promoting the Availability of Standards for More Secure, Reliable 5G Environment Through the Use of Virtualization Technology</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Objectives</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96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3107B-617A-4759-BC2A-76B99C5EA556}"/>
              </a:ext>
            </a:extLst>
          </p:cNvPr>
          <p:cNvSpPr>
            <a:spLocks noGrp="1"/>
          </p:cNvSpPr>
          <p:nvPr>
            <p:ph sz="half" idx="1"/>
          </p:nvPr>
        </p:nvSpPr>
        <p:spPr>
          <a:xfrm>
            <a:off x="361170" y="1593405"/>
            <a:ext cx="6207410" cy="4351338"/>
          </a:xfrm>
        </p:spPr>
        <p:txBody>
          <a:bodyPr>
            <a:noAutofit/>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Marla Dowell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Andrew L. Drozd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Bob Everson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Cisco Systems,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Michael Gallagher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Goldberg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National Security Agency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Javed Khan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Altiostar</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Douglas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Knisely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Qualcomm Technologies,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Jennifer Manner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Serge Manning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T-Mobile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50000"/>
              </a:lnSpc>
              <a:spcBef>
                <a:spcPts val="0"/>
              </a:spcBef>
              <a:spcAft>
                <a:spcPts val="0"/>
              </a:spcAft>
              <a:buNone/>
            </a:pPr>
            <a:r>
              <a:rPr lang="en-US" sz="16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Timothy May, </a:t>
            </a:r>
            <a:r>
              <a:rPr lang="en-US" sz="16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NTIA</a:t>
            </a:r>
            <a:endParaRPr lang="en-US" sz="16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McGrath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Nokia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1800" dirty="0"/>
          </a:p>
        </p:txBody>
      </p:sp>
      <p:sp>
        <p:nvSpPr>
          <p:cNvPr id="5" name="Content Placeholder 4">
            <a:extLst>
              <a:ext uri="{FF2B5EF4-FFF2-40B4-BE49-F238E27FC236}">
                <a16:creationId xmlns:a16="http://schemas.microsoft.com/office/drawing/2014/main" id="{534DD434-959A-439A-BBF3-18F426A9B70E}"/>
              </a:ext>
            </a:extLst>
          </p:cNvPr>
          <p:cNvSpPr>
            <a:spLocks noGrp="1"/>
          </p:cNvSpPr>
          <p:nvPr>
            <p:ph sz="half" idx="2"/>
          </p:nvPr>
        </p:nvSpPr>
        <p:spPr>
          <a:xfrm>
            <a:off x="6507759" y="1567942"/>
            <a:ext cx="5480807" cy="4561994"/>
          </a:xfrm>
        </p:spPr>
        <p:txBody>
          <a:bodyPr>
            <a:normAutofit lnSpcReduction="10000"/>
          </a:bodyPr>
          <a:lstStyle/>
          <a:p>
            <a:pPr marL="0" indent="0">
              <a:lnSpc>
                <a:spcPct val="150000"/>
              </a:lnSpc>
              <a:spcBef>
                <a:spcPts val="0"/>
              </a:spcBef>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William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Mikucki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Keith O’Brien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Palo Alto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Jitendra Patel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AT&amp;T, Inc.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Leo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Popokh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Sawanobori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Imtiaz Shaikh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Ericsson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Jane Shen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Mavenir</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Paul Steinberg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Motorola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Frank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Suraci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Peter Tomczak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Claire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Vishik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Intel</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Damien Whaley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Cox Communications</a:t>
            </a:r>
          </a:p>
          <a:p>
            <a:pPr marL="0" marR="0" lvl="0" indent="0">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George Woodward, </a:t>
            </a:r>
            <a:r>
              <a:rPr lang="en-US" sz="1600" i="1" dirty="0">
                <a:latin typeface="Times New Roman" panose="02020603050405020304" pitchFamily="18" charset="0"/>
                <a:cs typeface="Times New Roman" panose="02020603050405020304" pitchFamily="18" charset="0"/>
              </a:rPr>
              <a:t>Rural Wireless Association </a:t>
            </a: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CDEE8E-92AF-4081-9E14-333881A36E8A}" type="slidenum">
              <a:rPr lang="en-US" smtClean="0">
                <a:solidFill>
                  <a:srgbClr val="898989"/>
                </a:solidFill>
                <a:latin typeface="Calibri" pitchFamily="34" charset="0"/>
              </a:rPr>
              <a:pPr eaLnBrk="1" hangingPunct="1"/>
              <a:t>27</a:t>
            </a:fld>
            <a:endParaRPr lang="en-US" dirty="0">
              <a:solidFill>
                <a:srgbClr val="898989"/>
              </a:solidFill>
              <a:latin typeface="Calibri" pitchFamily="34" charset="0"/>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3: Members</a:t>
            </a:r>
            <a:endParaRPr lang="en-US" sz="4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1682045" y="6167839"/>
            <a:ext cx="8891600" cy="338554"/>
          </a:xfrm>
          <a:prstGeom prst="rect">
            <a:avLst/>
          </a:prstGeom>
        </p:spPr>
        <p:txBody>
          <a:bodyPr wrap="square">
            <a:spAutoFit/>
          </a:bodyPr>
          <a:lstStyle/>
          <a:p>
            <a:pPr lvl="1"/>
            <a:r>
              <a:rPr lang="en-US" sz="1600" b="1" dirty="0">
                <a:latin typeface="Times New Roman" panose="02020603050405020304" pitchFamily="18" charset="0"/>
                <a:cs typeface="Times New Roman" panose="02020603050405020304" pitchFamily="18" charset="0"/>
              </a:rPr>
              <a:t>FCC Liaison</a:t>
            </a:r>
            <a:r>
              <a:rPr lang="en-US" sz="1600" dirty="0">
                <a:latin typeface="Times New Roman" panose="02020603050405020304" pitchFamily="18" charset="0"/>
                <a:cs typeface="Times New Roman" panose="02020603050405020304" pitchFamily="18" charset="0"/>
              </a:rPr>
              <a:t>: Jeff Goldthorp</a:t>
            </a:r>
            <a:r>
              <a:rPr lang="en-US" sz="1400" dirty="0">
                <a:latin typeface="Times New Roman" panose="02020603050405020304" pitchFamily="18" charset="0"/>
                <a:cs typeface="Times New Roman" panose="02020603050405020304" pitchFamily="18" charset="0"/>
              </a:rPr>
              <a:t>			*Also a CSRIC VIII Member</a:t>
            </a:r>
          </a:p>
        </p:txBody>
      </p:sp>
      <p:pic>
        <p:nvPicPr>
          <p:cNvPr id="8" name="Picture 7">
            <a:extLst>
              <a:ext uri="{FF2B5EF4-FFF2-40B4-BE49-F238E27FC236}">
                <a16:creationId xmlns:a16="http://schemas.microsoft.com/office/drawing/2014/main" id="{270DB1C2-F103-45AB-84A5-D8A2F80C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2908265-65C7-4420-9095-5B707005DB80}"/>
              </a:ext>
            </a:extLst>
          </p:cNvPr>
          <p:cNvSpPr txBox="1"/>
          <p:nvPr/>
        </p:nvSpPr>
        <p:spPr>
          <a:xfrm>
            <a:off x="203432" y="992027"/>
            <a:ext cx="6876097" cy="660758"/>
          </a:xfrm>
          <a:prstGeom prst="rect">
            <a:avLst/>
          </a:prstGeom>
          <a:noFill/>
        </p:spPr>
        <p:txBody>
          <a:bodyPr wrap="square">
            <a:spAutoFit/>
          </a:bodyPr>
          <a:lstStyle/>
          <a:p>
            <a:pPr marL="228600" marR="0">
              <a:lnSpc>
                <a:spcPct val="105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Co-chairs: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Micaela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Giuhat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Microsoft</a:t>
            </a:r>
          </a:p>
          <a:p>
            <a:pPr marL="228600" marR="0">
              <a:lnSpc>
                <a:spcPct val="105000"/>
              </a:lnSpc>
              <a:spcBef>
                <a:spcPts val="0"/>
              </a:spcBef>
              <a:spcAft>
                <a:spcPts val="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John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Roese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D27299C-2DEC-4D8D-9300-AD15C3C3BC76}"/>
              </a:ext>
            </a:extLst>
          </p:cNvPr>
          <p:cNvSpPr/>
          <p:nvPr/>
        </p:nvSpPr>
        <p:spPr>
          <a:xfrm>
            <a:off x="7262295" y="6492875"/>
            <a:ext cx="3012921" cy="307777"/>
          </a:xfrm>
          <a:prstGeom prst="rect">
            <a:avLst/>
          </a:prstGeom>
        </p:spPr>
        <p:txBody>
          <a:bodyPr wrap="square">
            <a:spAutoFit/>
          </a:bodyPr>
          <a:lstStyle/>
          <a:p>
            <a:r>
              <a:rPr lang="en-US" sz="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workgroup member</a:t>
            </a:r>
            <a:endParaRPr lang="en-US" sz="1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12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C1CE-DB7A-4175-9FC3-92A1B1561797}"/>
              </a:ext>
            </a:extLst>
          </p:cNvPr>
          <p:cNvSpPr>
            <a:spLocks noGrp="1"/>
          </p:cNvSpPr>
          <p:nvPr>
            <p:ph idx="1"/>
          </p:nvPr>
        </p:nvSpPr>
        <p:spPr>
          <a:xfrm>
            <a:off x="654341" y="1018095"/>
            <a:ext cx="10699459" cy="4920792"/>
          </a:xfrm>
        </p:spPr>
        <p:txBody>
          <a:bodyPr>
            <a:normAutofit fontScale="92500" lnSpcReduction="20000"/>
          </a:bodyPr>
          <a:lstStyle/>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Reza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Arefi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Kevin Green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Bryan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Doug Montgomery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NIST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nSpc>
                <a:spcPct val="150000"/>
              </a:lnSpc>
              <a:spcBef>
                <a:spcPts val="0"/>
              </a:spcBef>
              <a:spcAft>
                <a:spcPts val="0"/>
              </a:spcAft>
              <a:buNone/>
            </a:pP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Vishwamitra, Nandlall, </a:t>
            </a:r>
            <a:r>
              <a:rPr lang="en-US" sz="1800"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Dell Technologies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Stere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Ericsson</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Rowland Shaw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Technologies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Matthew Sneed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Megan Stapleton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Comtech Telecommunications Corp.</a:t>
            </a:r>
          </a:p>
          <a:p>
            <a:pPr marL="457200" marR="0" lvl="1" indent="0">
              <a:lnSpc>
                <a:spcPct val="150000"/>
              </a:lnSpc>
              <a:spcBef>
                <a:spcPts val="0"/>
              </a:spcBef>
              <a:spcAft>
                <a:spcPts val="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Darrell Stogner</a:t>
            </a:r>
            <a:r>
              <a:rPr lang="en-US" sz="1800" i="1" dirty="0">
                <a:latin typeface="Times New Roman" panose="02020603050405020304" pitchFamily="18" charset="0"/>
                <a:ea typeface="Calibri" panose="020F0502020204030204" pitchFamily="34" charset="0"/>
                <a:cs typeface="Times New Roman" panose="02020603050405020304" pitchFamily="18" charset="0"/>
              </a:rPr>
              <a:t>, Motorola Solutions</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latin typeface="Times New Roman" panose="02020603050405020304" pitchFamily="18" charset="0"/>
                <a:cs typeface="Times New Roman" panose="02020603050405020304" pitchFamily="18" charset="0"/>
              </a:rPr>
              <a:t>Ryan Stokes,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Rural Wireless Association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Richard “Dick”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Tenney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CISA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Melanie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Tiano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Timothy O. Woods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CDEE8E-92AF-4081-9E14-333881A36E8A}" type="slidenum">
              <a:rPr lang="en-US" smtClean="0">
                <a:solidFill>
                  <a:srgbClr val="898989"/>
                </a:solidFill>
                <a:latin typeface="Calibri" pitchFamily="34" charset="0"/>
              </a:rPr>
              <a:pPr eaLnBrk="1" hangingPunct="1"/>
              <a:t>28</a:t>
            </a:fld>
            <a:endParaRPr lang="en-US" dirty="0">
              <a:solidFill>
                <a:srgbClr val="898989"/>
              </a:solidFill>
              <a:latin typeface="Calibri" pitchFamily="34" charset="0"/>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3: Alternates*</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6092404"/>
            <a:ext cx="5592443" cy="307777"/>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lang="en-US" sz="1400" dirty="0">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29884DC7-E122-4CD1-9356-BB68D6F9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4EFF4C1E-4B84-48FD-8471-6FBB565C2439}"/>
              </a:ext>
            </a:extLst>
          </p:cNvPr>
          <p:cNvSpPr/>
          <p:nvPr/>
        </p:nvSpPr>
        <p:spPr>
          <a:xfrm>
            <a:off x="7262295" y="6492875"/>
            <a:ext cx="3012921" cy="307777"/>
          </a:xfrm>
          <a:prstGeom prst="rect">
            <a:avLst/>
          </a:prstGeom>
        </p:spPr>
        <p:txBody>
          <a:bodyPr wrap="square">
            <a:spAutoFit/>
          </a:bodyPr>
          <a:lstStyle/>
          <a:p>
            <a:r>
              <a:rPr lang="en-US" sz="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alternate member</a:t>
            </a:r>
            <a:endParaRPr lang="en-US" sz="1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86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29</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92331" y="1404661"/>
            <a:ext cx="10515600" cy="4641674"/>
          </a:xfrm>
        </p:spPr>
        <p:txBody>
          <a:bodyPr>
            <a:normAutofit/>
          </a:bodyPr>
          <a:lstStyle/>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How Virtualization Technologies can be Used to Promote 5G Security and Reliability - </a:t>
            </a:r>
            <a:r>
              <a:rPr lang="en-US" sz="2400" b="1" i="1" dirty="0">
                <a:solidFill>
                  <a:srgbClr val="000000"/>
                </a:solidFill>
                <a:effectLst/>
                <a:latin typeface="Times New Roman" panose="02020603050405020304" pitchFamily="18" charset="0"/>
              </a:rPr>
              <a:t>December 2022</a:t>
            </a:r>
          </a:p>
          <a:p>
            <a:pPr marL="457200" marR="0" indent="-457200" algn="l" fontAlgn="ctr">
              <a:spcBef>
                <a:spcPts val="0"/>
              </a:spcBef>
              <a:spcAft>
                <a:spcPts val="0"/>
              </a:spcAft>
              <a:buFont typeface="+mj-lt"/>
              <a:buAutoNum type="arabicPeriod"/>
            </a:pPr>
            <a:endParaRPr lang="en-US" sz="2400" b="1" i="1" dirty="0">
              <a:solidFill>
                <a:srgbClr val="000000"/>
              </a:solidFill>
              <a:effectLst/>
              <a:latin typeface="Times New Roman" panose="02020603050405020304" pitchFamily="18" charset="0"/>
            </a:endParaRPr>
          </a:p>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2400" b="1" i="1" dirty="0">
                <a:solidFill>
                  <a:srgbClr val="000000"/>
                </a:solidFill>
                <a:effectLst/>
                <a:latin typeface="Times New Roman" panose="02020603050405020304" pitchFamily="18" charset="0"/>
              </a:rPr>
              <a:t>June 2023</a:t>
            </a:r>
            <a:endParaRPr lang="en-US" sz="2400" b="0" i="0" dirty="0">
              <a:solidFill>
                <a:srgbClr val="000000"/>
              </a:solidFill>
              <a:effectLst/>
              <a:latin typeface="Calibri" panose="020F0502020204030204" pitchFamily="34" charset="0"/>
            </a:endParaRP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1" y="136525"/>
            <a:ext cx="8509000" cy="1143000"/>
          </a:xfrm>
        </p:spPr>
        <p:txBody>
          <a:bodyPr>
            <a:normAutofit/>
          </a:bodyPr>
          <a:lstStyle/>
          <a:p>
            <a:pPr algn="ctr" eaLnBrk="1" hangingPunct="1"/>
            <a:r>
              <a:rPr lang="en-US" sz="4000" b="1" dirty="0">
                <a:latin typeface="Times New Roman" panose="02020603050405020304" pitchFamily="18" charset="0"/>
                <a:cs typeface="Times New Roman" panose="02020603050405020304" pitchFamily="18" charset="0"/>
              </a:rPr>
              <a:t>Working Group 3: </a:t>
            </a:r>
            <a:r>
              <a:rPr lang="en-US" sz="4000" b="1" dirty="0">
                <a:latin typeface="Times New Roman" panose="02020603050405020304" pitchFamily="18" charset="0"/>
                <a:ea typeface="ＭＳ Ｐゴシック" pitchFamily="34" charset="-128"/>
                <a:cs typeface="Times New Roman" panose="02020603050405020304" pitchFamily="18" charset="0"/>
              </a:rPr>
              <a:t>Milestones</a:t>
            </a:r>
          </a:p>
        </p:txBody>
      </p:sp>
    </p:spTree>
    <p:extLst>
      <p:ext uri="{BB962C8B-B14F-4D97-AF65-F5344CB8AC3E}">
        <p14:creationId xmlns:p14="http://schemas.microsoft.com/office/powerpoint/2010/main" val="287779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676289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30</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27116" y="1825625"/>
            <a:ext cx="10515600" cy="4351338"/>
          </a:xfrm>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ecember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7th, 2021</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January 2022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June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					July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Assign individual contributors the different sections to be done	Q3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1</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paper 					December 2022</a:t>
            </a:r>
          </a:p>
          <a:p>
            <a:pPr>
              <a:spcBef>
                <a:spcPts val="0"/>
              </a:spcBef>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Start working on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milestone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Half 2021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Deliverables/Schedule</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2950F1C-4F68-405E-A123-52E016EDE5DF}"/>
              </a:ext>
            </a:extLst>
          </p:cNvPr>
          <p:cNvSpPr txBox="1"/>
          <p:nvPr/>
        </p:nvSpPr>
        <p:spPr>
          <a:xfrm>
            <a:off x="10490204" y="1825625"/>
            <a:ext cx="1313473" cy="369332"/>
          </a:xfrm>
          <a:prstGeom prst="rect">
            <a:avLst/>
          </a:prstGeom>
          <a:noFill/>
        </p:spPr>
        <p:txBody>
          <a:bodyPr wrap="square" rtlCol="0">
            <a:spAutoFit/>
          </a:bodyPr>
          <a:lstStyle/>
          <a:p>
            <a:r>
              <a:rPr lang="en-US" dirty="0"/>
              <a:t>Completed</a:t>
            </a:r>
          </a:p>
        </p:txBody>
      </p:sp>
      <p:sp>
        <p:nvSpPr>
          <p:cNvPr id="8" name="TextBox 7">
            <a:extLst>
              <a:ext uri="{FF2B5EF4-FFF2-40B4-BE49-F238E27FC236}">
                <a16:creationId xmlns:a16="http://schemas.microsoft.com/office/drawing/2014/main" id="{B842BBA3-6EC0-4B44-BFFF-D1D9F636342E}"/>
              </a:ext>
            </a:extLst>
          </p:cNvPr>
          <p:cNvSpPr txBox="1"/>
          <p:nvPr/>
        </p:nvSpPr>
        <p:spPr>
          <a:xfrm>
            <a:off x="10490203" y="2355064"/>
            <a:ext cx="1313473" cy="369332"/>
          </a:xfrm>
          <a:prstGeom prst="rect">
            <a:avLst/>
          </a:prstGeom>
          <a:noFill/>
        </p:spPr>
        <p:txBody>
          <a:bodyPr wrap="square" rtlCol="0">
            <a:spAutoFit/>
          </a:bodyPr>
          <a:lstStyle/>
          <a:p>
            <a:r>
              <a:rPr lang="en-US" dirty="0"/>
              <a:t>Completed</a:t>
            </a:r>
          </a:p>
        </p:txBody>
      </p:sp>
      <p:sp>
        <p:nvSpPr>
          <p:cNvPr id="9" name="TextBox 8">
            <a:extLst>
              <a:ext uri="{FF2B5EF4-FFF2-40B4-BE49-F238E27FC236}">
                <a16:creationId xmlns:a16="http://schemas.microsoft.com/office/drawing/2014/main" id="{B77133FF-2330-4998-BC32-CD8D1E30D547}"/>
              </a:ext>
            </a:extLst>
          </p:cNvPr>
          <p:cNvSpPr txBox="1"/>
          <p:nvPr/>
        </p:nvSpPr>
        <p:spPr>
          <a:xfrm>
            <a:off x="10490201" y="2884503"/>
            <a:ext cx="1313473" cy="369332"/>
          </a:xfrm>
          <a:prstGeom prst="rect">
            <a:avLst/>
          </a:prstGeom>
          <a:noFill/>
        </p:spPr>
        <p:txBody>
          <a:bodyPr wrap="square" rtlCol="0">
            <a:spAutoFit/>
          </a:bodyPr>
          <a:lstStyle/>
          <a:p>
            <a:r>
              <a:rPr lang="en-US" dirty="0"/>
              <a:t>Completed</a:t>
            </a:r>
          </a:p>
        </p:txBody>
      </p:sp>
    </p:spTree>
    <p:extLst>
      <p:ext uri="{BB962C8B-B14F-4D97-AF65-F5344CB8AC3E}">
        <p14:creationId xmlns:p14="http://schemas.microsoft.com/office/powerpoint/2010/main" val="33095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31</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0" y="136525"/>
            <a:ext cx="10403017" cy="1143000"/>
          </a:xfrm>
        </p:spPr>
        <p:txBody>
          <a:bodyPr>
            <a:normAutofit fontScale="90000"/>
          </a:bodyPr>
          <a:lstStyle/>
          <a:p>
            <a:pPr eaLnBrk="1" hangingPunct="1"/>
            <a:r>
              <a:rPr lang="en-US" sz="4000" b="1" dirty="0">
                <a:latin typeface="Times New Roman" panose="02020603050405020304" pitchFamily="18" charset="0"/>
                <a:cs typeface="Times New Roman" panose="02020603050405020304" pitchFamily="18" charset="0"/>
              </a:rPr>
              <a:t>Working Group 3: </a:t>
            </a:r>
            <a:r>
              <a:rPr lang="en-US" sz="4000" b="1" dirty="0">
                <a:latin typeface="Times New Roman" panose="02020603050405020304" pitchFamily="18" charset="0"/>
                <a:ea typeface="ＭＳ Ｐゴシック" pitchFamily="34" charset="-128"/>
                <a:cs typeface="Times New Roman" panose="02020603050405020304" pitchFamily="18" charset="0"/>
              </a:rPr>
              <a:t>Recap of Speaker Presentations </a:t>
            </a:r>
          </a:p>
        </p:txBody>
      </p:sp>
      <p:graphicFrame>
        <p:nvGraphicFramePr>
          <p:cNvPr id="5" name="Table 6">
            <a:extLst>
              <a:ext uri="{FF2B5EF4-FFF2-40B4-BE49-F238E27FC236}">
                <a16:creationId xmlns:a16="http://schemas.microsoft.com/office/drawing/2014/main" id="{083CA110-7D98-409E-8EA7-6D4A1327D581}"/>
              </a:ext>
            </a:extLst>
          </p:cNvPr>
          <p:cNvGraphicFramePr>
            <a:graphicFrameLocks noGrp="1"/>
          </p:cNvGraphicFramePr>
          <p:nvPr/>
        </p:nvGraphicFramePr>
        <p:xfrm>
          <a:off x="1146035" y="1579024"/>
          <a:ext cx="9899929" cy="3954509"/>
        </p:xfrm>
        <a:graphic>
          <a:graphicData uri="http://schemas.openxmlformats.org/drawingml/2006/table">
            <a:tbl>
              <a:tblPr firstRow="1" bandRow="1">
                <a:tableStyleId>{616DA210-FB5B-4158-B5E0-FEB733F419BA}</a:tableStyleId>
              </a:tblPr>
              <a:tblGrid>
                <a:gridCol w="869051">
                  <a:extLst>
                    <a:ext uri="{9D8B030D-6E8A-4147-A177-3AD203B41FA5}">
                      <a16:colId xmlns:a16="http://schemas.microsoft.com/office/drawing/2014/main" val="2762934971"/>
                    </a:ext>
                  </a:extLst>
                </a:gridCol>
                <a:gridCol w="2988297">
                  <a:extLst>
                    <a:ext uri="{9D8B030D-6E8A-4147-A177-3AD203B41FA5}">
                      <a16:colId xmlns:a16="http://schemas.microsoft.com/office/drawing/2014/main" val="3492744995"/>
                    </a:ext>
                  </a:extLst>
                </a:gridCol>
                <a:gridCol w="1809947">
                  <a:extLst>
                    <a:ext uri="{9D8B030D-6E8A-4147-A177-3AD203B41FA5}">
                      <a16:colId xmlns:a16="http://schemas.microsoft.com/office/drawing/2014/main" val="4135545897"/>
                    </a:ext>
                  </a:extLst>
                </a:gridCol>
                <a:gridCol w="4232634">
                  <a:extLst>
                    <a:ext uri="{9D8B030D-6E8A-4147-A177-3AD203B41FA5}">
                      <a16:colId xmlns:a16="http://schemas.microsoft.com/office/drawing/2014/main" val="3481744920"/>
                    </a:ext>
                  </a:extLst>
                </a:gridCol>
              </a:tblGrid>
              <a:tr h="385857">
                <a:tc>
                  <a:txBody>
                    <a:bodyPr/>
                    <a:lstStyle/>
                    <a:p>
                      <a:pPr algn="ctr"/>
                      <a:r>
                        <a:rPr lang="en-US" sz="1400" b="1" dirty="0"/>
                        <a:t>Date</a:t>
                      </a:r>
                    </a:p>
                  </a:txBody>
                  <a:tcPr anchor="ctr"/>
                </a:tc>
                <a:tc>
                  <a:txBody>
                    <a:bodyPr/>
                    <a:lstStyle/>
                    <a:p>
                      <a:pPr algn="ctr"/>
                      <a:r>
                        <a:rPr lang="en-US" sz="1400" b="1" dirty="0"/>
                        <a:t>Speaker</a:t>
                      </a:r>
                    </a:p>
                  </a:txBody>
                  <a:tcPr anchor="ctr"/>
                </a:tc>
                <a:tc>
                  <a:txBody>
                    <a:bodyPr/>
                    <a:lstStyle/>
                    <a:p>
                      <a:pPr algn="ctr"/>
                      <a:r>
                        <a:rPr lang="en-US" sz="1400" b="1" dirty="0"/>
                        <a:t>Entity</a:t>
                      </a:r>
                    </a:p>
                  </a:txBody>
                  <a:tcPr anchor="ctr"/>
                </a:tc>
                <a:tc>
                  <a:txBody>
                    <a:bodyPr/>
                    <a:lstStyle/>
                    <a:p>
                      <a:pPr algn="ctr"/>
                      <a:r>
                        <a:rPr lang="en-US" sz="1400" b="1" dirty="0"/>
                        <a:t>Topic</a:t>
                      </a:r>
                    </a:p>
                  </a:txBody>
                  <a:tcPr anchor="ctr"/>
                </a:tc>
                <a:extLst>
                  <a:ext uri="{0D108BD9-81ED-4DB2-BD59-A6C34878D82A}">
                    <a16:rowId xmlns:a16="http://schemas.microsoft.com/office/drawing/2014/main" val="2354742402"/>
                  </a:ext>
                </a:extLst>
              </a:tr>
              <a:tr h="398279">
                <a:tc>
                  <a:txBody>
                    <a:bodyPr/>
                    <a:lstStyle/>
                    <a:p>
                      <a:pPr marL="0" marR="0" algn="ctr">
                        <a:lnSpc>
                          <a:spcPct val="107000"/>
                        </a:lnSpc>
                        <a:spcBef>
                          <a:spcPts val="0"/>
                        </a:spcBef>
                        <a:spcAft>
                          <a:spcPts val="0"/>
                        </a:spcAft>
                      </a:pPr>
                      <a:r>
                        <a:rPr lang="en-US" sz="1200" b="0">
                          <a:effectLst/>
                        </a:rPr>
                        <a:t>1/13</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dirty="0">
                          <a:effectLst/>
                        </a:rPr>
                        <a:t>Dr. </a:t>
                      </a:r>
                      <a:r>
                        <a:rPr lang="en-US" sz="1200" b="0" dirty="0" err="1">
                          <a:effectLst/>
                        </a:rPr>
                        <a:t>Jithin</a:t>
                      </a:r>
                      <a:r>
                        <a:rPr lang="en-US" sz="1200" b="0" dirty="0">
                          <a:effectLst/>
                        </a:rPr>
                        <a:t> Jagannath and Dr. </a:t>
                      </a:r>
                      <a:r>
                        <a:rPr lang="en-US" sz="1200" b="0" dirty="0" err="1">
                          <a:effectLst/>
                        </a:rPr>
                        <a:t>Keyvan</a:t>
                      </a:r>
                      <a:r>
                        <a:rPr lang="en-US" sz="1200" b="0" dirty="0">
                          <a:effectLst/>
                        </a:rPr>
                        <a:t> </a:t>
                      </a:r>
                      <a:r>
                        <a:rPr lang="en-US" sz="1200" b="0" dirty="0" err="1">
                          <a:effectLst/>
                        </a:rPr>
                        <a:t>Ramezanpour</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ANDROS Computational Solutions, LLC</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Security Vulnerabilities in Coexistence of 5G and </a:t>
                      </a:r>
                      <a:r>
                        <a:rPr lang="en-US" sz="1200" b="0" dirty="0" err="1">
                          <a:effectLst/>
                        </a:rPr>
                        <a:t>WiFI</a:t>
                      </a:r>
                      <a:r>
                        <a:rPr lang="en-US" sz="1200" b="0" dirty="0">
                          <a:effectLst/>
                        </a:rPr>
                        <a:t> 6/6E</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57119803"/>
                  </a:ext>
                </a:extLst>
              </a:tr>
              <a:tr h="398279">
                <a:tc>
                  <a:txBody>
                    <a:bodyPr/>
                    <a:lstStyle/>
                    <a:p>
                      <a:pPr marL="0" marR="0" algn="ctr">
                        <a:lnSpc>
                          <a:spcPct val="107000"/>
                        </a:lnSpc>
                        <a:spcBef>
                          <a:spcPts val="0"/>
                        </a:spcBef>
                        <a:spcAft>
                          <a:spcPts val="0"/>
                        </a:spcAft>
                      </a:pPr>
                      <a:r>
                        <a:rPr lang="en-US" sz="1200" b="0">
                          <a:effectLst/>
                        </a:rPr>
                        <a:t>1/27</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Sundeep Rangan (Associate Director), Garg Siddharth, Elza Erkip, Christina Poepper</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dirty="0">
                          <a:effectLst/>
                        </a:rPr>
                        <a:t>NYU Wireless</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Introduction to NYU Wireless Center, Research direction pursing in 5G Security</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79483808"/>
                  </a:ext>
                </a:extLst>
              </a:tr>
              <a:tr h="385857">
                <a:tc>
                  <a:txBody>
                    <a:bodyPr/>
                    <a:lstStyle/>
                    <a:p>
                      <a:pPr marL="0" marR="0" algn="ctr">
                        <a:lnSpc>
                          <a:spcPct val="107000"/>
                        </a:lnSpc>
                        <a:spcBef>
                          <a:spcPts val="0"/>
                        </a:spcBef>
                        <a:spcAft>
                          <a:spcPts val="0"/>
                        </a:spcAft>
                      </a:pPr>
                      <a:r>
                        <a:rPr lang="en-US" sz="1200" b="0">
                          <a:effectLst/>
                        </a:rPr>
                        <a:t>2/10</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Dr. Ian Levy (NCSC Technical Director)</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UK Cyber Security Center</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UK for telecoms security</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31071821"/>
                  </a:ext>
                </a:extLst>
              </a:tr>
              <a:tr h="398279">
                <a:tc>
                  <a:txBody>
                    <a:bodyPr/>
                    <a:lstStyle/>
                    <a:p>
                      <a:pPr marL="0" marR="0" algn="ctr">
                        <a:lnSpc>
                          <a:spcPct val="107000"/>
                        </a:lnSpc>
                        <a:spcBef>
                          <a:spcPts val="0"/>
                        </a:spcBef>
                        <a:spcAft>
                          <a:spcPts val="0"/>
                        </a:spcAft>
                      </a:pPr>
                      <a:r>
                        <a:rPr lang="en-US" sz="1200" b="0">
                          <a:effectLst/>
                        </a:rPr>
                        <a:t>2/24</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Dr. Suku Nair (Ph.D, P.E., Director, SMU AT&amp;T Center for Virtualization</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SMU</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5G Security and Inter-Operability: Opportunities and Challenges</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93850312"/>
                  </a:ext>
                </a:extLst>
              </a:tr>
              <a:tr h="601911">
                <a:tc>
                  <a:txBody>
                    <a:bodyPr/>
                    <a:lstStyle/>
                    <a:p>
                      <a:pPr marL="0" marR="0" algn="ctr">
                        <a:lnSpc>
                          <a:spcPct val="107000"/>
                        </a:lnSpc>
                        <a:spcBef>
                          <a:spcPts val="0"/>
                        </a:spcBef>
                        <a:spcAft>
                          <a:spcPts val="0"/>
                        </a:spcAft>
                      </a:pPr>
                      <a:r>
                        <a:rPr lang="en-US" sz="1200" b="0">
                          <a:effectLst/>
                        </a:rPr>
                        <a:t>3/10</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Nagendra Bykampadi (Head of End-to-End Security Architecture, Assurance, and Ops); Co-chair O-RAN SFG</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Rakuten Symphony</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Security in a cloud native based Open </a:t>
                      </a:r>
                      <a:r>
                        <a:rPr lang="en-US" sz="1200" b="0" dirty="0" err="1">
                          <a:effectLst/>
                        </a:rPr>
                        <a:t>vRAN</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07474296"/>
                  </a:ext>
                </a:extLst>
              </a:tr>
              <a:tr h="601911">
                <a:tc>
                  <a:txBody>
                    <a:bodyPr/>
                    <a:lstStyle/>
                    <a:p>
                      <a:pPr marL="0" marR="0" algn="ctr">
                        <a:lnSpc>
                          <a:spcPct val="107000"/>
                        </a:lnSpc>
                        <a:spcBef>
                          <a:spcPts val="0"/>
                        </a:spcBef>
                        <a:spcAft>
                          <a:spcPts val="0"/>
                        </a:spcAft>
                      </a:pPr>
                      <a:r>
                        <a:rPr lang="en-US" sz="1200" b="0">
                          <a:effectLst/>
                        </a:rPr>
                        <a:t>4/14</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John Morello</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Palo Alto</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NIST publication SP800-190 A container security guide. </a:t>
                      </a:r>
                      <a:r>
                        <a:rPr lang="en-US" sz="1200" b="0" u="sng" dirty="0">
                          <a:solidFill>
                            <a:srgbClr val="0000FF"/>
                          </a:solidFill>
                          <a:effectLst/>
                          <a:hlinkClick r:id="rId4"/>
                        </a:rPr>
                        <a:t>https://csrc.nist.gov/publications/detail/sp/800-190/final</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42516130"/>
                  </a:ext>
                </a:extLst>
              </a:tr>
              <a:tr h="398279">
                <a:tc>
                  <a:txBody>
                    <a:bodyPr/>
                    <a:lstStyle/>
                    <a:p>
                      <a:pPr marL="0" marR="0" algn="ctr">
                        <a:lnSpc>
                          <a:spcPct val="107000"/>
                        </a:lnSpc>
                        <a:spcBef>
                          <a:spcPts val="0"/>
                        </a:spcBef>
                        <a:spcAft>
                          <a:spcPts val="0"/>
                        </a:spcAft>
                      </a:pPr>
                      <a:r>
                        <a:rPr lang="en-US" sz="1200" b="0">
                          <a:effectLst/>
                        </a:rPr>
                        <a:t>4/28</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Scott Poretsky, MSEE, CISSP, Director of Security MANA Network Product Solutions</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Ericsson</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ZTA for Secure 5G Cloud Deployments</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50488571"/>
                  </a:ext>
                </a:extLst>
              </a:tr>
              <a:tr h="385857">
                <a:tc>
                  <a:txBody>
                    <a:bodyPr/>
                    <a:lstStyle/>
                    <a:p>
                      <a:pPr marL="0" marR="0" algn="ctr">
                        <a:lnSpc>
                          <a:spcPct val="107000"/>
                        </a:lnSpc>
                        <a:spcBef>
                          <a:spcPts val="0"/>
                        </a:spcBef>
                        <a:spcAft>
                          <a:spcPts val="0"/>
                        </a:spcAft>
                      </a:pPr>
                      <a:r>
                        <a:rPr lang="en-US" sz="1200" b="0" dirty="0">
                          <a:effectLst/>
                        </a:rPr>
                        <a:t>6/9</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rPr>
                        <a:t>Leo Popokh</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rPr>
                        <a:t>HPE</a:t>
                      </a:r>
                      <a:endParaRPr lang="en-US" sz="12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rPr>
                        <a:t>5G Slice Creation in compliance with 3GPP and ETSI</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06851918"/>
                  </a:ext>
                </a:extLst>
              </a:tr>
            </a:tbl>
          </a:graphicData>
        </a:graphic>
      </p:graphicFrame>
    </p:spTree>
    <p:extLst>
      <p:ext uri="{BB962C8B-B14F-4D97-AF65-F5344CB8AC3E}">
        <p14:creationId xmlns:p14="http://schemas.microsoft.com/office/powerpoint/2010/main" val="351964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32</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day in-person meeting July 20 &amp; 21, 2022, Washington DC</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Proposed Agenda: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spcBef>
                <a:spcPts val="0"/>
              </a:spcBef>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July 20</a:t>
            </a:r>
          </a:p>
          <a:p>
            <a:pPr lvl="1">
              <a:spcBef>
                <a:spcPts val="0"/>
              </a:spcBef>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All day working sessions to finalize paper framework &amp; flow</a:t>
            </a:r>
          </a:p>
          <a:p>
            <a:pPr lvl="1">
              <a:spcBef>
                <a:spcPts val="0"/>
              </a:spcBef>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spcBef>
                <a:spcPts val="0"/>
              </a:spcBef>
              <a:buNone/>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July 21</a:t>
            </a:r>
          </a:p>
          <a:p>
            <a:pPr lvl="1">
              <a:spcBef>
                <a:spcPts val="0"/>
              </a:spcBef>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2 hr. morning session with workgroup 2 - coordinate and collaborate on various areas</a:t>
            </a:r>
          </a:p>
          <a:p>
            <a:pPr marL="457200" lvl="1" indent="0">
              <a:spcBef>
                <a:spcPts val="0"/>
              </a:spcBef>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of the past 2 days - Suzon Cameron and Billy Bob Brown to join</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Next Steps</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71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Work Group 3 Expert Presentation Summaries</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576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34</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1" y="1741714"/>
            <a:ext cx="10784787" cy="461463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R</a:t>
            </a:r>
            <a:r>
              <a:rPr lang="en-US" sz="1400" b="0" i="0" dirty="0">
                <a:solidFill>
                  <a:srgbClr val="000000"/>
                </a:solidFill>
                <a:effectLst/>
                <a:latin typeface="Times New Roman" panose="02020603050405020304" pitchFamily="18" charset="0"/>
              </a:rPr>
              <a:t>eview of existing security vulnerabilities in the current 5G and Wi-Fi networks as a standalone network such as Layer 2 security.</a:t>
            </a:r>
            <a:endParaRPr lang="en-US" sz="1400" b="0" i="0" dirty="0">
              <a:solidFill>
                <a:srgbClr val="000000"/>
              </a:solidFill>
              <a:effectLst/>
              <a:latin typeface="Calibri" panose="020F0502020204030204" pitchFamily="34" charset="0"/>
            </a:endParaRPr>
          </a:p>
          <a:p>
            <a:pPr marL="0">
              <a:spcBef>
                <a:spcPts val="0"/>
              </a:spcBef>
            </a:pPr>
            <a:r>
              <a:rPr lang="en-US" sz="1400" dirty="0">
                <a:solidFill>
                  <a:srgbClr val="000000"/>
                </a:solidFill>
                <a:latin typeface="Times New Roman" panose="02020603050405020304" pitchFamily="18" charset="0"/>
              </a:rPr>
              <a:t>Virtualized RAN and virtualized core:</a:t>
            </a:r>
          </a:p>
          <a:p>
            <a:pPr marL="457200" lvl="1">
              <a:spcBef>
                <a:spcPts val="0"/>
              </a:spcBef>
            </a:pPr>
            <a:r>
              <a:rPr lang="en-US" sz="1400" dirty="0">
                <a:solidFill>
                  <a:srgbClr val="000000"/>
                </a:solidFill>
                <a:latin typeface="Times New Roman" panose="02020603050405020304" pitchFamily="18" charset="0"/>
              </a:rPr>
              <a:t>Most of the virtualization is currently happening on the core side. </a:t>
            </a:r>
          </a:p>
          <a:p>
            <a:pPr marL="457200" lvl="1">
              <a:spcBef>
                <a:spcPts val="0"/>
              </a:spcBef>
            </a:pPr>
            <a:r>
              <a:rPr lang="en-US" sz="1400" dirty="0">
                <a:solidFill>
                  <a:srgbClr val="000000"/>
                </a:solidFill>
                <a:latin typeface="Times New Roman" panose="02020603050405020304" pitchFamily="18" charset="0"/>
              </a:rPr>
              <a:t>Virtualized core is most vulnerable due to their big data centers with highest risk of security compared to the virtualized RAN, given RAN represents the highest portion of the network and is expensive to be fully secure.</a:t>
            </a: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Virtualization and Access Network: </a:t>
            </a:r>
          </a:p>
          <a:p>
            <a:pPr marL="457200" lvl="1">
              <a:spcBef>
                <a:spcPts val="0"/>
              </a:spcBef>
            </a:pPr>
            <a:r>
              <a:rPr lang="en-US" sz="1400" b="0" i="0" dirty="0">
                <a:solidFill>
                  <a:srgbClr val="000000"/>
                </a:solidFill>
                <a:effectLst/>
                <a:latin typeface="Times New Roman" panose="02020603050405020304" pitchFamily="18" charset="0"/>
              </a:rPr>
              <a:t>If the virtualization technologies do not</a:t>
            </a:r>
            <a:r>
              <a:rPr lang="en-US" sz="1400" dirty="0">
                <a:solidFill>
                  <a:srgbClr val="000000"/>
                </a:solidFill>
                <a:latin typeface="Times New Roman" panose="02020603050405020304" pitchFamily="18" charset="0"/>
              </a:rPr>
              <a:t> extend to the access network, it is to be contemplated as a potential risk exposing various gaps in-between. </a:t>
            </a:r>
          </a:p>
          <a:p>
            <a:pPr marL="457200" lvl="1">
              <a:spcBef>
                <a:spcPts val="0"/>
              </a:spcBef>
            </a:pPr>
            <a:r>
              <a:rPr lang="en-US" sz="1400" dirty="0">
                <a:solidFill>
                  <a:srgbClr val="000000"/>
                </a:solidFill>
                <a:latin typeface="Times New Roman" panose="02020603050405020304" pitchFamily="18" charset="0"/>
              </a:rPr>
              <a:t>Similarly, access technologies that can reach the virtualized core exposes various security threats involved with virtualization.</a:t>
            </a:r>
            <a:endParaRPr lang="en-US" sz="1400" b="0" i="0" dirty="0">
              <a:solidFill>
                <a:srgbClr val="000000"/>
              </a:solidFill>
              <a:effectLst/>
              <a:latin typeface="Times New Roman" panose="02020603050405020304" pitchFamily="18"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Spectrum sharing with 5G, Wi-Fi, and attacker.</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De-brief of various forms of authentications</a:t>
            </a:r>
            <a:r>
              <a:rPr lang="en-US" sz="1400" dirty="0">
                <a:solidFill>
                  <a:srgbClr val="000000"/>
                </a:solidFill>
                <a:latin typeface="Times New Roman" panose="02020603050405020304" pitchFamily="18" charset="0"/>
              </a:rPr>
              <a:t>, </a:t>
            </a:r>
            <a:r>
              <a:rPr lang="en-US" sz="1400" b="0" i="0" dirty="0" err="1">
                <a:solidFill>
                  <a:srgbClr val="000000"/>
                </a:solidFill>
                <a:effectLst/>
                <a:latin typeface="Times New Roman" panose="02020603050405020304" pitchFamily="18" charset="0"/>
              </a:rPr>
              <a:t>Wifi</a:t>
            </a:r>
            <a:r>
              <a:rPr lang="en-US" sz="1400" b="0" i="0" dirty="0">
                <a:solidFill>
                  <a:srgbClr val="000000"/>
                </a:solidFill>
                <a:effectLst/>
                <a:latin typeface="Times New Roman" panose="02020603050405020304" pitchFamily="18" charset="0"/>
              </a:rPr>
              <a:t> Security Vulnerabilities (WPA3), and network architecture vulnerabilities.</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Different types of attacks such as downgrade attack, side-channel attack, Dragonfly handshake protocol.</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Counter measures: detection and provision.</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5G </a:t>
            </a:r>
            <a:r>
              <a:rPr lang="en-US" sz="1400" dirty="0">
                <a:solidFill>
                  <a:srgbClr val="000000"/>
                </a:solidFill>
                <a:latin typeface="Times New Roman" panose="02020603050405020304" pitchFamily="18" charset="0"/>
              </a:rPr>
              <a:t>c</a:t>
            </a:r>
            <a:r>
              <a:rPr lang="en-US" sz="1400" b="0" i="0" dirty="0">
                <a:solidFill>
                  <a:srgbClr val="000000"/>
                </a:solidFill>
                <a:effectLst/>
                <a:latin typeface="Times New Roman" panose="02020603050405020304" pitchFamily="18" charset="0"/>
              </a:rPr>
              <a:t>oexistence new vulnerabilities within Wi-Fi, access network, and cellular core.</a:t>
            </a:r>
            <a:r>
              <a:rPr lang="en-US" sz="1400" dirty="0">
                <a:solidFill>
                  <a:srgbClr val="000000"/>
                </a:solidFill>
                <a:latin typeface="Times New Roman" panose="02020603050405020304" pitchFamily="18" charset="0"/>
              </a:rPr>
              <a:t>  </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Wi-Fi off-loading:</a:t>
            </a:r>
          </a:p>
          <a:p>
            <a:pPr marL="457200" lvl="1">
              <a:spcBef>
                <a:spcPts val="0"/>
              </a:spcBef>
            </a:pPr>
            <a:r>
              <a:rPr lang="en-US" sz="1400" dirty="0">
                <a:solidFill>
                  <a:srgbClr val="000000"/>
                </a:solidFill>
                <a:latin typeface="Times New Roman" panose="02020603050405020304" pitchFamily="18" charset="0"/>
              </a:rPr>
              <a:t>Instead of access through the towers, the access can also be via Wi-Fi. The hop from the Wi-Fi access vs the radio to the 5G core can expose potential vulnerabilities.</a:t>
            </a:r>
          </a:p>
          <a:p>
            <a:pPr marL="457200" lvl="1">
              <a:spcBef>
                <a:spcPts val="0"/>
              </a:spcBef>
            </a:pPr>
            <a:r>
              <a:rPr lang="en-US" sz="1400" dirty="0">
                <a:solidFill>
                  <a:srgbClr val="000000"/>
                </a:solidFill>
                <a:latin typeface="Times New Roman" panose="02020603050405020304" pitchFamily="18" charset="0"/>
              </a:rPr>
              <a:t>S</a:t>
            </a:r>
            <a:r>
              <a:rPr lang="en-US" sz="1400" b="0" i="0" dirty="0">
                <a:solidFill>
                  <a:srgbClr val="000000"/>
                </a:solidFill>
                <a:effectLst/>
                <a:latin typeface="Times New Roman" panose="02020603050405020304" pitchFamily="18" charset="0"/>
              </a:rPr>
              <a:t>licing extends to the radio network</a:t>
            </a:r>
            <a:r>
              <a:rPr lang="en-US" sz="1400" dirty="0">
                <a:solidFill>
                  <a:srgbClr val="000000"/>
                </a:solidFill>
                <a:latin typeface="Times New Roman" panose="02020603050405020304" pitchFamily="18" charset="0"/>
              </a:rPr>
              <a:t>. Wi-Fi users from the non-3GPP devices if connect to the 5G core network is where the potential vulnerabilities can occur.</a:t>
            </a:r>
          </a:p>
          <a:p>
            <a:pPr marL="457200" lvl="1">
              <a:spcBef>
                <a:spcPts val="0"/>
              </a:spcBef>
            </a:pPr>
            <a:endParaRPr lang="en-US" sz="1400" b="0" i="0" dirty="0">
              <a:solidFill>
                <a:srgbClr val="000000"/>
              </a:solidFill>
              <a:effectLst/>
              <a:latin typeface="Calibri" panose="020F0502020204030204" pitchFamily="34"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1: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Vulnerabilities in Coexistence of 5G and WiFI 6/6E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Dr. Jithin Jagannath and Dr. Keyvan Ramezanpour </a:t>
            </a:r>
            <a:r>
              <a:rPr lang="en-US" sz="1400" i="1" dirty="0">
                <a:solidFill>
                  <a:srgbClr val="000000"/>
                </a:solidFill>
                <a:latin typeface="Times New Roman" panose="02020603050405020304" pitchFamily="18" charset="0"/>
              </a:rPr>
              <a:t>from ANDROS Computational Solutions, LLC</a:t>
            </a:r>
          </a:p>
        </p:txBody>
      </p:sp>
    </p:spTree>
    <p:extLst>
      <p:ext uri="{BB962C8B-B14F-4D97-AF65-F5344CB8AC3E}">
        <p14:creationId xmlns:p14="http://schemas.microsoft.com/office/powerpoint/2010/main" val="279879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35</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Multivendor increases exposure</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Untrusted segments of supply chain are Foundry and Digital hardware design</a:t>
            </a:r>
            <a:r>
              <a:rPr lang="en-US" sz="1800" dirty="0">
                <a:solidFill>
                  <a:srgbClr val="000000"/>
                </a:solidFill>
                <a:latin typeface="Times New Roman" panose="02020603050405020304" pitchFamily="18" charset="0"/>
                <a:cs typeface="Times New Roman" panose="02020603050405020304" pitchFamily="18" charset="0"/>
              </a:rPr>
              <a:t>, can lead to trojans in silicon and needs good focus, </a:t>
            </a:r>
            <a:r>
              <a:rPr lang="en-US" sz="1800" b="0" i="0" dirty="0">
                <a:solidFill>
                  <a:srgbClr val="000000"/>
                </a:solidFill>
                <a:effectLst/>
                <a:latin typeface="Times New Roman" panose="02020603050405020304" pitchFamily="18" charset="0"/>
                <a:cs typeface="Times New Roman" panose="02020603050405020304" pitchFamily="18" charset="0"/>
              </a:rPr>
              <a:t> trusted segments being Network Equipment Provider and wireless carrier</a:t>
            </a: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Demonstrated user plane vulnerabilities for user data redirection &amp; user impersonation due to missing integrity protection</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Highlighted </a:t>
            </a:r>
            <a:r>
              <a:rPr lang="en-US" sz="1800" dirty="0">
                <a:solidFill>
                  <a:srgbClr val="000000"/>
                </a:solidFill>
                <a:latin typeface="Times New Roman" panose="02020603050405020304" pitchFamily="18" charset="0"/>
                <a:cs typeface="Times New Roman" panose="02020603050405020304" pitchFamily="18" charset="0"/>
              </a:rPr>
              <a:t>user data redirection, DNS request redirection and IP Header Checksum under the aLTEr attack</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5G handover vulnerabilities for both intra and inter handover leading to either DoS or MitM relay</a:t>
            </a:r>
          </a:p>
          <a:p>
            <a:pPr marL="342900" marR="0" indent="-228600" algn="l">
              <a:spcBef>
                <a:spcPts val="0"/>
              </a:spcBef>
              <a:spcAft>
                <a:spcPts val="0"/>
              </a:spcAft>
            </a:pPr>
            <a:endParaRPr lang="en-US" sz="1800" dirty="0">
              <a:solidFill>
                <a:srgbClr val="000000"/>
              </a:solidFill>
              <a:latin typeface="Times New Roman" panose="02020603050405020304" pitchFamily="18" charset="0"/>
              <a:cs typeface="Times New Roman" panose="02020603050405020304" pitchFamily="18" charset="0"/>
            </a:endParaRP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Recommended future work in:</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User plane Integrity Protection</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Enhanced Subscriber Privacy</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Interconnection Security</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Initial NAS Message Protection</a:t>
            </a:r>
          </a:p>
          <a:p>
            <a:pPr marL="342900" marR="0" indent="-228600" algn="l">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2: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NYU Wireless</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Sundeep Rangan (Associate Director), Garg Siddarth, Elza Erkip, Christina Poepper</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84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36</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342900" marR="0" indent="-228600" algn="l">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B</a:t>
            </a:r>
            <a:r>
              <a:rPr lang="en-US" sz="1400" b="0" i="0" dirty="0">
                <a:solidFill>
                  <a:srgbClr val="000000"/>
                </a:solidFill>
                <a:effectLst/>
                <a:latin typeface="Times New Roman" panose="02020603050405020304" pitchFamily="18" charset="0"/>
                <a:cs typeface="Times New Roman" panose="02020603050405020304" pitchFamily="18" charset="0"/>
              </a:rPr>
              <a:t>rief history of 2017 cyberattacks in the UK telecom industry. The attack leading to 18 months long economic and technical modeling of telecommunications world with in-parallel understanding of how it actually works.</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total of </a:t>
            </a:r>
            <a:r>
              <a:rPr lang="en-US" sz="1400" b="0" i="1" dirty="0">
                <a:solidFill>
                  <a:srgbClr val="000000"/>
                </a:solidFill>
                <a:effectLst/>
                <a:latin typeface="Times New Roman" panose="02020603050405020304" pitchFamily="18" charset="0"/>
                <a:cs typeface="Times New Roman" panose="02020603050405020304" pitchFamily="18" charset="0"/>
              </a:rPr>
              <a:t>150</a:t>
            </a:r>
            <a:r>
              <a:rPr lang="en-US" sz="1400" b="0" i="0" dirty="0">
                <a:solidFill>
                  <a:srgbClr val="000000"/>
                </a:solidFill>
                <a:effectLst/>
                <a:latin typeface="Times New Roman" panose="02020603050405020304" pitchFamily="18" charset="0"/>
                <a:cs typeface="Times New Roman" panose="02020603050405020304" pitchFamily="18" charset="0"/>
              </a:rPr>
              <a:t> ways of attacks identified within telecom industry such as - espionage, using admin privileges, disrupt at small and large scale, national dependency, etc.</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TSR mentions in-depth management plane and signaling plane attacks.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of TSR vs 5G tool-box.</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adapted by the telecom industry for offering its robustness and resilience with added security benefits using modern signaling.</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on what does it mean to have virtualization vs containerization from the telecom and security aspect.</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VMs and containers mechanisms of virtualization and the difference between them with each technology’s pros and cons.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 security function vs containerization is a scaling function.</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Containers are a mechanisms of virtualization. There are several other ways to virtualize than using containerization and VMs.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With vibrant market of O-RAN virtualized industry, there are concerns with its alliance to security.</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Strict policy compliance within security for telecommunications.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Progression of technical specs into laws and having guidance.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Vendor publishing statement of compliance as a strict regimen.</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Hardware vs trusted software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Dealing with hardware being easier than managing complex software from security perspective.</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order to gather more information regarding virtualized security, reach out  to virtualization pioneers - VMware, Amazon, Google, Microsoft.</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3: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UK for telecoms security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Ian Levy – technical director of national cybersecurity in NCSC (National Cyber Security Center) in UK</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12D20CC-49AB-4CB6-93C8-3FDC9916DCAC}"/>
              </a:ext>
            </a:extLst>
          </p:cNvPr>
          <p:cNvSpPr txBox="1"/>
          <p:nvPr/>
        </p:nvSpPr>
        <p:spPr>
          <a:xfrm>
            <a:off x="2873826" y="6013097"/>
            <a:ext cx="806631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https://www.enisa.europa.eu/publications/5g-cybersecurity-standards/@@download/fullReport</a:t>
            </a:r>
          </a:p>
        </p:txBody>
      </p:sp>
      <p:sp>
        <p:nvSpPr>
          <p:cNvPr id="10" name="TextBox 9">
            <a:extLst>
              <a:ext uri="{FF2B5EF4-FFF2-40B4-BE49-F238E27FC236}">
                <a16:creationId xmlns:a16="http://schemas.microsoft.com/office/drawing/2014/main" id="{B004C5AB-7776-4B67-A098-4A3F809B3BCF}"/>
              </a:ext>
            </a:extLst>
          </p:cNvPr>
          <p:cNvSpPr txBox="1"/>
          <p:nvPr/>
        </p:nvSpPr>
        <p:spPr>
          <a:xfrm>
            <a:off x="2873826" y="6193064"/>
            <a:ext cx="7892143" cy="261610"/>
          </a:xfrm>
          <a:prstGeom prst="rect">
            <a:avLst/>
          </a:prstGeom>
          <a:noFill/>
        </p:spPr>
        <p:txBody>
          <a:bodyPr wrap="square">
            <a:spAutoFit/>
          </a:bodyPr>
          <a:lstStyle/>
          <a:p>
            <a:r>
              <a:rPr lang="en-US" sz="1100" dirty="0">
                <a:latin typeface="Times New Roman" panose="02020603050405020304" pitchFamily="18" charset="0"/>
                <a:cs typeface="Times New Roman" panose="02020603050405020304" pitchFamily="18" charset="0"/>
              </a:rPr>
              <a:t>https://www.enisa.europa.eu/publications/nfv-security-in-5g-challenges-and-best-practices/@@download/fullReport</a:t>
            </a:r>
          </a:p>
        </p:txBody>
      </p:sp>
      <p:sp>
        <p:nvSpPr>
          <p:cNvPr id="11" name="TextBox 10">
            <a:extLst>
              <a:ext uri="{FF2B5EF4-FFF2-40B4-BE49-F238E27FC236}">
                <a16:creationId xmlns:a16="http://schemas.microsoft.com/office/drawing/2014/main" id="{7515F57B-99D9-42D0-AC70-8C93AE470C20}"/>
              </a:ext>
            </a:extLst>
          </p:cNvPr>
          <p:cNvSpPr txBox="1"/>
          <p:nvPr/>
        </p:nvSpPr>
        <p:spPr>
          <a:xfrm>
            <a:off x="2873826" y="5841471"/>
            <a:ext cx="2504212" cy="261610"/>
          </a:xfrm>
          <a:prstGeom prst="rect">
            <a:avLst/>
          </a:prstGeom>
          <a:noFill/>
        </p:spPr>
        <p:txBody>
          <a:bodyPr wrap="none" rtlCol="0">
            <a:spAutoFit/>
          </a:bodyPr>
          <a:lstStyle/>
          <a:p>
            <a:pPr algn="l"/>
            <a:r>
              <a:rPr lang="en-US" sz="1100" b="1" dirty="0">
                <a:latin typeface="Times New Roman" panose="02020603050405020304" pitchFamily="18" charset="0"/>
                <a:cs typeface="Times New Roman" panose="02020603050405020304" pitchFamily="18" charset="0"/>
              </a:rPr>
              <a:t>Referenced documents in conversation</a:t>
            </a:r>
            <a:endParaRPr lang="en-US" sz="1100" b="1" dirty="0">
              <a:latin typeface="Times New Roman" panose="02020603050405020304" pitchFamily="18" charset="0"/>
              <a:cs typeface="Times New Roman" panose="02020603050405020304" pitchFamily="18" charset="0"/>
              <a:hlinkClick r:id="rId4"/>
            </a:endParaRPr>
          </a:p>
        </p:txBody>
      </p:sp>
    </p:spTree>
    <p:extLst>
      <p:ext uri="{BB962C8B-B14F-4D97-AF65-F5344CB8AC3E}">
        <p14:creationId xmlns:p14="http://schemas.microsoft.com/office/powerpoint/2010/main" val="226598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37</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requires end-to-end security of all sections of the network, for example, RAN, Core, Internet, Control Plane, User Plane, Management Plane, etc.</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Previously a mere authentication server used to suffice for the security, but with more complex systems such as 5G, server authentication is not enough. Therefore, introducing user authentication which also causing a lot more user attacks.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Issues with LTE/5G such as subscriber tracking, SS7 threats, no user plane integrity protection.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Various 5G security features based on CU/DU separation of gNB, subscriber privacy, unified authentication framework as well 5G for IOT, local network, authentication.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comes with vertical (functional deployments) and horizontal (system including network, applications) levels.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Several outstanding challenges to manage the security for open-source platforms for cloud native, security automation, open source software, slice management, and IoT.</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Example of a complex use case using a remote robotic surgery.</a:t>
            </a:r>
            <a:endParaRPr lang="en-US" sz="1500" dirty="0">
              <a:solidFill>
                <a:srgbClr val="000000"/>
              </a:solidFill>
              <a:latin typeface="Times New Roman" panose="02020603050405020304" pitchFamily="18" charset="0"/>
              <a:cs typeface="Times New Roman" panose="02020603050405020304" pitchFamily="18" charset="0"/>
            </a:endParaRPr>
          </a:p>
          <a:p>
            <a:pPr marL="1257300" lvl="1" fontAlgn="ctr">
              <a:spcBef>
                <a:spcPts val="0"/>
              </a:spcBef>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Use of a fiber cable for its hepatic response in the beginning but extending the reach to wireless in the future with minimal latency, network delays between the surgeon and the robotic arm.</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In conclusion:</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3GPP does not standardize all aspects. Most of it is left to development and deployment.</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Zero-trust architectures that defines each part of the network is independent making all aspects needs to be secure. This is a different approach to the older model of relying only on one trusted server.</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4: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5G Security and Inter-Operability: Opportunities and Challenges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Dr. Suku Nair (Ph.D, P.E., Director, SMU AT&amp;T Center for Virtualizatio</a:t>
            </a: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24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38</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69013" y="1510595"/>
            <a:ext cx="10784787" cy="5076875"/>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O</a:t>
            </a:r>
            <a:r>
              <a:rPr lang="en-US" sz="1400" b="0" i="0" dirty="0">
                <a:solidFill>
                  <a:srgbClr val="000000"/>
                </a:solidFill>
                <a:effectLst/>
                <a:latin typeface="Times New Roman" panose="02020603050405020304" pitchFamily="18" charset="0"/>
                <a:cs typeface="Times New Roman" panose="02020603050405020304" pitchFamily="18" charset="0"/>
              </a:rPr>
              <a:t>verview comparison of RAN from a traditional layout to an open vRAN architecture.</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Breakout of three types of open vRAN network topology into: aggregated DU vRAN, distributed DU vRAN, and distributed DU vRAN LLS-C1.</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O-RAN's alliance to its architecture with its virtualized RAN network functions, hardware-software decoupling using cloud infra, and RIC.</a:t>
            </a:r>
          </a:p>
          <a:p>
            <a:pPr marL="1257300" lvl="1" fontAlgn="ctr">
              <a:spcBef>
                <a:spcPts val="0"/>
              </a:spcBef>
            </a:pPr>
            <a:r>
              <a:rPr lang="en-US" sz="1400" dirty="0">
                <a:solidFill>
                  <a:srgbClr val="000000"/>
                </a:solidFill>
                <a:latin typeface="Times New Roman" panose="02020603050405020304" pitchFamily="18" charset="0"/>
                <a:cs typeface="Times New Roman" panose="02020603050405020304" pitchFamily="18" charset="0"/>
              </a:rPr>
              <a:t>Note: Decoupling of software increases supply chain threats.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RAN specific landscape threats - additional functions (more code) reciprocates to additional attacks on the system.</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Evolution roadmap of O-RAN security standards with 5G coinciding with each releases' safeguards' and up-coming planning.</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Analysis of:</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Threats and their protection measures of network interfaces in 5G system.</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GSMA NESAS/SCAS 3GPP security assurance and test case specifications for virtualized gNB.</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Security in Open vRAN.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Secure communications between the CNFs.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Interfaces description from 3GPP model as well newly introduced O-RAN protocols among which Non/Near-RT RIC and O2 interfaces being currently work in-progress.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Best security practices for CNF security: </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Layered-block of several security in layers from infrastructure, Kubernetes, container, and application.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Kubernetes security: to have authenticated and authorized access into its control plane, securing data at the Rest level,</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Containers security: across all stages and to avoid being noisy neighbors.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Disaggregation of key security differentiators between the traditional RAN and O-RAN.</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Various ways the vDU and vCUs can expose threats to the front haul, mid-haul, and back-haul.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457200" lvl="1" indent="0">
              <a:spcBef>
                <a:spcPts val="0"/>
              </a:spcBef>
              <a:buNone/>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5: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in a cloud native based Open vRAN</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Nagendra Bykampadi - Head of Security Architecture and Security Standards at Rakuten Symphony, and co-chair for the O-RAN Alliance Security Focus Group (SFG). </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559761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01237"/>
            <a:ext cx="1236743" cy="75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2" indent="-285744" eaLnBrk="0" hangingPunct="0">
              <a:defRPr>
                <a:solidFill>
                  <a:schemeClr val="tx1"/>
                </a:solidFill>
                <a:latin typeface="Arial" charset="0"/>
                <a:ea typeface="ＭＳ Ｐゴシック" pitchFamily="34" charset="-128"/>
              </a:defRPr>
            </a:lvl2pPr>
            <a:lvl3pPr marL="1142971" indent="-228594" eaLnBrk="0" hangingPunct="0">
              <a:defRPr>
                <a:solidFill>
                  <a:schemeClr val="tx1"/>
                </a:solidFill>
                <a:latin typeface="Arial" charset="0"/>
                <a:ea typeface="ＭＳ Ｐゴシック" pitchFamily="34" charset="-128"/>
              </a:defRPr>
            </a:lvl3pPr>
            <a:lvl4pPr marL="1600160" indent="-228594" eaLnBrk="0" hangingPunct="0">
              <a:defRPr>
                <a:solidFill>
                  <a:schemeClr val="tx1"/>
                </a:solidFill>
                <a:latin typeface="Arial" charset="0"/>
                <a:ea typeface="ＭＳ Ｐゴシック" pitchFamily="34" charset="-128"/>
              </a:defRPr>
            </a:lvl4pPr>
            <a:lvl5pPr marL="2057349" indent="-228594" eaLnBrk="0" hangingPunct="0">
              <a:defRPr>
                <a:solidFill>
                  <a:schemeClr val="tx1"/>
                </a:solidFill>
                <a:latin typeface="Arial" charset="0"/>
                <a:ea typeface="ＭＳ Ｐゴシック" pitchFamily="34" charset="-128"/>
              </a:defRPr>
            </a:lvl5pPr>
            <a:lvl6pPr marL="2514537" indent="-228594" defTabSz="457189" eaLnBrk="0" fontAlgn="base" hangingPunct="0">
              <a:spcBef>
                <a:spcPct val="0"/>
              </a:spcBef>
              <a:spcAft>
                <a:spcPct val="0"/>
              </a:spcAft>
              <a:defRPr>
                <a:solidFill>
                  <a:schemeClr val="tx1"/>
                </a:solidFill>
                <a:latin typeface="Arial" charset="0"/>
                <a:ea typeface="ＭＳ Ｐゴシック" pitchFamily="34" charset="-128"/>
              </a:defRPr>
            </a:lvl6pPr>
            <a:lvl7pPr marL="2971726" indent="-228594" defTabSz="457189" eaLnBrk="0" fontAlgn="base" hangingPunct="0">
              <a:spcBef>
                <a:spcPct val="0"/>
              </a:spcBef>
              <a:spcAft>
                <a:spcPct val="0"/>
              </a:spcAft>
              <a:defRPr>
                <a:solidFill>
                  <a:schemeClr val="tx1"/>
                </a:solidFill>
                <a:latin typeface="Arial" charset="0"/>
                <a:ea typeface="ＭＳ Ｐゴシック" pitchFamily="34" charset="-128"/>
              </a:defRPr>
            </a:lvl7pPr>
            <a:lvl8pPr marL="3428914" indent="-228594" defTabSz="457189" eaLnBrk="0" fontAlgn="base" hangingPunct="0">
              <a:spcBef>
                <a:spcPct val="0"/>
              </a:spcBef>
              <a:spcAft>
                <a:spcPct val="0"/>
              </a:spcAft>
              <a:defRPr>
                <a:solidFill>
                  <a:schemeClr val="tx1"/>
                </a:solidFill>
                <a:latin typeface="Arial" charset="0"/>
                <a:ea typeface="ＭＳ Ｐゴシック" pitchFamily="34" charset="-128"/>
              </a:defRPr>
            </a:lvl8pPr>
            <a:lvl9pPr marL="3886103" indent="-228594" defTabSz="457189" eaLnBrk="0" fontAlgn="base" hangingPunct="0">
              <a:spcBef>
                <a:spcPct val="0"/>
              </a:spcBef>
              <a:spcAft>
                <a:spcPct val="0"/>
              </a:spcAft>
              <a:defRPr>
                <a:solidFill>
                  <a:schemeClr val="tx1"/>
                </a:solidFill>
                <a:latin typeface="Arial" charset="0"/>
                <a:ea typeface="ＭＳ Ｐゴシック" pitchFamily="34" charset="-128"/>
              </a:defRPr>
            </a:lvl9pPr>
          </a:lstStyle>
          <a:p>
            <a:pPr defTabSz="914377" eaLnBrk="1" hangingPunct="1"/>
            <a:fld id="{DD5A3E25-0842-43EE-901B-BA590748A92E}" type="slidenum">
              <a:rPr lang="en-US">
                <a:solidFill>
                  <a:srgbClr val="898989"/>
                </a:solidFill>
                <a:latin typeface="Calibri" pitchFamily="34" charset="0"/>
              </a:rPr>
              <a:pPr defTabSz="914377" eaLnBrk="1" hangingPunct="1"/>
              <a:t>39</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78941" y="1150653"/>
            <a:ext cx="12113059" cy="5024288"/>
          </a:xfrm>
        </p:spPr>
        <p:txBody>
          <a:bodyPr>
            <a:noAutofit/>
          </a:bodyPr>
          <a:lstStyle/>
          <a:p>
            <a:pPr marL="0" indent="0">
              <a:spcBef>
                <a:spcPts val="0"/>
              </a:spcBef>
              <a:buNone/>
            </a:pPr>
            <a:r>
              <a:rPr lang="en-US" sz="1800" b="1" dirty="0">
                <a:solidFill>
                  <a:srgbClr val="000000"/>
                </a:solidFill>
                <a:latin typeface="Times New Roman" panose="02020603050405020304" pitchFamily="18" charset="0"/>
              </a:rPr>
              <a:t>Highlights:</a:t>
            </a: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SP800-190 covers: </a:t>
            </a:r>
            <a:r>
              <a:rPr lang="en-US" sz="1200" dirty="0">
                <a:latin typeface="Times New Roman" panose="02020603050405020304" pitchFamily="18" charset="0"/>
                <a:ea typeface="DengXian" panose="02010600030101010101" pitchFamily="2" charset="-122"/>
                <a:cs typeface="Times New Roman" panose="02020603050405020304" pitchFamily="18" charset="0"/>
              </a:rPr>
              <a:t>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hreats and counter-measures through multiple layers of the stack, best practices around protecting the virtual machines and hosts applicable in the container world, fundamentals around vulnerability management and secure configuration. </a:t>
            </a:r>
          </a:p>
          <a:p>
            <a:pPr marL="0" indent="0" fontAlgn="ctr">
              <a:spcBef>
                <a:spcPts val="0"/>
              </a:spcBef>
              <a:buSzPts val="1000"/>
              <a:buNone/>
              <a:tabLst>
                <a:tab pos="609585" algn="l"/>
              </a:tabLst>
            </a:pP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Containers allow minimal host operating system reduces attack surface, evaluation of pre-deployment images, and look for vulnerabilities prior to production deployment. </a:t>
            </a: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Designed to be single-purpose focused entities that should maintain their same state throughout their lifecycle; the consistency allows security to be done in a more autonomous manner by creating a model by observing containers at the beginning of a life cycle.</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Toolchain current state for containers can identify the artifacts contained within the container environment using images. Various tools are offered in the industry to do the software component analysis of these artifacts such as: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Constant checks for vulnerabilities or security rule violations are performed in the build time while building the software.</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Check the distribution and deployment time for any mentioned vulnerabilities exist.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Diversity and options in various tools offer how to store your code, conduct a build job, various ways of how to do deployment.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Threshold for critical vulnerabilities check. In this case if there are vulnerabilities found beyond the set limit, the software is sent back to the vendor for control check.</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For hybrid environment with virtual machines and container images:</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Virtual machines has less standardization around machine image formats.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Disk image size for VM is found in GBs vs container images are in MBs.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Large image sizes are not practical for easy transfer or image evaluation with build process.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Containers provide the opportunity to potentially be more secure because of the efficiency that they provide making them secure and reliable.</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A hypervisor provides a greater degree of separation between individual entities that run above it than a container run-time does.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1523962" lvl="2" indent="-304792" fontAlgn="ctr">
              <a:spcBef>
                <a:spcPts val="0"/>
              </a:spcBef>
              <a:buSzPts val="1000"/>
              <a:tabLst>
                <a:tab pos="1828754" algn="l"/>
              </a:tabLst>
            </a:pPr>
            <a:r>
              <a:rPr lang="en-US" sz="1200" dirty="0">
                <a:latin typeface="Times New Roman" panose="02020603050405020304" pitchFamily="18" charset="0"/>
                <a:ea typeface="Times New Roman" panose="02020603050405020304" pitchFamily="18" charset="0"/>
              </a:rPr>
              <a:t>A hypervisor allocate different tenants on a physical server using virtualization. Each of these tenant or virtualized OS may utilize containerization on top of this virtualized layer. In summary: a hypervisor is a hardware; a container run-time is an </a:t>
            </a:r>
            <a:r>
              <a:rPr lang="en-US" sz="1200" dirty="0" err="1">
                <a:latin typeface="Times New Roman" panose="02020603050405020304" pitchFamily="18" charset="0"/>
                <a:ea typeface="Times New Roman" panose="02020603050405020304" pitchFamily="18" charset="0"/>
              </a:rPr>
              <a:t>os</a:t>
            </a:r>
            <a:r>
              <a:rPr lang="en-US" sz="1200" dirty="0">
                <a:latin typeface="Times New Roman" panose="02020603050405020304" pitchFamily="18" charset="0"/>
                <a:ea typeface="Times New Roman" panose="02020603050405020304" pitchFamily="18" charset="0"/>
              </a:rPr>
              <a:t> layer.</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With most deployments being hybrid these days, the decision is to target the desired security dimension and then leverage the strengths of both layers in a customized order to get the solution with maximum advantage.</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Greatest level of threat exists at the software application layer that is run on top and not as much on the underlying infrastructure running beneath.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In the paper, it is recommended to group the applications by cluster levels of sensitivity, such as low, medium, and high criticality.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Clusters are then separate from each other using hypervisor to avoid container escape or leakage using this isolation of hypervisor. </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The best practices offered are generic and are applicable between all environments and networks.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Some of the recommended check offs for infrastructure as a code, policies to not expose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ssh</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to the outer world.</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More research to be done by the workgroup on finding various security templates.  </a:t>
            </a:r>
            <a:endParaRPr lang="en-US" sz="1400" dirty="0">
              <a:solidFill>
                <a:srgbClr val="000000"/>
              </a:solidFill>
              <a:latin typeface="Times New Roman" panose="02020603050405020304" pitchFamily="18" charset="0"/>
              <a:cs typeface="Times New Roman" panose="02020603050405020304" pitchFamily="18" charset="0"/>
            </a:endParaRPr>
          </a:p>
          <a:p>
            <a:pPr marL="457189" lvl="1" indent="0">
              <a:spcBef>
                <a:spcPts val="0"/>
              </a:spcBef>
              <a:buNone/>
            </a:pPr>
            <a:endParaRPr lang="en-US" sz="1600" dirty="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0" y="1"/>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6: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NIST Publication SP800-190. A container security guide.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333" i="1" dirty="0">
                <a:latin typeface="Times New Roman" panose="02020603050405020304" pitchFamily="18" charset="0"/>
                <a:ea typeface="ＭＳ Ｐゴシック" pitchFamily="34" charset="-128"/>
                <a:cs typeface="Times New Roman" panose="02020603050405020304" pitchFamily="18" charset="0"/>
              </a:rPr>
              <a:t>John Morello from Palo Alto</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09746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 </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275903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475"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2" indent="-285744" eaLnBrk="0" hangingPunct="0">
              <a:defRPr>
                <a:solidFill>
                  <a:schemeClr val="tx1"/>
                </a:solidFill>
                <a:latin typeface="Arial" charset="0"/>
                <a:ea typeface="ＭＳ Ｐゴシック" pitchFamily="34" charset="-128"/>
              </a:defRPr>
            </a:lvl2pPr>
            <a:lvl3pPr marL="1142971" indent="-228594" eaLnBrk="0" hangingPunct="0">
              <a:defRPr>
                <a:solidFill>
                  <a:schemeClr val="tx1"/>
                </a:solidFill>
                <a:latin typeface="Arial" charset="0"/>
                <a:ea typeface="ＭＳ Ｐゴシック" pitchFamily="34" charset="-128"/>
              </a:defRPr>
            </a:lvl3pPr>
            <a:lvl4pPr marL="1600160" indent="-228594" eaLnBrk="0" hangingPunct="0">
              <a:defRPr>
                <a:solidFill>
                  <a:schemeClr val="tx1"/>
                </a:solidFill>
                <a:latin typeface="Arial" charset="0"/>
                <a:ea typeface="ＭＳ Ｐゴシック" pitchFamily="34" charset="-128"/>
              </a:defRPr>
            </a:lvl4pPr>
            <a:lvl5pPr marL="2057349" indent="-228594" eaLnBrk="0" hangingPunct="0">
              <a:defRPr>
                <a:solidFill>
                  <a:schemeClr val="tx1"/>
                </a:solidFill>
                <a:latin typeface="Arial" charset="0"/>
                <a:ea typeface="ＭＳ Ｐゴシック" pitchFamily="34" charset="-128"/>
              </a:defRPr>
            </a:lvl5pPr>
            <a:lvl6pPr marL="2514537" indent="-228594" defTabSz="457189" eaLnBrk="0" fontAlgn="base" hangingPunct="0">
              <a:spcBef>
                <a:spcPct val="0"/>
              </a:spcBef>
              <a:spcAft>
                <a:spcPct val="0"/>
              </a:spcAft>
              <a:defRPr>
                <a:solidFill>
                  <a:schemeClr val="tx1"/>
                </a:solidFill>
                <a:latin typeface="Arial" charset="0"/>
                <a:ea typeface="ＭＳ Ｐゴシック" pitchFamily="34" charset="-128"/>
              </a:defRPr>
            </a:lvl6pPr>
            <a:lvl7pPr marL="2971726" indent="-228594" defTabSz="457189" eaLnBrk="0" fontAlgn="base" hangingPunct="0">
              <a:spcBef>
                <a:spcPct val="0"/>
              </a:spcBef>
              <a:spcAft>
                <a:spcPct val="0"/>
              </a:spcAft>
              <a:defRPr>
                <a:solidFill>
                  <a:schemeClr val="tx1"/>
                </a:solidFill>
                <a:latin typeface="Arial" charset="0"/>
                <a:ea typeface="ＭＳ Ｐゴシック" pitchFamily="34" charset="-128"/>
              </a:defRPr>
            </a:lvl7pPr>
            <a:lvl8pPr marL="3428914" indent="-228594" defTabSz="457189" eaLnBrk="0" fontAlgn="base" hangingPunct="0">
              <a:spcBef>
                <a:spcPct val="0"/>
              </a:spcBef>
              <a:spcAft>
                <a:spcPct val="0"/>
              </a:spcAft>
              <a:defRPr>
                <a:solidFill>
                  <a:schemeClr val="tx1"/>
                </a:solidFill>
                <a:latin typeface="Arial" charset="0"/>
                <a:ea typeface="ＭＳ Ｐゴシック" pitchFamily="34" charset="-128"/>
              </a:defRPr>
            </a:lvl8pPr>
            <a:lvl9pPr marL="3886103" indent="-228594" defTabSz="457189" eaLnBrk="0" fontAlgn="base" hangingPunct="0">
              <a:spcBef>
                <a:spcPct val="0"/>
              </a:spcBef>
              <a:spcAft>
                <a:spcPct val="0"/>
              </a:spcAft>
              <a:defRPr>
                <a:solidFill>
                  <a:schemeClr val="tx1"/>
                </a:solidFill>
                <a:latin typeface="Arial" charset="0"/>
                <a:ea typeface="ＭＳ Ｐゴシック" pitchFamily="34" charset="-128"/>
              </a:defRPr>
            </a:lvl9pPr>
          </a:lstStyle>
          <a:p>
            <a:pPr defTabSz="914377" eaLnBrk="1" hangingPunct="1"/>
            <a:fld id="{DD5A3E25-0842-43EE-901B-BA590748A92E}" type="slidenum">
              <a:rPr lang="en-US">
                <a:solidFill>
                  <a:srgbClr val="898989"/>
                </a:solidFill>
                <a:latin typeface="Calibri" pitchFamily="34" charset="0"/>
              </a:rPr>
              <a:pPr defTabSz="914377" eaLnBrk="1" hangingPunct="1"/>
              <a:t>40</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05255" y="732327"/>
            <a:ext cx="11937635" cy="6056599"/>
          </a:xfrm>
        </p:spPr>
        <p:txBody>
          <a:bodyPr>
            <a:noAutofit/>
          </a:bodyPr>
          <a:lstStyle/>
          <a:p>
            <a:pPr marL="0" indent="0">
              <a:spcBef>
                <a:spcPts val="0"/>
              </a:spcBef>
              <a:buNone/>
            </a:pPr>
            <a:r>
              <a:rPr lang="en-US" sz="1400" b="1" dirty="0">
                <a:solidFill>
                  <a:srgbClr val="000000"/>
                </a:solidFill>
                <a:latin typeface="Times New Roman" panose="02020603050405020304" pitchFamily="18" charset="0"/>
                <a:cs typeface="Times New Roman" panose="02020603050405020304" pitchFamily="18" charset="0"/>
              </a:rPr>
              <a:t>Highlights:</a:t>
            </a:r>
          </a:p>
          <a:p>
            <a:pPr>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Terminologies:</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 A concept that eliminates trust in digital systems based on the principal that no network user, packet, interface, or device should be trusted.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Network Access (ZTNA) - Traditional perimeter security ensuring existence of authorization and authentication to gain remote access into a network or remote application. An IT security solution that provides secure remote access to an organization's applications, data, and services.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Architecture (ZTA) - A plan (NIST 800-207) to be applied across any digital system. ZTA introduces the concept of perimeter less security and assumes that the adversary is already inside the network and moving laterally, according to CISA. ZTA includes ZTNA.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marL="228594" lvl="1">
              <a:spcBef>
                <a:spcPts val="0"/>
              </a:spcBef>
            </a:pPr>
            <a:r>
              <a:rPr lang="en-US" sz="1200" dirty="0">
                <a:latin typeface="Times New Roman" panose="02020603050405020304" pitchFamily="18" charset="0"/>
                <a:cs typeface="Times New Roman" panose="02020603050405020304" pitchFamily="18" charset="0"/>
              </a:rPr>
              <a:t>Two definitions of ZTA for cloud deployments: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NIST SP 800-207 - Introduces perimeter-less security. Based upon the principal that there is no implicit trust granted to an asset based upon ownership, physical location, or network location. This impacts the traditional way of securing the ORAN.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 An extension of ZTA and assumes that the adversary is already inside the network meaning we must protect the data as if the threat actor is already inside and can move laterally. (Protection is required for data in rest, data in motion as well data workloads to detect any suspicious movements.)</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USG Progression to ZTA in the 5G Cloud and various timelines: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NIST SP 800-207 established in 2020 introduced 7 tenants.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Solar-winds in 2020 lead to executive order in the White house EA 14028 calling on agencies to work on ZTA based on NIST establishment.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published its Cloud Security Technical Reference Architecture</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Zero Trust Maturity Model containing 5 pillars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OMB Zero Trust Cybersecurity Principles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Security Guidance for 5G cloud Infrastructure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Log4j</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CISA Cloud Security Technical Reference Architecture highlights the connection between the cloud and ZTA.</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Being in cloud does not reciprocate to having a ZTA. Cloud services lets you enable the zero trust because the distributed nature of cloud necessitates additional configuration and management support in order to achieve the kind of security.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modernize its current cybersecurity programs, services, and capabilities to be fully functional with cloud-computing environments with ZTA.</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Telecommunication is one of the critical infrastructure categories for cloud security posture management oversees.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ZTA can be very expansive and expensive making ZTA a long-term goal to strive towards while maintaining a risk-based analysis to your risk-based tolerance in a phased approach.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In-parallel to protecting the inside of the cloud from internal thread actors, equal emphasis is needed to protect the resources themselves.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CISA Security Guidance for 5G Cloud Infrastructures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Primary highlights in regard to the 5G: </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Cloud-native 5G is a lucrative target for cyber threat actors</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In a hybrid or public cloud deployment, the MNO is accountable for the security posture of the deployment and apply a risk-based analysis. </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It is critical to continuously monitor for evidence of exploitation and adversarial lateral movement within 5G cloud deployments.</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This infrastructure offers four volumes of guidance and four security domains separately.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3GPP 5G security are not zero trust architecture but several of the security points align with NIST 7 tenets of ZTA.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ZTA in O-RAN is being applied to all work items and is covered as part of the NIST SP 800-207.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0" y="1"/>
            <a:ext cx="10784787" cy="977244"/>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7: ZTA for Secure 5G Cloud Deployments</a:t>
            </a:r>
            <a:br>
              <a:rPr lang="en-US" sz="2400" dirty="0">
                <a:latin typeface="Calibri" panose="020F0502020204030204" pitchFamily="34" charset="0"/>
                <a:ea typeface="DengXian" panose="02010600030101010101" pitchFamily="2" charset="-122"/>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Scott </a:t>
            </a:r>
            <a:r>
              <a:rPr lang="en-US" sz="1400" i="1" dirty="0" err="1">
                <a:latin typeface="Times New Roman" panose="02020603050405020304" pitchFamily="18" charset="0"/>
                <a:ea typeface="ＭＳ Ｐゴシック" pitchFamily="34" charset="-128"/>
                <a:cs typeface="Times New Roman" panose="02020603050405020304" pitchFamily="18" charset="0"/>
              </a:rPr>
              <a:t>Poretsky</a:t>
            </a:r>
            <a:r>
              <a:rPr lang="en-US" sz="1400" i="1" dirty="0">
                <a:latin typeface="Times New Roman" panose="02020603050405020304" pitchFamily="18" charset="0"/>
                <a:ea typeface="ＭＳ Ｐゴシック" pitchFamily="34" charset="-128"/>
                <a:cs typeface="Times New Roman" panose="02020603050405020304" pitchFamily="18" charset="0"/>
              </a:rPr>
              <a:t>, MSEE, CISSP, Director of Security MANA Network Product Solutions</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26630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Appendix</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516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42</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682044" y="1828800"/>
            <a:ext cx="9671756" cy="4348163"/>
          </a:xfrm>
        </p:spPr>
        <p:txBody>
          <a:bodyPr>
            <a:noAutofit/>
          </a:bodyPr>
          <a:lstStyle/>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Industry SME presentations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Standards bodies and industry associations (GSMA, CTIA, ETSI, 3GPP, NIST, ISO)</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Individual contributor research gathered by Working Group members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Academic papers</a:t>
            </a:r>
          </a:p>
          <a:p>
            <a:pPr>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Calibri" panose="020F0502020204030204" pitchFamily="34" charset="0"/>
                <a:cs typeface="Times New Roman" panose="02020603050405020304" pitchFamily="18" charset="0"/>
              </a:rPr>
              <a:t>Bi-weekly workgroup member meetings</a:t>
            </a:r>
          </a:p>
          <a:p>
            <a:pPr marL="0" indent="0">
              <a:spcBef>
                <a:spcPts val="0"/>
              </a:spcBef>
              <a:buNone/>
            </a:pPr>
            <a:endParaRPr lang="en-US" sz="20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Methodology</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7" name="Picture 7">
            <a:extLst>
              <a:ext uri="{FF2B5EF4-FFF2-40B4-BE49-F238E27FC236}">
                <a16:creationId xmlns:a16="http://schemas.microsoft.com/office/drawing/2014/main" id="{C142E187-48DF-4E96-B72F-DF579E476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60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439" y="365984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58204" y="4079683"/>
            <a:ext cx="294056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4"/>
            <a:ext cx="4327341"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
        <p:nvSpPr>
          <p:cNvPr id="18" name="TextBox 17">
            <a:extLst>
              <a:ext uri="{FF2B5EF4-FFF2-40B4-BE49-F238E27FC236}">
                <a16:creationId xmlns:a16="http://schemas.microsoft.com/office/drawing/2014/main" id="{A4D2EAC1-DBEE-4594-C19E-8C3B82D0679D}"/>
              </a:ext>
            </a:extLst>
          </p:cNvPr>
          <p:cNvSpPr txBox="1"/>
          <p:nvPr/>
        </p:nvSpPr>
        <p:spPr>
          <a:xfrm>
            <a:off x="7481247" y="4931317"/>
            <a:ext cx="3910653" cy="400110"/>
          </a:xfrm>
          <a:prstGeom prst="rect">
            <a:avLst/>
          </a:prstGeom>
          <a:noFill/>
        </p:spPr>
        <p:txBody>
          <a:bodyPr wrap="square">
            <a:spAutoFit/>
          </a:bodyPr>
          <a:lstStyle/>
          <a:p>
            <a:r>
              <a:rPr lang="it-IT" sz="2000" i="1" dirty="0">
                <a:solidFill>
                  <a:srgbClr val="FF0000"/>
                </a:solidFill>
                <a:latin typeface="Times New Roman" panose="02020603050405020304" pitchFamily="18" charset="0"/>
                <a:cs typeface="Times New Roman" panose="02020603050405020304" pitchFamily="18" charset="0"/>
              </a:rPr>
              <a:t>Presenter – Jeff Goldthorp, FCC</a:t>
            </a:r>
            <a:endParaRPr 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58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961711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9450" y="161207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June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Mary Boyd,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Intrado Life &amp;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E30A2BCD-E7D8-2B40-84B2-E7EAC4FB0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705" y="13548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649396" y="1662496"/>
            <a:ext cx="5189290"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9B6801-88EE-4C62-8A1F-AA9E26457512}"/>
              </a:ext>
            </a:extLst>
          </p:cNvPr>
          <p:cNvSpPr txBox="1"/>
          <p:nvPr/>
        </p:nvSpPr>
        <p:spPr>
          <a:xfrm>
            <a:off x="5838686" y="1599222"/>
            <a:ext cx="6216242" cy="477053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Times New Roman" panose="02020603050405020304" pitchFamily="18" charset="0"/>
                <a:cs typeface="Times New Roman" panose="02020603050405020304" pitchFamily="18" charset="0"/>
              </a:rPr>
              <a:t>Craig </a:t>
            </a:r>
            <a:r>
              <a:rPr lang="en-US" sz="1600" b="1" dirty="0" err="1">
                <a:solidFill>
                  <a:prstClr val="black"/>
                </a:solidFill>
                <a:latin typeface="Times New Roman" panose="02020603050405020304" pitchFamily="18" charset="0"/>
                <a:cs typeface="Times New Roman" panose="02020603050405020304" pitchFamily="18" charset="0"/>
              </a:rPr>
              <a:t>Hodan</a:t>
            </a:r>
            <a:r>
              <a:rPr lang="en-US" sz="1600" b="1" dirty="0">
                <a:solidFill>
                  <a:prstClr val="black"/>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a:t>
            </a:r>
            <a:r>
              <a:rPr lang="en-US" sz="1600" b="1" dirty="0">
                <a:solidFill>
                  <a:prstClr val="black"/>
                </a:solidFill>
                <a:latin typeface="Times New Roman" panose="02020603050405020304" pitchFamily="18" charset="0"/>
                <a:cs typeface="Times New Roman" panose="02020603050405020304" pitchFamily="18" charset="0"/>
              </a:rPr>
              <a:t> </a:t>
            </a:r>
            <a:r>
              <a:rPr lang="en-US" sz="1600" i="1" dirty="0">
                <a:solidFill>
                  <a:prstClr val="black"/>
                </a:solidFill>
                <a:latin typeface="Times New Roman" panose="02020603050405020304" pitchFamily="18" charset="0"/>
                <a:cs typeface="Times New Roman" panose="02020603050405020304" pitchFamily="18" charset="0"/>
              </a:rPr>
              <a:t>National Weather Service/NOAA </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p>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Times New Roman" panose="02020603050405020304" pitchFamily="18" charset="0"/>
                <a:cs typeface="Times New Roman" panose="02020603050405020304" pitchFamily="18" charset="0"/>
              </a:rPr>
              <a:t>William Mikucki, </a:t>
            </a:r>
            <a:r>
              <a:rPr lang="en-US" sz="1600" i="1" dirty="0">
                <a:solidFill>
                  <a:prstClr val="black"/>
                </a:solidFill>
                <a:latin typeface="Times New Roman" panose="02020603050405020304" pitchFamily="18" charset="0"/>
                <a:cs typeface="Times New Roman" panose="02020603050405020304" pitchFamily="18" charset="0"/>
              </a:rPr>
              <a:t>Comtech Telecommunications</a:t>
            </a:r>
            <a:endParaRPr kumimoji="0" lang="en-US" sz="16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249094" y="607401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381000" y="1690688"/>
            <a:ext cx="5249779" cy="3366563"/>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Scott Blue</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Cisco</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Nicholas Garcia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Public Knowledge</a:t>
            </a:r>
          </a:p>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Brian Hurley</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AC1E4D-771A-40EC-BA20-9F2DFCF584A8}"/>
              </a:ext>
            </a:extLst>
          </p:cNvPr>
          <p:cNvSpPr txBox="1"/>
          <p:nvPr/>
        </p:nvSpPr>
        <p:spPr>
          <a:xfrm>
            <a:off x="5871411" y="1690688"/>
            <a:ext cx="6096000" cy="3366563"/>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Militeau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Darrin </a:t>
            </a:r>
            <a:r>
              <a:rPr lang="en-US"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Morkunas</a:t>
            </a:r>
            <a:r>
              <a:rPr lang="en-US"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Intrado</a:t>
            </a:r>
            <a:endPar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50000"/>
              </a:lnSpc>
              <a:defRPr/>
            </a:pPr>
            <a:r>
              <a:rPr lang="en-US" b="1" dirty="0">
                <a:solidFill>
                  <a:prstClr val="black"/>
                </a:solidFill>
                <a:latin typeface="Times New Roman" panose="02020603050405020304" pitchFamily="18" charset="0"/>
                <a:cs typeface="Times New Roman" panose="02020603050405020304" pitchFamily="18" charset="0"/>
              </a:rPr>
              <a:t>Megan Stapleton, </a:t>
            </a:r>
            <a:r>
              <a:rPr lang="en-US" i="1" dirty="0">
                <a:solidFill>
                  <a:prstClr val="black"/>
                </a:solidFill>
                <a:latin typeface="Times New Roman" panose="02020603050405020304" pitchFamily="18" charset="0"/>
                <a:cs typeface="Times New Roman" panose="02020603050405020304" pitchFamily="18" charset="0"/>
              </a:rPr>
              <a:t>Comtech Telecommunications</a:t>
            </a:r>
          </a:p>
          <a:p>
            <a:pPr marR="0" lvl="1" algn="l" defTabSz="914400" rtl="0" eaLnBrk="1" fontAlgn="auto" latinLnBrk="0" hangingPunct="1">
              <a:lnSpc>
                <a:spcPct val="150000"/>
              </a:lnSpc>
              <a:spcBef>
                <a:spcPts val="0"/>
              </a:spcBef>
              <a:spcAft>
                <a:spcPts val="0"/>
              </a:spcAft>
              <a:buClrTx/>
              <a:buSzTx/>
              <a:tabLst/>
              <a:defRPr/>
            </a:pP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7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June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28297" y="1423497"/>
            <a:ext cx="10515600" cy="4351338"/>
          </a:xfrm>
        </p:spPr>
        <p:txBody>
          <a:bodyPr>
            <a:normAutofit lnSpcReduction="10000"/>
          </a:bodyPr>
          <a:lstStyle/>
          <a:p>
            <a:r>
              <a:rPr lang="en-US" b="1" dirty="0">
                <a:latin typeface="Times New Roman" panose="02020603050405020304" pitchFamily="18" charset="0"/>
                <a:cs typeface="Times New Roman" panose="02020603050405020304" pitchFamily="18" charset="0"/>
              </a:rPr>
              <a:t>Sub-Teams </a:t>
            </a:r>
            <a:r>
              <a:rPr lang="en-US" dirty="0">
                <a:latin typeface="Times New Roman" panose="02020603050405020304" pitchFamily="18" charset="0"/>
                <a:cs typeface="Times New Roman" panose="02020603050405020304" pitchFamily="18" charset="0"/>
              </a:rPr>
              <a:t>established:</a:t>
            </a:r>
          </a:p>
          <a:p>
            <a:pPr lvl="1"/>
            <a:r>
              <a:rPr lang="en-US" dirty="0">
                <a:latin typeface="Times New Roman" panose="02020603050405020304" pitchFamily="18" charset="0"/>
                <a:cs typeface="Times New Roman" panose="02020603050405020304" pitchFamily="18" charset="0"/>
              </a:rPr>
              <a:t>Technical Feasibility (Active)</a:t>
            </a:r>
          </a:p>
          <a:p>
            <a:pPr lvl="1"/>
            <a:r>
              <a:rPr lang="en-US" dirty="0">
                <a:latin typeface="Times New Roman" panose="02020603050405020304" pitchFamily="18" charset="0"/>
                <a:cs typeface="Times New Roman" panose="02020603050405020304" pitchFamily="18" charset="0"/>
              </a:rPr>
              <a:t>Public Safety Benefits (Active)</a:t>
            </a:r>
          </a:p>
          <a:p>
            <a:pPr lvl="1"/>
            <a:r>
              <a:rPr lang="en-US" dirty="0">
                <a:latin typeface="Times New Roman" panose="02020603050405020304" pitchFamily="18" charset="0"/>
                <a:cs typeface="Times New Roman" panose="02020603050405020304" pitchFamily="18" charset="0"/>
              </a:rPr>
              <a:t>Cost (Awaiting outcomes of Technology &amp; Benefits)</a:t>
            </a:r>
          </a:p>
          <a:p>
            <a:r>
              <a:rPr lang="en-US" b="1" dirty="0">
                <a:latin typeface="Times New Roman" panose="02020603050405020304" pitchFamily="18" charset="0"/>
                <a:cs typeface="Times New Roman" panose="02020603050405020304" pitchFamily="18" charset="0"/>
              </a:rPr>
              <a:t>Meeting Schedules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Bi-Weekly (Full WG)</a:t>
            </a:r>
          </a:p>
          <a:p>
            <a:pPr lvl="1"/>
            <a:r>
              <a:rPr lang="en-US" dirty="0">
                <a:latin typeface="Times New Roman" panose="02020603050405020304" pitchFamily="18" charset="0"/>
                <a:cs typeface="Times New Roman" panose="02020603050405020304" pitchFamily="18" charset="0"/>
              </a:rPr>
              <a:t>Weekly / Bi-Weekly (Sub-Teams)</a:t>
            </a:r>
          </a:p>
          <a:p>
            <a:r>
              <a:rPr lang="en-US" b="1" dirty="0">
                <a:latin typeface="Times New Roman" panose="02020603050405020304" pitchFamily="18" charset="0"/>
                <a:cs typeface="Times New Roman" panose="02020603050405020304" pitchFamily="18" charset="0"/>
              </a:rPr>
              <a:t>Baseline Report – In draft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Final Report on 911 Service over Wi-Fi, </a:t>
            </a:r>
            <a:r>
              <a:rPr lang="en-US" b="1" i="1" dirty="0">
                <a:latin typeface="Times New Roman" panose="02020603050405020304" pitchFamily="18" charset="0"/>
                <a:cs typeface="Times New Roman" panose="02020603050405020304" pitchFamily="18" charset="0"/>
              </a:rPr>
              <a:t>March 2023</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Deliverables/Schedule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Older man in a video call">
            <a:extLst>
              <a:ext uri="{FF2B5EF4-FFF2-40B4-BE49-F238E27FC236}">
                <a16:creationId xmlns:a16="http://schemas.microsoft.com/office/drawing/2014/main" id="{9A17F4D5-A647-8E47-8793-C88019C83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2062004"/>
            <a:ext cx="4003589" cy="2669059"/>
          </a:xfrm>
          <a:prstGeom prst="rect">
            <a:avLst/>
          </a:prstGeom>
          <a:effectLst>
            <a:softEdge rad="482600"/>
          </a:effec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8895" y="956714"/>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69C998-B8BD-5548-A613-CB9E1227C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200" y="32350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246521"/>
            <a:ext cx="10515600" cy="4351338"/>
          </a:xfrm>
        </p:spPr>
        <p:txBody>
          <a:bodyPr>
            <a:normAutofit/>
          </a:bodyPr>
          <a:lstStyle/>
          <a:p>
            <a:r>
              <a:rPr lang="en-US" dirty="0">
                <a:latin typeface="Times New Roman" panose="02020603050405020304" pitchFamily="18" charset="0"/>
                <a:cs typeface="Times New Roman" panose="02020603050405020304" pitchFamily="18" charset="0"/>
              </a:rPr>
              <a:t>Activities</a:t>
            </a:r>
          </a:p>
          <a:p>
            <a:pPr lvl="1"/>
            <a:r>
              <a:rPr lang="en-US" dirty="0">
                <a:latin typeface="Times New Roman" panose="02020603050405020304" pitchFamily="18" charset="0"/>
                <a:cs typeface="Times New Roman" panose="02020603050405020304" pitchFamily="18" charset="0"/>
              </a:rPr>
              <a:t>Draft framework for report contributions (Completed)</a:t>
            </a:r>
          </a:p>
          <a:p>
            <a:pPr lvl="1"/>
            <a:r>
              <a:rPr lang="en-US" dirty="0">
                <a:latin typeface="Times New Roman" panose="02020603050405020304" pitchFamily="18" charset="0"/>
                <a:cs typeface="Times New Roman" panose="02020603050405020304" pitchFamily="18" charset="0"/>
              </a:rPr>
              <a:t>Framework for use case analysis (Completed)</a:t>
            </a:r>
          </a:p>
          <a:p>
            <a:pPr lvl="1"/>
            <a:r>
              <a:rPr lang="en-US" dirty="0">
                <a:latin typeface="Times New Roman" panose="02020603050405020304" pitchFamily="18" charset="0"/>
                <a:cs typeface="Times New Roman" panose="02020603050405020304" pitchFamily="18" charset="0"/>
              </a:rPr>
              <a:t>Analysis of current network architectures / emergency Wi-Fi call flow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Progress)</a:t>
            </a:r>
          </a:p>
          <a:p>
            <a:pPr lvl="1"/>
            <a:r>
              <a:rPr lang="en-US" dirty="0">
                <a:latin typeface="Times New Roman" panose="02020603050405020304" pitchFamily="18" charset="0"/>
                <a:cs typeface="Times New Roman" panose="02020603050405020304" pitchFamily="18" charset="0"/>
              </a:rPr>
              <a:t>Use Case development and analysis (many contributions in progress)</a:t>
            </a:r>
          </a:p>
          <a:p>
            <a:pPr lvl="1"/>
            <a:r>
              <a:rPr lang="en-US" dirty="0">
                <a:latin typeface="Times New Roman" panose="02020603050405020304" pitchFamily="18" charset="0"/>
                <a:cs typeface="Times New Roman" panose="02020603050405020304" pitchFamily="18" charset="0"/>
              </a:rPr>
              <a:t>Recommendations (TBD)</a:t>
            </a:r>
          </a:p>
          <a:p>
            <a:r>
              <a:rPr lang="en-US" dirty="0">
                <a:latin typeface="Times New Roman" panose="02020603050405020304" pitchFamily="18" charset="0"/>
                <a:cs typeface="Times New Roman" panose="02020603050405020304" pitchFamily="18" charset="0"/>
              </a:rPr>
              <a:t>Status</a:t>
            </a:r>
          </a:p>
          <a:p>
            <a:pPr lvl="1"/>
            <a:r>
              <a:rPr lang="en-US" dirty="0">
                <a:latin typeface="Times New Roman" panose="02020603050405020304" pitchFamily="18" charset="0"/>
                <a:cs typeface="Times New Roman" panose="02020603050405020304" pitchFamily="18" charset="0"/>
              </a:rPr>
              <a:t>Active</a:t>
            </a:r>
          </a:p>
          <a:p>
            <a:pPr lvl="1"/>
            <a:r>
              <a:rPr lang="en-US" dirty="0">
                <a:latin typeface="Times New Roman" panose="02020603050405020304" pitchFamily="18" charset="0"/>
                <a:cs typeface="Times New Roman" panose="02020603050405020304" pitchFamily="18" charset="0"/>
              </a:rPr>
              <a:t>Weekly Meetings</a:t>
            </a: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Sub-Team WG4: Technical Feasibility </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Two colleagues planning on board with sticky notes">
            <a:extLst>
              <a:ext uri="{FF2B5EF4-FFF2-40B4-BE49-F238E27FC236}">
                <a16:creationId xmlns:a16="http://schemas.microsoft.com/office/drawing/2014/main" id="{DC58A75E-0454-6843-94DF-83DF8FBA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3091" y="3943846"/>
            <a:ext cx="3616990" cy="2412504"/>
          </a:xfrm>
          <a:prstGeom prst="rect">
            <a:avLst/>
          </a:prstGeom>
          <a:effectLst>
            <a:softEdge rad="177800"/>
          </a:effectLst>
        </p:spPr>
      </p:pic>
    </p:spTree>
    <p:extLst>
      <p:ext uri="{BB962C8B-B14F-4D97-AF65-F5344CB8AC3E}">
        <p14:creationId xmlns:p14="http://schemas.microsoft.com/office/powerpoint/2010/main" val="3781643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42349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Activities </a:t>
            </a:r>
            <a:endParaRPr lang="en-US" sz="18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Draft framework for report contributions (Completed)</a:t>
            </a:r>
          </a:p>
          <a:p>
            <a:pPr lvl="1"/>
            <a:r>
              <a:rPr lang="en-US" sz="2000" dirty="0">
                <a:latin typeface="Times New Roman" panose="02020603050405020304" pitchFamily="18" charset="0"/>
                <a:cs typeface="Times New Roman" panose="02020603050405020304" pitchFamily="18" charset="0"/>
              </a:rPr>
              <a:t>Use Case development and analysis (many contributions in progress)</a:t>
            </a:r>
          </a:p>
          <a:p>
            <a:pPr lvl="1"/>
            <a:r>
              <a:rPr lang="en-US" sz="2000" dirty="0">
                <a:latin typeface="Times New Roman" panose="02020603050405020304" pitchFamily="18" charset="0"/>
                <a:cs typeface="Times New Roman" panose="02020603050405020304" pitchFamily="18" charset="0"/>
              </a:rPr>
              <a:t>Recommendations (TBD)</a:t>
            </a:r>
          </a:p>
          <a:p>
            <a:r>
              <a:rPr lang="en-US" dirty="0">
                <a:latin typeface="Times New Roman" panose="02020603050405020304" pitchFamily="18" charset="0"/>
                <a:cs typeface="Times New Roman" panose="02020603050405020304" pitchFamily="18" charset="0"/>
              </a:rPr>
              <a:t>Recommendations (TBD)</a:t>
            </a:r>
          </a:p>
          <a:p>
            <a:r>
              <a:rPr lang="en-US" dirty="0">
                <a:latin typeface="Times New Roman" panose="02020603050405020304" pitchFamily="18" charset="0"/>
                <a:cs typeface="Times New Roman" panose="02020603050405020304" pitchFamily="18" charset="0"/>
              </a:rPr>
              <a:t>Status (Active)</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Sub-Team WG4: Public Safety Benefits</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E22D7909-EA5D-3848-902F-ADDA3FAA0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168" y="3852816"/>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5" name="Picture 4" descr="Police car on the street">
            <a:extLst>
              <a:ext uri="{FF2B5EF4-FFF2-40B4-BE49-F238E27FC236}">
                <a16:creationId xmlns:a16="http://schemas.microsoft.com/office/drawing/2014/main" id="{EE6F269B-F41B-EE49-888C-D56884CB3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890" y="4586870"/>
            <a:ext cx="2928778" cy="1952042"/>
          </a:xfrm>
          <a:prstGeom prst="rect">
            <a:avLst/>
          </a:prstGeom>
          <a:effectLst>
            <a:softEdge rad="254000"/>
          </a:effectLst>
        </p:spPr>
      </p:pic>
    </p:spTree>
    <p:extLst>
      <p:ext uri="{BB962C8B-B14F-4D97-AF65-F5344CB8AC3E}">
        <p14:creationId xmlns:p14="http://schemas.microsoft.com/office/powerpoint/2010/main" val="344280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274639"/>
            <a:ext cx="8229600" cy="868363"/>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Next Steps</a:t>
            </a:r>
          </a:p>
        </p:txBody>
      </p:sp>
      <p:sp>
        <p:nvSpPr>
          <p:cNvPr id="10244" name="Content Placeholder 2"/>
          <p:cNvSpPr>
            <a:spLocks noGrp="1"/>
          </p:cNvSpPr>
          <p:nvPr>
            <p:ph idx="4294967295"/>
          </p:nvPr>
        </p:nvSpPr>
        <p:spPr>
          <a:xfrm>
            <a:off x="1981200" y="2055322"/>
            <a:ext cx="8229600" cy="4813300"/>
          </a:xfrm>
        </p:spPr>
        <p:txBody>
          <a:bodyPr>
            <a:normAutofit/>
          </a:bodyPr>
          <a:lstStyle/>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Weekly &amp; Bi-Weekly Meetings: Continue</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Draft: Baseline Report (In Progress)</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231775" indent="-231775">
              <a:buNone/>
            </a:pPr>
            <a:endParaRPr lang="en-US" sz="3000" dirty="0">
              <a:ea typeface="ＭＳ Ｐゴシック" pitchFamily="34" charset="-128"/>
            </a:endParaRPr>
          </a:p>
          <a:p>
            <a:pPr marL="0" indent="0">
              <a:buNone/>
            </a:pPr>
            <a:r>
              <a:rPr lang="en-US" sz="3000" dirty="0">
                <a:ea typeface="ＭＳ Ｐゴシック" pitchFamily="34" charset="-128"/>
              </a:rPr>
              <a:t>				</a:t>
            </a:r>
          </a:p>
          <a:p>
            <a:pPr marL="0" indent="0">
              <a:buNone/>
            </a:pPr>
            <a:r>
              <a:rPr lang="en-US" sz="3000" dirty="0">
                <a:ea typeface="ＭＳ Ｐゴシック" pitchFamily="34" charset="-128"/>
              </a:rPr>
              <a:t>				</a:t>
            </a: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ands of person wearing gray sweater typing on laptop with a tablet, digital pen, and cup of coffee">
            <a:extLst>
              <a:ext uri="{FF2B5EF4-FFF2-40B4-BE49-F238E27FC236}">
                <a16:creationId xmlns:a16="http://schemas.microsoft.com/office/drawing/2014/main" id="{19D3587A-03E2-8944-9243-355BE2B9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995" y="3534032"/>
            <a:ext cx="4312250" cy="2879124"/>
          </a:xfrm>
          <a:prstGeom prst="rect">
            <a:avLst/>
          </a:prstGeom>
          <a:effectLst>
            <a:softEdge rad="304800"/>
          </a:effectLst>
        </p:spPr>
      </p:pic>
    </p:spTree>
    <p:extLst>
      <p:ext uri="{BB962C8B-B14F-4D97-AF65-F5344CB8AC3E}">
        <p14:creationId xmlns:p14="http://schemas.microsoft.com/office/powerpoint/2010/main" val="4112833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644518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55</a:t>
            </a:fld>
            <a:endParaRPr lang="en-US"/>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1015663"/>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Interim Co-Chairs</a:t>
            </a:r>
          </a:p>
          <a:p>
            <a:pPr algn="ctr"/>
            <a:r>
              <a:rPr lang="en-US" sz="2000" dirty="0">
                <a:solidFill>
                  <a:srgbClr val="FF0000"/>
                </a:solidFill>
                <a:latin typeface="Times New Roman" panose="02020603050405020304" pitchFamily="18" charset="0"/>
                <a:cs typeface="Times New Roman" panose="02020603050405020304" pitchFamily="18" charset="0"/>
              </a:rPr>
              <a:t>Todd Gibson, T-Mobile</a:t>
            </a:r>
          </a:p>
          <a:p>
            <a:pPr algn="ctr"/>
            <a:r>
              <a:rPr lang="en-US" sz="2000" dirty="0">
                <a:solidFill>
                  <a:srgbClr val="FF0000"/>
                </a:solidFill>
                <a:latin typeface="Times New Roman" panose="02020603050405020304" pitchFamily="18" charset="0"/>
                <a:cs typeface="Times New Roman" panose="02020603050405020304" pitchFamily="18" charset="0"/>
              </a:rPr>
              <a:t>Padma </a:t>
            </a:r>
            <a:r>
              <a:rPr lang="en-US" sz="2000" dirty="0" err="1">
                <a:solidFill>
                  <a:srgbClr val="FF0000"/>
                </a:solidFill>
                <a:latin typeface="Times New Roman" panose="02020603050405020304" pitchFamily="18" charset="0"/>
                <a:cs typeface="Times New Roman" panose="02020603050405020304" pitchFamily="18" charset="0"/>
              </a:rPr>
              <a:t>Sudarsan</a:t>
            </a:r>
            <a:r>
              <a:rPr lang="en-US" sz="2000" dirty="0">
                <a:solidFill>
                  <a:srgbClr val="FF0000"/>
                </a:solidFill>
                <a:latin typeface="Times New Roman" panose="02020603050405020304" pitchFamily="18" charset="0"/>
                <a:cs typeface="Times New Roman" panose="02020603050405020304" pitchFamily="18" charset="0"/>
              </a:rPr>
              <a:t>, VMware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35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June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Interim 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Saswat Misra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5:</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34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156975" y="1654346"/>
            <a:ext cx="7244282" cy="3750642"/>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a:t>
            </a:r>
            <a:r>
              <a:rPr lang="en-US"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NTIA</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42EBED-C8B1-482B-AAA7-568E3EE56119}"/>
              </a:ext>
            </a:extLst>
          </p:cNvPr>
          <p:cNvSpPr txBox="1"/>
          <p:nvPr/>
        </p:nvSpPr>
        <p:spPr>
          <a:xfrm>
            <a:off x="5756944" y="1619992"/>
            <a:ext cx="6278081" cy="3750642"/>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George Popovich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Wilson-Johnston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11A800-41EB-4E06-A99D-521BB8526FE0}"/>
              </a:ext>
            </a:extLst>
          </p:cNvPr>
          <p:cNvSpPr txBox="1"/>
          <p:nvPr/>
        </p:nvSpPr>
        <p:spPr>
          <a:xfrm>
            <a:off x="1397" y="1093871"/>
            <a:ext cx="7627568" cy="368755"/>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Interim Co-Chairs:</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Todd Gibson</a:t>
            </a:r>
            <a: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&amp;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Padma Sudarsan,</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58549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Saswat Misra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47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960337" y="5868662"/>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75D9F7BE-1F5C-46E5-BE73-8E0D52C10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E2CBFB23-8468-498A-A88B-0F95010A35AB}"/>
              </a:ext>
            </a:extLst>
          </p:cNvPr>
          <p:cNvSpPr txBox="1"/>
          <p:nvPr/>
        </p:nvSpPr>
        <p:spPr>
          <a:xfrm>
            <a:off x="1787525" y="1412430"/>
            <a:ext cx="8026167" cy="4197559"/>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Jason </a:t>
            </a:r>
            <a:r>
              <a:rPr lang="en-US"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VonBargen</a:t>
            </a: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Schiel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166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6357"/>
            <a:ext cx="10515600" cy="4351338"/>
          </a:xfrm>
        </p:spPr>
        <p:txBody>
          <a:bodyPr>
            <a:normAutofit fontScale="85000" lnSpcReduction="20000"/>
          </a:bodyPr>
          <a:lstStyle/>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Milestones</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Best Practices to Improve Communications Supply Chain Security, </a:t>
            </a:r>
            <a:r>
              <a:rPr lang="en-US" sz="2400" b="1" i="1" dirty="0">
                <a:solidFill>
                  <a:schemeClr val="accent1"/>
                </a:solidFill>
                <a:latin typeface="Times New Roman" panose="02020603050405020304" pitchFamily="18" charset="0"/>
                <a:cs typeface="Times New Roman" panose="02020603050405020304" pitchFamily="18" charset="0"/>
              </a:rPr>
              <a:t>September 2022</a:t>
            </a:r>
          </a:p>
          <a:p>
            <a:pPr lvl="1"/>
            <a:r>
              <a:rPr lang="en-US" sz="2000" dirty="0">
                <a:latin typeface="Times New Roman" panose="02020603050405020304" pitchFamily="18" charset="0"/>
                <a:cs typeface="Times New Roman" panose="02020603050405020304" pitchFamily="18" charset="0"/>
              </a:rPr>
              <a:t>Primary focus is on the Software Supply Chain for the first report.</a:t>
            </a:r>
          </a:p>
          <a:p>
            <a:pPr lvl="1"/>
            <a:r>
              <a:rPr lang="en-US" sz="2000" dirty="0">
                <a:latin typeface="Times New Roman" panose="02020603050405020304" pitchFamily="18" charset="0"/>
                <a:cs typeface="Times New Roman" panose="02020603050405020304" pitchFamily="18" charset="0"/>
              </a:rPr>
              <a:t>Goal is to generate novel Recommendations in matrix form for the identified gaps from other published papers and/or reports.</a:t>
            </a:r>
          </a:p>
          <a:p>
            <a:pPr lvl="1"/>
            <a:endParaRPr lang="en-US" sz="2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Best Practices to Improve Supply Chain Security of Infrastructure and Network Management Systems</a:t>
            </a:r>
            <a:r>
              <a:rPr lang="en-US" sz="2400" dirty="0">
                <a:latin typeface="Times New Roman" panose="02020603050405020304" pitchFamily="18" charset="0"/>
                <a:cs typeface="Times New Roman" panose="02020603050405020304" pitchFamily="18" charset="0"/>
              </a:rPr>
              <a:t>, </a:t>
            </a:r>
            <a:r>
              <a:rPr lang="en-US" sz="2400" b="1" i="1" dirty="0">
                <a:solidFill>
                  <a:schemeClr val="accent1"/>
                </a:solidFill>
                <a:latin typeface="Times New Roman" panose="02020603050405020304" pitchFamily="18" charset="0"/>
                <a:cs typeface="Times New Roman" panose="02020603050405020304" pitchFamily="18" charset="0"/>
              </a:rPr>
              <a:t>June 2023</a:t>
            </a:r>
            <a:endParaRPr lang="en-US" sz="2400" b="1" i="1"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No activities has been started for this report yet.</a:t>
            </a:r>
          </a:p>
          <a:p>
            <a:pPr lvl="1"/>
            <a:r>
              <a:rPr lang="en-US" sz="2000" dirty="0">
                <a:latin typeface="Times New Roman" panose="02020603050405020304" pitchFamily="18" charset="0"/>
                <a:cs typeface="Times New Roman" panose="02020603050405020304" pitchFamily="18" charset="0"/>
              </a:rPr>
              <a:t>Focus will be on Hardware Supply Chain and Implicit Trust of NMS Software Supply Chain</a:t>
            </a:r>
          </a:p>
          <a:p>
            <a:pPr marL="457200" lvl="1"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2400" b="1" u="sng" dirty="0">
                <a:latin typeface="Times New Roman" panose="02020603050405020304" pitchFamily="18" charset="0"/>
                <a:cs typeface="Times New Roman" panose="02020603050405020304" pitchFamily="18" charset="0"/>
              </a:rPr>
              <a:t>Meeting Schedule:</a:t>
            </a:r>
            <a:endParaRPr lang="en-US" b="1" u="sng"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Currently once every two weeks</a:t>
            </a:r>
          </a:p>
          <a:p>
            <a:pPr lvl="1"/>
            <a:r>
              <a:rPr lang="en-US" sz="2000" dirty="0">
                <a:latin typeface="Times New Roman" panose="02020603050405020304" pitchFamily="18" charset="0"/>
                <a:cs typeface="Times New Roman" panose="02020603050405020304" pitchFamily="18" charset="0"/>
              </a:rPr>
              <a:t>Plan to change to weekly meetings until Sept 2022 report is complete</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54756" y="274638"/>
            <a:ext cx="9835444" cy="1143000"/>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Milestones/Schedule</a:t>
            </a:r>
          </a:p>
        </p:txBody>
      </p:sp>
      <p:pic>
        <p:nvPicPr>
          <p:cNvPr id="7" name="Picture 7">
            <a:extLst>
              <a:ext uri="{FF2B5EF4-FFF2-40B4-BE49-F238E27FC236}">
                <a16:creationId xmlns:a16="http://schemas.microsoft.com/office/drawing/2014/main" id="{CFEF5C8D-9EFD-4C9D-B574-44CDEDDB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F4F5F62-DC37-9E65-A035-63E273610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a:xfrm>
            <a:off x="838199"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026635"/>
            <a:ext cx="11192435" cy="5047129"/>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New Microsoft Teams workspace has been created to enable WG collaboration.</a:t>
            </a:r>
          </a:p>
          <a:p>
            <a:r>
              <a:rPr lang="en-US" dirty="0">
                <a:latin typeface="Times New Roman" panose="02020603050405020304" pitchFamily="18" charset="0"/>
                <a:cs typeface="Times New Roman" panose="02020603050405020304" pitchFamily="18" charset="0"/>
              </a:rPr>
              <a:t>Contributions/Updates to date in the forming Sept 2022 Report:</a:t>
            </a:r>
          </a:p>
          <a:p>
            <a:pPr lvl="1"/>
            <a:r>
              <a:rPr lang="en-US" b="1" dirty="0">
                <a:latin typeface="Times New Roman" panose="02020603050405020304" pitchFamily="18" charset="0"/>
                <a:cs typeface="Times New Roman" panose="02020603050405020304" pitchFamily="18" charset="0"/>
              </a:rPr>
              <a:t>Todd Gibson</a:t>
            </a:r>
            <a:r>
              <a:rPr lang="en-US" dirty="0">
                <a:latin typeface="Times New Roman" panose="02020603050405020304" pitchFamily="18" charset="0"/>
                <a:cs typeface="Times New Roman" panose="02020603050405020304" pitchFamily="18" charset="0"/>
              </a:rPr>
              <a:t> – authored the </a:t>
            </a:r>
            <a:r>
              <a:rPr lang="en-US" dirty="0">
                <a:solidFill>
                  <a:schemeClr val="accent1"/>
                </a:solidFill>
                <a:latin typeface="Times New Roman" panose="02020603050405020304" pitchFamily="18" charset="0"/>
                <a:cs typeface="Times New Roman" panose="02020603050405020304" pitchFamily="18" charset="0"/>
              </a:rPr>
              <a:t>Executive Summary</a:t>
            </a: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Introduction</a:t>
            </a:r>
            <a:r>
              <a:rPr lang="en-US" dirty="0">
                <a:latin typeface="Times New Roman" panose="02020603050405020304" pitchFamily="18" charset="0"/>
                <a:cs typeface="Times New Roman" panose="02020603050405020304" pitchFamily="18" charset="0"/>
              </a:rPr>
              <a:t>, and </a:t>
            </a:r>
            <a:r>
              <a:rPr lang="en-US" dirty="0">
                <a:solidFill>
                  <a:schemeClr val="accent1"/>
                </a:solidFill>
                <a:latin typeface="Times New Roman" panose="02020603050405020304" pitchFamily="18" charset="0"/>
                <a:cs typeface="Times New Roman" panose="02020603050405020304" pitchFamily="18" charset="0"/>
              </a:rPr>
              <a:t>Recommendation Matrix</a:t>
            </a:r>
            <a:r>
              <a:rPr lang="en-US" dirty="0">
                <a:latin typeface="Times New Roman" panose="02020603050405020304" pitchFamily="18" charset="0"/>
                <a:cs typeface="Times New Roman" panose="02020603050405020304" pitchFamily="18" charset="0"/>
              </a:rPr>
              <a:t> format/subsections.</a:t>
            </a:r>
          </a:p>
          <a:p>
            <a:pPr lvl="1"/>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Dick Tenney</a:t>
            </a:r>
            <a:r>
              <a:rPr lang="en-US" dirty="0">
                <a:latin typeface="Times New Roman" panose="02020603050405020304" pitchFamily="18" charset="0"/>
                <a:cs typeface="Times New Roman" panose="02020603050405020304" pitchFamily="18" charset="0"/>
              </a:rPr>
              <a:t> – authored the </a:t>
            </a:r>
            <a:r>
              <a:rPr lang="en-US" dirty="0">
                <a:solidFill>
                  <a:schemeClr val="accent1"/>
                </a:solidFill>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Scope</a:t>
            </a: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Methodology</a:t>
            </a:r>
            <a:r>
              <a:rPr lang="en-US" dirty="0">
                <a:latin typeface="Times New Roman" panose="02020603050405020304" pitchFamily="18" charset="0"/>
                <a:cs typeface="Times New Roman" panose="02020603050405020304" pitchFamily="18" charset="0"/>
              </a:rPr>
              <a:t>,</a:t>
            </a:r>
            <a:r>
              <a:rPr lang="en-US" dirty="0">
                <a:solidFill>
                  <a:schemeClr val="accent1"/>
                </a:solidFill>
                <a:latin typeface="Times New Roman" panose="02020603050405020304" pitchFamily="18" charset="0"/>
                <a:cs typeface="Times New Roman" panose="02020603050405020304" pitchFamily="18" charset="0"/>
              </a:rPr>
              <a:t> Commerce/DHS Assessment on Supply Chain</a:t>
            </a:r>
            <a:r>
              <a:rPr lang="en-US" dirty="0">
                <a:latin typeface="Times New Roman" panose="02020603050405020304" pitchFamily="18" charset="0"/>
                <a:cs typeface="Times New Roman" panose="02020603050405020304" pitchFamily="18" charset="0"/>
              </a:rPr>
              <a:t>,</a:t>
            </a:r>
            <a:r>
              <a:rPr lang="en-US" dirty="0">
                <a:solidFill>
                  <a:schemeClr val="accent1"/>
                </a:solidFill>
                <a:latin typeface="Times New Roman" panose="02020603050405020304" pitchFamily="18" charset="0"/>
                <a:cs typeface="Times New Roman" panose="02020603050405020304" pitchFamily="18" charset="0"/>
              </a:rPr>
              <a:t> Log4j</a:t>
            </a:r>
            <a:r>
              <a:rPr lang="en-US" dirty="0">
                <a:latin typeface="Times New Roman" panose="02020603050405020304" pitchFamily="18" charset="0"/>
                <a:cs typeface="Times New Roman" panose="02020603050405020304" pitchFamily="18" charset="0"/>
              </a:rPr>
              <a:t>, and</a:t>
            </a:r>
            <a:r>
              <a:rPr lang="en-US" dirty="0">
                <a:solidFill>
                  <a:schemeClr val="accent1"/>
                </a:solidFill>
                <a:latin typeface="Times New Roman" panose="02020603050405020304" pitchFamily="18" charset="0"/>
                <a:cs typeface="Times New Roman" panose="02020603050405020304" pitchFamily="18" charset="0"/>
              </a:rPr>
              <a:t> Kaseya VSA</a:t>
            </a:r>
            <a:r>
              <a:rPr lang="en-US" dirty="0">
                <a:latin typeface="Times New Roman" panose="02020603050405020304" pitchFamily="18" charset="0"/>
                <a:cs typeface="Times New Roman" panose="02020603050405020304" pitchFamily="18" charset="0"/>
              </a:rPr>
              <a:t> subsections.</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Tamber Ray</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Shirley Bloomfield</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Josh Cech</a:t>
            </a:r>
            <a:r>
              <a:rPr lang="en-US" dirty="0">
                <a:latin typeface="Times New Roman" panose="02020603050405020304" pitchFamily="18" charset="0"/>
                <a:cs typeface="Times New Roman" panose="02020603050405020304" pitchFamily="18" charset="0"/>
              </a:rPr>
              <a:t> – authored inputs from the </a:t>
            </a:r>
            <a:r>
              <a:rPr lang="en-US" dirty="0">
                <a:solidFill>
                  <a:schemeClr val="accent1"/>
                </a:solidFill>
                <a:latin typeface="Times New Roman" panose="02020603050405020304" pitchFamily="18" charset="0"/>
                <a:cs typeface="Times New Roman" panose="02020603050405020304" pitchFamily="18" charset="0"/>
              </a:rPr>
              <a:t>Small Service Provider</a:t>
            </a:r>
            <a:r>
              <a:rPr lang="en-US" dirty="0">
                <a:latin typeface="Times New Roman" panose="02020603050405020304" pitchFamily="18" charset="0"/>
                <a:cs typeface="Times New Roman" panose="02020603050405020304" pitchFamily="18" charset="0"/>
              </a:rPr>
              <a:t> perspective including </a:t>
            </a:r>
            <a:r>
              <a:rPr lang="en-US" dirty="0">
                <a:solidFill>
                  <a:schemeClr val="accent1"/>
                </a:solidFill>
                <a:latin typeface="Times New Roman" panose="02020603050405020304" pitchFamily="18" charset="0"/>
                <a:cs typeface="Times New Roman" panose="02020603050405020304" pitchFamily="18" charset="0"/>
              </a:rPr>
              <a:t>Analysis/Recommendations</a:t>
            </a:r>
            <a:r>
              <a:rPr lang="en-US" dirty="0">
                <a:latin typeface="Times New Roman" panose="02020603050405020304" pitchFamily="18" charset="0"/>
                <a:cs typeface="Times New Roman" panose="02020603050405020304" pitchFamily="18" charset="0"/>
              </a:rPr>
              <a:t>.</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Josh Cech</a:t>
            </a:r>
            <a:r>
              <a:rPr lang="en-US" dirty="0">
                <a:latin typeface="Times New Roman" panose="02020603050405020304" pitchFamily="18" charset="0"/>
                <a:cs typeface="Times New Roman" panose="02020603050405020304" pitchFamily="18" charset="0"/>
              </a:rPr>
              <a:t> – authored the </a:t>
            </a:r>
            <a:r>
              <a:rPr lang="en-US" dirty="0">
                <a:solidFill>
                  <a:schemeClr val="accent1"/>
                </a:solidFill>
                <a:latin typeface="Times New Roman" panose="02020603050405020304" pitchFamily="18" charset="0"/>
                <a:cs typeface="Times New Roman" panose="02020603050405020304" pitchFamily="18" charset="0"/>
              </a:rPr>
              <a:t>Synopsys 2022 Open-Source Security and Risk Analysis Report</a:t>
            </a:r>
            <a:r>
              <a:rPr lang="en-US" dirty="0">
                <a:latin typeface="Times New Roman" panose="02020603050405020304" pitchFamily="18" charset="0"/>
                <a:cs typeface="Times New Roman" panose="02020603050405020304" pitchFamily="18" charset="0"/>
              </a:rPr>
              <a:t> subsection.</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John-Luc Bakker</a:t>
            </a:r>
            <a:r>
              <a:rPr lang="en-US" dirty="0">
                <a:latin typeface="Times New Roman" panose="02020603050405020304" pitchFamily="18" charset="0"/>
                <a:cs typeface="Times New Roman" panose="02020603050405020304" pitchFamily="18" charset="0"/>
              </a:rPr>
              <a:t> – authored analysis on the </a:t>
            </a:r>
            <a:r>
              <a:rPr lang="en-US" dirty="0">
                <a:solidFill>
                  <a:schemeClr val="accent1"/>
                </a:solidFill>
                <a:latin typeface="Times New Roman" panose="02020603050405020304" pitchFamily="18" charset="0"/>
                <a:cs typeface="Times New Roman" panose="02020603050405020304" pitchFamily="18" charset="0"/>
              </a:rPr>
              <a:t>EO 14028 and Secretary of Commerce Minimum Elements for a SBOM</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John Schiel</a:t>
            </a:r>
            <a:r>
              <a:rPr lang="en-US" dirty="0">
                <a:latin typeface="Times New Roman" panose="02020603050405020304" pitchFamily="18" charset="0"/>
                <a:cs typeface="Times New Roman" panose="02020603050405020304" pitchFamily="18" charset="0"/>
              </a:rPr>
              <a:t> – authored analysis on </a:t>
            </a:r>
            <a:r>
              <a:rPr lang="en-US" dirty="0">
                <a:solidFill>
                  <a:schemeClr val="accent1"/>
                </a:solidFill>
                <a:latin typeface="Times New Roman" panose="02020603050405020304" pitchFamily="18" charset="0"/>
                <a:cs typeface="Times New Roman" panose="02020603050405020304" pitchFamily="18" charset="0"/>
              </a:rPr>
              <a:t>NSTAC’s Report to the President – Software Assurance in the Information and Communications Technology and Services Supply Chain</a:t>
            </a:r>
            <a:r>
              <a:rPr lang="en-US" dirty="0">
                <a:latin typeface="Times New Roman" panose="02020603050405020304" pitchFamily="18" charset="0"/>
                <a:cs typeface="Times New Roman" panose="02020603050405020304" pitchFamily="18" charset="0"/>
              </a:rPr>
              <a:t>.</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John Roznovsky</a:t>
            </a:r>
            <a:r>
              <a:rPr lang="en-US" dirty="0">
                <a:latin typeface="Times New Roman" panose="02020603050405020304" pitchFamily="18" charset="0"/>
                <a:cs typeface="Times New Roman" panose="02020603050405020304" pitchFamily="18" charset="0"/>
              </a:rPr>
              <a:t> – authored analysis relating to </a:t>
            </a:r>
            <a:r>
              <a:rPr lang="en-US" dirty="0">
                <a:solidFill>
                  <a:schemeClr val="accent1"/>
                </a:solidFill>
                <a:latin typeface="Times New Roman" panose="02020603050405020304" pitchFamily="18" charset="0"/>
                <a:cs typeface="Times New Roman" panose="02020603050405020304" pitchFamily="18" charset="0"/>
              </a:rPr>
              <a:t>Countries of Concern</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Tom Anderson</a:t>
            </a:r>
            <a:r>
              <a:rPr lang="en-US" dirty="0">
                <a:latin typeface="Times New Roman" panose="02020603050405020304" pitchFamily="18" charset="0"/>
                <a:cs typeface="Times New Roman" panose="02020603050405020304" pitchFamily="18" charset="0"/>
              </a:rPr>
              <a:t> – authored subsections with analysis of </a:t>
            </a:r>
            <a:r>
              <a:rPr lang="en-US" dirty="0">
                <a:solidFill>
                  <a:schemeClr val="accent1"/>
                </a:solidFill>
                <a:latin typeface="Times New Roman" panose="02020603050405020304" pitchFamily="18" charset="0"/>
                <a:cs typeface="Times New Roman" panose="02020603050405020304" pitchFamily="18" charset="0"/>
              </a:rPr>
              <a:t>ATIS Supply Chain Standard Whitepaper</a:t>
            </a:r>
            <a:r>
              <a:rPr lang="en-US" dirty="0">
                <a:latin typeface="Times New Roman" panose="02020603050405020304" pitchFamily="18" charset="0"/>
                <a:cs typeface="Times New Roman" panose="02020603050405020304" pitchFamily="18" charset="0"/>
              </a:rPr>
              <a:t> and</a:t>
            </a:r>
            <a:r>
              <a:rPr lang="en-US" dirty="0">
                <a:solidFill>
                  <a:schemeClr val="accent1"/>
                </a:solidFill>
                <a:latin typeface="Times New Roman" panose="02020603050405020304" pitchFamily="18" charset="0"/>
                <a:cs typeface="Times New Roman" panose="02020603050405020304" pitchFamily="18" charset="0"/>
              </a:rPr>
              <a:t> SolarWinds </a:t>
            </a:r>
          </a:p>
          <a:p>
            <a:pPr lvl="1"/>
            <a:endParaRPr lang="en-US"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Jim Stringer</a:t>
            </a:r>
            <a:r>
              <a:rPr lang="en-US" dirty="0">
                <a:latin typeface="Times New Roman" panose="02020603050405020304" pitchFamily="18" charset="0"/>
                <a:cs typeface="Times New Roman" panose="02020603050405020304" pitchFamily="18" charset="0"/>
              </a:rPr>
              <a:t> – authored subsections with analysis on </a:t>
            </a:r>
            <a:r>
              <a:rPr lang="en-US" dirty="0">
                <a:solidFill>
                  <a:schemeClr val="accent1"/>
                </a:solidFill>
                <a:latin typeface="Times New Roman" panose="02020603050405020304" pitchFamily="18" charset="0"/>
                <a:cs typeface="Times New Roman" panose="02020603050405020304" pitchFamily="18" charset="0"/>
              </a:rPr>
              <a:t>NIST’s Software Supply Chain Security</a:t>
            </a:r>
            <a:r>
              <a:rPr lang="en-US" dirty="0">
                <a:latin typeface="Times New Roman" panose="02020603050405020304" pitchFamily="18" charset="0"/>
                <a:cs typeface="Times New Roman" panose="02020603050405020304" pitchFamily="18" charset="0"/>
              </a:rPr>
              <a:t> and </a:t>
            </a:r>
            <a:r>
              <a:rPr lang="en-US" dirty="0">
                <a:solidFill>
                  <a:schemeClr val="accent1"/>
                </a:solidFill>
                <a:latin typeface="Times New Roman" panose="02020603050405020304" pitchFamily="18" charset="0"/>
                <a:cs typeface="Times New Roman" panose="02020603050405020304" pitchFamily="18" charset="0"/>
              </a:rPr>
              <a:t>Publish Guidance of Practices that Enhance Software Supply Chain Security</a:t>
            </a:r>
            <a:r>
              <a:rPr lang="en-US" dirty="0">
                <a:latin typeface="Times New Roman" panose="02020603050405020304" pitchFamily="18" charset="0"/>
                <a:cs typeface="Times New Roman" panose="02020603050405020304" pitchFamily="18" charset="0"/>
              </a:rPr>
              <a:t> reports.</a:t>
            </a:r>
          </a:p>
        </p:txBody>
      </p:sp>
      <p:sp>
        <p:nvSpPr>
          <p:cNvPr id="3" name="Slide Number Placeholder 2">
            <a:extLst>
              <a:ext uri="{FF2B5EF4-FFF2-40B4-BE49-F238E27FC236}">
                <a16:creationId xmlns:a16="http://schemas.microsoft.com/office/drawing/2014/main" id="{F181A4E5-6AC6-2427-109D-4140619C16A9}"/>
              </a:ext>
            </a:extLst>
          </p:cNvPr>
          <p:cNvSpPr>
            <a:spLocks noGrp="1"/>
          </p:cNvSpPr>
          <p:nvPr>
            <p:ph type="sldNum" sz="quarter" idx="12"/>
          </p:nvPr>
        </p:nvSpPr>
        <p:spPr/>
        <p:txBody>
          <a:bodyPr/>
          <a:lstStyle/>
          <a:p>
            <a:fld id="{F850A357-A51B-4CFC-9187-672DAAD82F39}" type="slidenum">
              <a:rPr lang="en-US" smtClean="0"/>
              <a:t>61</a:t>
            </a:fld>
            <a:endParaRPr lang="en-US"/>
          </a:p>
        </p:txBody>
      </p:sp>
    </p:spTree>
    <p:extLst>
      <p:ext uri="{BB962C8B-B14F-4D97-AF65-F5344CB8AC3E}">
        <p14:creationId xmlns:p14="http://schemas.microsoft.com/office/powerpoint/2010/main" val="2607404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Next Steps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550894"/>
            <a:ext cx="11192435" cy="4626069"/>
          </a:xfrm>
        </p:spPr>
        <p:txBody>
          <a:bodyPr>
            <a:normAutofit/>
          </a:bodyPr>
          <a:lstStyle/>
          <a:p>
            <a:r>
              <a:rPr lang="en-US" b="1" dirty="0">
                <a:latin typeface="Times New Roman" panose="02020603050405020304" pitchFamily="18" charset="0"/>
                <a:cs typeface="Times New Roman" panose="02020603050405020304" pitchFamily="18" charset="0"/>
              </a:rPr>
              <a:t>Sept 2022 Report:</a:t>
            </a:r>
            <a:r>
              <a:rPr lang="en-US" dirty="0">
                <a:latin typeface="Times New Roman" panose="02020603050405020304" pitchFamily="18" charset="0"/>
                <a:cs typeface="Times New Roman" panose="02020603050405020304" pitchFamily="18" charset="0"/>
              </a:rPr>
              <a:t> continue with the priority focus on the Analysis, Findings, Recommendation, and Conclusion Sections.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June 2023 Report:</a:t>
            </a:r>
            <a:r>
              <a:rPr lang="en-US" dirty="0">
                <a:latin typeface="Times New Roman" panose="02020603050405020304" pitchFamily="18" charset="0"/>
                <a:cs typeface="Times New Roman" panose="02020603050405020304" pitchFamily="18" charset="0"/>
              </a:rPr>
              <a:t> engage WG on the creation of two sub-workgroups to start on the research and analysis needed for the June 2023 report:</a:t>
            </a:r>
          </a:p>
          <a:p>
            <a:pPr lvl="1"/>
            <a:r>
              <a:rPr lang="en-US" b="1" dirty="0">
                <a:latin typeface="Times New Roman" panose="02020603050405020304" pitchFamily="18" charset="0"/>
                <a:cs typeface="Times New Roman" panose="02020603050405020304" pitchFamily="18" charset="0"/>
              </a:rPr>
              <a:t>Recommended Best Practices to Improve Supply Chain Security of:</a:t>
            </a:r>
          </a:p>
          <a:p>
            <a:pPr lvl="2"/>
            <a:r>
              <a:rPr lang="en-US" b="1" dirty="0">
                <a:solidFill>
                  <a:schemeClr val="accent1"/>
                </a:solidFill>
                <a:latin typeface="Times New Roman" panose="02020603050405020304" pitchFamily="18" charset="0"/>
                <a:cs typeface="Times New Roman" panose="02020603050405020304" pitchFamily="18" charset="0"/>
              </a:rPr>
              <a:t>Infrastructure</a:t>
            </a:r>
          </a:p>
          <a:p>
            <a:pPr lvl="2"/>
            <a:r>
              <a:rPr lang="en-US" b="1" dirty="0">
                <a:solidFill>
                  <a:schemeClr val="accent1"/>
                </a:solidFill>
                <a:latin typeface="Times New Roman" panose="02020603050405020304" pitchFamily="18" charset="0"/>
                <a:cs typeface="Times New Roman" panose="02020603050405020304" pitchFamily="18" charset="0"/>
              </a:rPr>
              <a:t>Network Management Systems</a:t>
            </a:r>
          </a:p>
        </p:txBody>
      </p:sp>
      <p:pic>
        <p:nvPicPr>
          <p:cNvPr id="4" name="Picture 7">
            <a:extLst>
              <a:ext uri="{FF2B5EF4-FFF2-40B4-BE49-F238E27FC236}">
                <a16:creationId xmlns:a16="http://schemas.microsoft.com/office/drawing/2014/main" id="{04564045-035C-BAA7-5E53-AF8F0F79F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F9F2E26E-D35F-F74A-6F92-2C672AB84A87}"/>
              </a:ext>
            </a:extLst>
          </p:cNvPr>
          <p:cNvSpPr>
            <a:spLocks noGrp="1"/>
          </p:cNvSpPr>
          <p:nvPr>
            <p:ph type="sldNum" sz="quarter" idx="12"/>
          </p:nvPr>
        </p:nvSpPr>
        <p:spPr/>
        <p:txBody>
          <a:bodyPr/>
          <a:lstStyle/>
          <a:p>
            <a:fld id="{F850A357-A51B-4CFC-9187-672DAAD82F39}" type="slidenum">
              <a:rPr lang="en-US" smtClean="0"/>
              <a:t>62</a:t>
            </a:fld>
            <a:endParaRPr lang="en-US"/>
          </a:p>
        </p:txBody>
      </p:sp>
    </p:spTree>
    <p:extLst>
      <p:ext uri="{BB962C8B-B14F-4D97-AF65-F5344CB8AC3E}">
        <p14:creationId xmlns:p14="http://schemas.microsoft.com/office/powerpoint/2010/main" val="1275651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63</a:t>
            </a:fld>
            <a:endParaRPr lang="en-US"/>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Interim Co-Chairs</a:t>
            </a:r>
          </a:p>
          <a:p>
            <a:pPr algn="ctr"/>
            <a:r>
              <a:rPr lang="en-US" sz="2000" dirty="0">
                <a:solidFill>
                  <a:srgbClr val="FF0000"/>
                </a:solidFill>
                <a:latin typeface="Times New Roman" panose="02020603050405020304" pitchFamily="18" charset="0"/>
                <a:cs typeface="Times New Roman" panose="02020603050405020304" pitchFamily="18" charset="0"/>
              </a:rPr>
              <a:t>Todd Gibson, T-Mobile</a:t>
            </a:r>
          </a:p>
          <a:p>
            <a:pPr algn="ctr"/>
            <a:r>
              <a:rPr lang="en-US" sz="2000" dirty="0">
                <a:solidFill>
                  <a:srgbClr val="FF0000"/>
                </a:solidFill>
                <a:latin typeface="Times New Roman" panose="02020603050405020304" pitchFamily="18" charset="0"/>
                <a:cs typeface="Times New Roman" panose="02020603050405020304" pitchFamily="18" charset="0"/>
              </a:rPr>
              <a:t>Padma </a:t>
            </a:r>
            <a:r>
              <a:rPr lang="en-US" sz="2000" dirty="0" err="1">
                <a:solidFill>
                  <a:srgbClr val="FF0000"/>
                </a:solidFill>
                <a:latin typeface="Times New Roman" panose="02020603050405020304" pitchFamily="18" charset="0"/>
                <a:cs typeface="Times New Roman" panose="02020603050405020304" pitchFamily="18" charset="0"/>
              </a:rPr>
              <a:t>Sudarsan</a:t>
            </a:r>
            <a:r>
              <a:rPr lang="en-US" sz="2000" dirty="0">
                <a:solidFill>
                  <a:srgbClr val="FF0000"/>
                </a:solidFill>
                <a:latin typeface="Times New Roman" panose="02020603050405020304" pitchFamily="18" charset="0"/>
                <a:cs typeface="Times New Roman" panose="02020603050405020304" pitchFamily="18" charset="0"/>
              </a:rPr>
              <a:t>, VMware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731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64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141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U.S. Small Business Administration (SBA)</a:t>
            </a: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James Wiley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June 15, 2022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identify the software or functional requirements necessary to allow Wireless Emergency Alerts (WEA) software to pull capabilities from other mobile device applications and firmware to enhance the presentation of WEA alert messages.  When WEA launched, mobile device manufacturers in collaboration with Commercial Mobile Service Providers that participate in WEA created specific programming procedures and rules for allowing their WEA applications to access and retrieve WEA messages.  These programming procedures and rules are not available to third-party developers and do not currently allow the WEA software to interface with other mobile device functionality.  This policy protects consumer privacy and the integrity of WEA messages, but also prevents WEA from leveraging many mobile device capabilities that could make WEA’s presentation of emergency information to the public more effective.  To provide just two examples,  </a:t>
            </a:r>
            <a:r>
              <a:rPr lang="en-US" sz="2000" dirty="0">
                <a:highlight>
                  <a:srgbClr val="FFFF00"/>
                </a:highlight>
                <a:latin typeface="Times New Roman" panose="02020603050405020304" pitchFamily="18" charset="0"/>
                <a:cs typeface="Times New Roman" panose="02020603050405020304" pitchFamily="18" charset="0"/>
              </a:rPr>
              <a:t>researchers have found that allowing WEA to leverage the mapping capabilities of popular smartphone applications could reduce the amount of time the public spends trying to confirm that an emergency alert is relevant to them before taking action to protect their lives and property</a:t>
            </a:r>
            <a:r>
              <a:rPr lang="en-US" sz="2000" dirty="0">
                <a:highlight>
                  <a:srgbClr val="00FFFF"/>
                </a:highlight>
                <a:latin typeface="Times New Roman" panose="02020603050405020304" pitchFamily="18" charset="0"/>
                <a:cs typeface="Times New Roman" panose="02020603050405020304" pitchFamily="18" charset="0"/>
              </a:rPr>
              <a:t>.  Mobile devices also often contain a suite of accessibility features that, if leveraged in the WEA context, could make the emergency information that WEA messages contain more accessible to individuals with access and functional needs.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6:</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DA66A728-4133-42A3-ABBC-B028A0D0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05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889"/>
            <a:ext cx="10515600" cy="454007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To define an Application Programming Interface (API) to enable mobile device capabilities that could make WEA’s presentation of emergency information to the public more effective, including any features necessary to continue to secure WEA messages and protect consumer privacy.  In addition to technical issues, CSRIC VIII should also identify any resource constraints or procedural issues that could affect the timely deployment of this Application Programming Interface and recommend appropriate mitigations.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4" name="Picture 3">
            <a:extLst>
              <a:ext uri="{FF2B5EF4-FFF2-40B4-BE49-F238E27FC236}">
                <a16:creationId xmlns:a16="http://schemas.microsoft.com/office/drawing/2014/main" id="{D7BE860F-2096-43D3-8348-24C50F9F16D9}"/>
              </a:ext>
            </a:extLst>
          </p:cNvPr>
          <p:cNvPicPr>
            <a:picLocks noChangeAspect="1"/>
          </p:cNvPicPr>
          <p:nvPr/>
        </p:nvPicPr>
        <p:blipFill>
          <a:blip r:embed="rId3"/>
          <a:stretch>
            <a:fillRect/>
          </a:stretch>
        </p:blipFill>
        <p:spPr>
          <a:xfrm>
            <a:off x="7191375" y="3429000"/>
            <a:ext cx="2362200" cy="3305175"/>
          </a:xfrm>
          <a:prstGeom prst="rect">
            <a:avLst/>
          </a:prstGeom>
        </p:spPr>
      </p:pic>
      <p:pic>
        <p:nvPicPr>
          <p:cNvPr id="7" name="Picture 7">
            <a:extLst>
              <a:ext uri="{FF2B5EF4-FFF2-40B4-BE49-F238E27FC236}">
                <a16:creationId xmlns:a16="http://schemas.microsoft.com/office/drawing/2014/main" id="{3BF88182-5050-48DD-ADE7-885BE256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539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4495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James Wiley</a:t>
            </a:r>
          </a:p>
        </p:txBody>
      </p:sp>
      <p:sp>
        <p:nvSpPr>
          <p:cNvPr id="9" name="Rectangle 8">
            <a:extLst>
              <a:ext uri="{FF2B5EF4-FFF2-40B4-BE49-F238E27FC236}">
                <a16:creationId xmlns:a16="http://schemas.microsoft.com/office/drawing/2014/main" id="{BD476876-CEAB-4D56-9D9A-B7D4D99091B5}"/>
              </a:ext>
            </a:extLst>
          </p:cNvPr>
          <p:cNvSpPr/>
          <p:nvPr/>
        </p:nvSpPr>
        <p:spPr>
          <a:xfrm>
            <a:off x="5847645" y="6055033"/>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946285"/>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Small Business 				        Administration (SBA)</a:t>
            </a:r>
          </a:p>
        </p:txBody>
      </p:sp>
      <p:sp>
        <p:nvSpPr>
          <p:cNvPr id="21" name="TextBox 12">
            <a:extLst>
              <a:ext uri="{FF2B5EF4-FFF2-40B4-BE49-F238E27FC236}">
                <a16:creationId xmlns:a16="http://schemas.microsoft.com/office/drawing/2014/main" id="{E821B41D-58DD-4701-BE4B-ACDA66BEFAB4}"/>
              </a:ext>
            </a:extLst>
          </p:cNvPr>
          <p:cNvSpPr txBox="1"/>
          <p:nvPr/>
        </p:nvSpPr>
        <p:spPr>
          <a:xfrm>
            <a:off x="337924"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Weather Service/NOAA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59301BB8-CF3F-495B-8A3F-AF02BCACE627}"/>
              </a:ext>
            </a:extLst>
          </p:cNvPr>
          <p:cNvSpPr txBox="1"/>
          <p:nvPr/>
        </p:nvSpPr>
        <p:spPr>
          <a:xfrm>
            <a:off x="5930478"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Krisztina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Pusok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2296654"/>
          </a:xfrm>
          <a:prstGeom prst="rect">
            <a:avLst/>
          </a:prstGeom>
          <a:noFill/>
        </p:spPr>
        <p:txBody>
          <a:bodyPr wrap="square">
            <a:spAutoFit/>
          </a:bodyPr>
          <a:lstStyle/>
          <a:p>
            <a:pPr lvl="1">
              <a:lnSpc>
                <a:spcPct val="115000"/>
              </a:lnSpc>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Dunn,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Public Knowledge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 Kenyon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Edward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Longe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Scott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PBS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Working Group Membership: Finalized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Group Meetings</a:t>
            </a:r>
          </a:p>
          <a:p>
            <a:pPr lvl="1"/>
            <a:r>
              <a:rPr lang="en-US" dirty="0">
                <a:latin typeface="Times New Roman" panose="02020603050405020304" pitchFamily="18" charset="0"/>
                <a:cs typeface="Times New Roman" panose="02020603050405020304" pitchFamily="18" charset="0"/>
              </a:rPr>
              <a:t>Bi-weekly conference calls, with additional calls as needed</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Document Library Established (ATIS Workspace)</a:t>
            </a:r>
          </a:p>
          <a:p>
            <a:pPr lvl="1"/>
            <a:r>
              <a:rPr lang="en-US" dirty="0">
                <a:latin typeface="Times New Roman" panose="02020603050405020304" pitchFamily="18" charset="0"/>
                <a:cs typeface="Times New Roman" panose="02020603050405020304" pitchFamily="18" charset="0"/>
              </a:rPr>
              <a:t>Contributions / Reference Documents / Calendars</a:t>
            </a:r>
          </a:p>
          <a:p>
            <a:endParaRPr lang="en-US" dirty="0"/>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591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a:xfrm>
            <a:off x="575939" y="1551782"/>
            <a:ext cx="11040122" cy="4351338"/>
          </a:xfrm>
        </p:spPr>
        <p:txBody>
          <a:bodyPr>
            <a:normAutofit/>
          </a:bodyPr>
          <a:lstStyle/>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existing WEA parameters available in the handset.</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Application Programming Interface (API) in the handset for Android and iOS Operating Systems.</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Compiling a list of relevant use cases and analyzing them to determine which ones: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could be supported by exposing existing WEA parameters to secure applications;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may require enhancements to the existing WEA (i.e., new parameters required);</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major changes to the existing WEA, </a:t>
            </a:r>
            <a:r>
              <a:rPr lang="en-US" dirty="0">
                <a:latin typeface="Times New Roman" panose="02020603050405020304" pitchFamily="18" charset="0"/>
                <a:ea typeface="Calibri" panose="020F0502020204030204" pitchFamily="34" charset="0"/>
                <a:cs typeface="Times New Roman" panose="02020603050405020304" pitchFamily="18" charset="0"/>
              </a:rPr>
              <a:t>require alternative alerting techniques, or they are </a:t>
            </a:r>
            <a:r>
              <a:rPr lang="en-US" dirty="0">
                <a:effectLst/>
                <a:latin typeface="Times New Roman" panose="02020603050405020304" pitchFamily="18" charset="0"/>
                <a:ea typeface="Calibri" panose="020F0502020204030204" pitchFamily="34" charset="0"/>
                <a:cs typeface="Times New Roman" panose="02020603050405020304" pitchFamily="18" charset="0"/>
              </a:rPr>
              <a:t>beyond the scope of WEA;</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a:t>
            </a:r>
            <a:r>
              <a:rPr lang="en-US" dirty="0">
                <a:latin typeface="Times New Roman" panose="02020603050405020304" pitchFamily="18" charset="0"/>
                <a:ea typeface="Calibri" panose="020F0502020204030204" pitchFamily="34" charset="0"/>
                <a:cs typeface="Times New Roman" panose="02020603050405020304" pitchFamily="18" charset="0"/>
              </a:rPr>
              <a:t>standards, </a:t>
            </a: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and/or legislative changes.</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Some use cases are outside the scope of CSRIC VIII WG6, but will be included in the report for future consideration</a:t>
            </a:r>
            <a:r>
              <a:rPr lang="en-US" sz="2400" dirty="0">
                <a:latin typeface="Calibri" panose="020F0502020204030204" pitchFamily="34" charset="0"/>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Updating the draft report.</a:t>
            </a:r>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50C0-A8F2-4806-82C0-00512B51CA3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Next Steps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B3176E-4E59-440C-B825-B5815975E981}"/>
              </a:ext>
            </a:extLst>
          </p:cNvPr>
          <p:cNvSpPr>
            <a:spLocks noGrp="1"/>
          </p:cNvSpPr>
          <p:nvPr>
            <p:ph idx="1"/>
          </p:nvPr>
        </p:nvSpPr>
        <p:spPr/>
        <p:txBody>
          <a:bodyPr/>
          <a:lstStyle/>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Conduct routine </a:t>
            </a:r>
            <a:r>
              <a:rPr lang="en-US" dirty="0">
                <a:latin typeface="Times New Roman" panose="02020603050405020304" pitchFamily="18" charset="0"/>
                <a:cs typeface="Times New Roman" panose="02020603050405020304" pitchFamily="18" charset="0"/>
              </a:rPr>
              <a:t>bi-weekly </a:t>
            </a:r>
            <a:r>
              <a:rPr lang="en-US" sz="2800" dirty="0">
                <a:latin typeface="Times New Roman" panose="02020603050405020304" pitchFamily="18" charset="0"/>
                <a:ea typeface="ＭＳ Ｐゴシック" pitchFamily="34" charset="-128"/>
                <a:cs typeface="Times New Roman" panose="02020603050405020304" pitchFamily="18" charset="0"/>
              </a:rPr>
              <a:t>conference calls</a:t>
            </a:r>
          </a:p>
          <a:p>
            <a:pPr marL="631825" lvl="1" indent="-231775">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Continue to analyze use cases</a:t>
            </a:r>
          </a:p>
          <a:p>
            <a:pPr marL="631825" lvl="1" indent="-231775">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Develop new Recommendations</a:t>
            </a:r>
          </a:p>
          <a:p>
            <a:pPr marL="631825" lvl="1" indent="-231775" eaLnBrk="1" hangingPunct="1">
              <a:lnSpc>
                <a:spcPct val="90000"/>
              </a:lnSpc>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Update the draft report</a:t>
            </a:r>
          </a:p>
          <a:p>
            <a:pPr marL="631825" lvl="1" indent="-231775" eaLnBrk="1" hangingPunct="1">
              <a:lnSpc>
                <a:spcPct val="90000"/>
              </a:lnSpc>
              <a:spcBef>
                <a:spcPts val="600"/>
              </a:spcBef>
            </a:pPr>
            <a:endParaRPr lang="en-US" sz="2400" dirty="0">
              <a:latin typeface="Times New Roman" panose="02020603050405020304" pitchFamily="18" charset="0"/>
              <a:ea typeface="ＭＳ Ｐゴシック" pitchFamily="34" charset="-128"/>
              <a:cs typeface="Times New Roman" panose="02020603050405020304" pitchFamily="18" charset="0"/>
            </a:endParaRPr>
          </a:p>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Provide periodic status updates to Steering Committee and Council</a:t>
            </a:r>
          </a:p>
        </p:txBody>
      </p:sp>
      <p:sp>
        <p:nvSpPr>
          <p:cNvPr id="4" name="Slide Number Placeholder 3">
            <a:extLst>
              <a:ext uri="{FF2B5EF4-FFF2-40B4-BE49-F238E27FC236}">
                <a16:creationId xmlns:a16="http://schemas.microsoft.com/office/drawing/2014/main" id="{EED0544C-25B8-46E6-8A14-EAE200E86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7">
            <a:extLst>
              <a:ext uri="{FF2B5EF4-FFF2-40B4-BE49-F238E27FC236}">
                <a16:creationId xmlns:a16="http://schemas.microsoft.com/office/drawing/2014/main" id="{125F9710-8971-4FDF-BB7D-727E84BE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35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74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44936" y="4306384"/>
            <a:ext cx="300367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400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fld id="{F850A357-A51B-4CFC-9187-672DAAD82F39}" type="slidenum">
              <a:rPr lang="en-US" smtClean="0"/>
              <a:t>75</a:t>
            </a:fld>
            <a:endParaRPr lang="en-US"/>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Billy Bob Brown, CISA</a:t>
            </a:r>
          </a:p>
        </p:txBody>
      </p:sp>
    </p:spTree>
    <p:extLst>
      <p:ext uri="{BB962C8B-B14F-4D97-AF65-F5344CB8AC3E}">
        <p14:creationId xmlns:p14="http://schemas.microsoft.com/office/powerpoint/2010/main" val="1829982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76</a:t>
            </a:fld>
            <a:endParaRPr lang="en-US"/>
          </a:p>
        </p:txBody>
      </p:sp>
    </p:spTree>
    <p:extLst>
      <p:ext uri="{BB962C8B-B14F-4D97-AF65-F5344CB8AC3E}">
        <p14:creationId xmlns:p14="http://schemas.microsoft.com/office/powerpoint/2010/main" val="273468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68731" y="3048450"/>
            <a:ext cx="4086712" cy="1444128"/>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NEXT CSRIC VIII MEETING </a:t>
            </a:r>
            <a:br>
              <a:rPr lang="en-US" sz="2400" cap="small" dirty="0">
                <a:solidFill>
                  <a:srgbClr val="FFFFFF"/>
                </a:solidFill>
                <a:latin typeface="Times New Roman" panose="02020603050405020304" pitchFamily="18" charset="0"/>
                <a:cs typeface="Times New Roman" panose="02020603050405020304" pitchFamily="18" charset="0"/>
              </a:rPr>
            </a:br>
            <a:br>
              <a:rPr lang="en-US" sz="2400" cap="small" dirty="0">
                <a:solidFill>
                  <a:srgbClr val="FFFFFF"/>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SEPTEMBER 21, 2022</a:t>
            </a:r>
            <a:br>
              <a:rPr lang="en-US" sz="2200" b="1" cap="small" dirty="0">
                <a:solidFill>
                  <a:srgbClr val="FF0000"/>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 at 1:00 pm EDT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77</a:t>
            </a:fld>
            <a:endParaRPr lang="en-US"/>
          </a:p>
        </p:txBody>
      </p:sp>
    </p:spTree>
    <p:extLst>
      <p:ext uri="{BB962C8B-B14F-4D97-AF65-F5344CB8AC3E}">
        <p14:creationId xmlns:p14="http://schemas.microsoft.com/office/powerpoint/2010/main" val="265522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3895297"/>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Colin B. Andrews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p>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3693319"/>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Greg Schumacher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Anish Sharma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613058"/>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McGarry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706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6898</TotalTime>
  <Words>8252</Words>
  <Application>Microsoft Office PowerPoint</Application>
  <PresentationFormat>Widescreen</PresentationFormat>
  <Paragraphs>923</Paragraphs>
  <Slides>77</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77</vt:i4>
      </vt:variant>
    </vt:vector>
  </HeadingPairs>
  <TitlesOfParts>
    <vt:vector size="86" baseType="lpstr">
      <vt:lpstr>American Typewriter</vt:lpstr>
      <vt:lpstr>Arial</vt:lpstr>
      <vt:lpstr>Calibri</vt:lpstr>
      <vt:lpstr>Calibri Light</vt:lpstr>
      <vt:lpstr>Courier New</vt:lpstr>
      <vt:lpstr>Symbol</vt:lpstr>
      <vt:lpstr>Times New Roman</vt:lpstr>
      <vt:lpstr>Office Theme</vt:lpstr>
      <vt:lpstr>1_Office Theme</vt:lpstr>
      <vt:lpstr>Fourth Meeting of THE COMMUNICATIONS SECURITY, RELIABILITY, AND INTEROPERABILITY COUNCIL VIII</vt:lpstr>
      <vt:lpstr>Open Meeting  &amp; Welcome  Suzon Cameron, DFO</vt:lpstr>
      <vt:lpstr>Opening Remarks</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Working Group 1: Status of Work</vt:lpstr>
      <vt:lpstr>Working Group 1: Status of Work</vt:lpstr>
      <vt:lpstr>Discussion</vt:lpstr>
      <vt:lpstr>Presentation</vt:lpstr>
      <vt:lpstr>Working Group 2: Promoting Security, Reliability, and Interoperability of Open Radio Access Network Equipment </vt:lpstr>
      <vt:lpstr>Working Group 2: Background</vt:lpstr>
      <vt:lpstr>Working Group 2:  Objectives</vt:lpstr>
      <vt:lpstr>PowerPoint Presentation</vt:lpstr>
      <vt:lpstr>PowerPoint Presentation</vt:lpstr>
      <vt:lpstr>Working Group 2: Deliverables/Schedule</vt:lpstr>
      <vt:lpstr>Next Working Group 2 Meeting Agenda</vt:lpstr>
      <vt:lpstr>Discussion</vt:lpstr>
      <vt:lpstr>Presentation</vt:lpstr>
      <vt:lpstr>Working Group 3: Leveraging Virtualization Technology to Promote Secure, Reliable 5G Networks</vt:lpstr>
      <vt:lpstr>Working Group 3: Background</vt:lpstr>
      <vt:lpstr>Working Group 3: Objectives</vt:lpstr>
      <vt:lpstr>PowerPoint Presentation</vt:lpstr>
      <vt:lpstr>PowerPoint Presentation</vt:lpstr>
      <vt:lpstr>Working Group 3: Milestones</vt:lpstr>
      <vt:lpstr>Working Group 3: Deliverables/Schedule</vt:lpstr>
      <vt:lpstr>Working Group 3: Recap of Speaker Presentations </vt:lpstr>
      <vt:lpstr>Working Group 3: Next Steps</vt:lpstr>
      <vt:lpstr>Work Group 3 Expert Presentation Summaries</vt:lpstr>
      <vt:lpstr>Presentation 1:  Security Vulnerabilities in Coexistence of 5G and WiFI 6/6E Presenter: Dr. Jithin Jagannath and Dr. Keyvan Ramezanpour from ANDROS Computational Solutions, LLC</vt:lpstr>
      <vt:lpstr>Presentation 2:  NYU Wireless Presenter: Sundeep Rangan (Associate Director), Garg Siddarth, Elza Erkip, Christina Poepper</vt:lpstr>
      <vt:lpstr>Presentation 3:  UK for telecoms security  Presenter: Ian Levy – technical director of national cybersecurity in NCSC (National Cyber Security Center) in UK</vt:lpstr>
      <vt:lpstr>Presentation 4:  5G Security and Inter-Operability: Opportunities and Challenges  Presenter: Dr. Suku Nair (Ph.D, P.E., Director, SMU AT&amp;T Center for Virtualizatio</vt:lpstr>
      <vt:lpstr>Presentation 5:  Security in a cloud native based Open vRAN Presenter: Nagendra Bykampadi - Head of Security Architecture and Security Standards at Rakuten Symphony, and co-chair for the O-RAN Alliance Security Focus Group (SFG).  </vt:lpstr>
      <vt:lpstr>Presentation 6:  NIST Publication SP800-190. A container security guide. Presenter: John Morello from Palo Alto </vt:lpstr>
      <vt:lpstr>Presentation 7: ZTA for Secure 5G Cloud Deployments Presenter: Scott Poretsky, MSEE, CISSP, Director of Security MANA Network Product Solutions </vt:lpstr>
      <vt:lpstr>Appendix</vt:lpstr>
      <vt:lpstr>Working Group 3: Methodology</vt:lpstr>
      <vt:lpstr>Discussion</vt:lpstr>
      <vt:lpstr>Presentation</vt:lpstr>
      <vt:lpstr>Working Group 4: 911 Service Over Wi-Fi </vt:lpstr>
      <vt:lpstr>Working Group 4: Background</vt:lpstr>
      <vt:lpstr>Working Group 4:  Objectives</vt:lpstr>
      <vt:lpstr>PowerPoint Presentation</vt:lpstr>
      <vt:lpstr>PowerPoint Presentation</vt:lpstr>
      <vt:lpstr>Working Group 4: Deliverables/Schedule</vt:lpstr>
      <vt:lpstr>Sub-Team WG4: Technical Feasibility </vt:lpstr>
      <vt:lpstr>Sub-Team WG4: Public Safety Benefits</vt:lpstr>
      <vt:lpstr>Working Group 4: Next Steps</vt:lpstr>
      <vt:lpstr>Discussion</vt:lpstr>
      <vt:lpstr>Presentation</vt:lpstr>
      <vt:lpstr>Working Group 5: Managing Software &amp; Cloud Services Supply Chain Security for Communications Infrastructure  </vt:lpstr>
      <vt:lpstr>Working Group 5: Background</vt:lpstr>
      <vt:lpstr>PowerPoint Presentation</vt:lpstr>
      <vt:lpstr>PowerPoint Presentation</vt:lpstr>
      <vt:lpstr>Working Group 5: Milestones/Schedule</vt:lpstr>
      <vt:lpstr>Working Group 5: Progress</vt:lpstr>
      <vt:lpstr>Working Group 5: Next Steps</vt:lpstr>
      <vt:lpstr>Discussion</vt:lpstr>
      <vt:lpstr>Presentation</vt:lpstr>
      <vt:lpstr>Working Group 6:  Leveraging Mobile Device Applications and Firmware to Enhance Wireless Emergency Alerts  </vt:lpstr>
      <vt:lpstr>Working Group 6: Background</vt:lpstr>
      <vt:lpstr>Working Group 6:  Objectives</vt:lpstr>
      <vt:lpstr>Working Group 6: Deliverables/Schedule</vt:lpstr>
      <vt:lpstr>Working Group 6: Members</vt:lpstr>
      <vt:lpstr>Working Group 6: Alternates*</vt:lpstr>
      <vt:lpstr>Working Group 6: Status</vt:lpstr>
      <vt:lpstr>Working Group 6: Status</vt:lpstr>
      <vt:lpstr>Working Group 6: Next Steps</vt:lpstr>
      <vt:lpstr>Discussion</vt:lpstr>
      <vt:lpstr>Closing Remarks  </vt:lpstr>
      <vt:lpstr>Adjourn Meeting  Suzon Cameron, DFO</vt:lpstr>
      <vt:lpstr>NEXT CSRIC VIII MEETING   SEPTEMBER 21, 2022  at 1:00 pm EDT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181</cp:revision>
  <dcterms:created xsi:type="dcterms:W3CDTF">2020-03-12T15:42:42Z</dcterms:created>
  <dcterms:modified xsi:type="dcterms:W3CDTF">2022-06-15T14:53:13Z</dcterms:modified>
</cp:coreProperties>
</file>