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15"/>
  </p:notesMasterIdLst>
  <p:sldIdLst>
    <p:sldId id="256" r:id="rId5"/>
    <p:sldId id="258" r:id="rId6"/>
    <p:sldId id="631" r:id="rId7"/>
    <p:sldId id="591" r:id="rId8"/>
    <p:sldId id="480" r:id="rId9"/>
    <p:sldId id="284" r:id="rId10"/>
    <p:sldId id="632" r:id="rId11"/>
    <p:sldId id="481" r:id="rId12"/>
    <p:sldId id="483" r:id="rId13"/>
    <p:sldId id="486" r:id="rId14"/>
    <p:sldId id="488" r:id="rId15"/>
    <p:sldId id="633" r:id="rId16"/>
    <p:sldId id="634" r:id="rId17"/>
    <p:sldId id="635" r:id="rId18"/>
    <p:sldId id="636" r:id="rId19"/>
    <p:sldId id="637" r:id="rId20"/>
    <p:sldId id="638" r:id="rId21"/>
    <p:sldId id="639" r:id="rId22"/>
    <p:sldId id="640" r:id="rId23"/>
    <p:sldId id="641" r:id="rId24"/>
    <p:sldId id="642" r:id="rId25"/>
    <p:sldId id="643" r:id="rId26"/>
    <p:sldId id="647" r:id="rId27"/>
    <p:sldId id="648" r:id="rId28"/>
    <p:sldId id="649" r:id="rId29"/>
    <p:sldId id="650" r:id="rId30"/>
    <p:sldId id="651" r:id="rId31"/>
    <p:sldId id="652" r:id="rId32"/>
    <p:sldId id="653" r:id="rId33"/>
    <p:sldId id="654" r:id="rId34"/>
    <p:sldId id="655" r:id="rId35"/>
    <p:sldId id="656" r:id="rId36"/>
    <p:sldId id="657" r:id="rId37"/>
    <p:sldId id="520" r:id="rId38"/>
    <p:sldId id="645" r:id="rId39"/>
    <p:sldId id="600" r:id="rId40"/>
    <p:sldId id="658" r:id="rId41"/>
    <p:sldId id="623" r:id="rId42"/>
    <p:sldId id="659" r:id="rId43"/>
    <p:sldId id="660" r:id="rId44"/>
    <p:sldId id="661" r:id="rId45"/>
    <p:sldId id="628" r:id="rId46"/>
    <p:sldId id="662" r:id="rId47"/>
    <p:sldId id="663" r:id="rId48"/>
    <p:sldId id="664" r:id="rId49"/>
    <p:sldId id="665" r:id="rId50"/>
    <p:sldId id="666" r:id="rId51"/>
    <p:sldId id="667" r:id="rId52"/>
    <p:sldId id="668" r:id="rId53"/>
    <p:sldId id="669" r:id="rId54"/>
    <p:sldId id="670" r:id="rId55"/>
    <p:sldId id="671" r:id="rId56"/>
    <p:sldId id="601" r:id="rId57"/>
    <p:sldId id="646" r:id="rId58"/>
    <p:sldId id="594" r:id="rId59"/>
    <p:sldId id="604" r:id="rId60"/>
    <p:sldId id="605" r:id="rId61"/>
    <p:sldId id="606" r:id="rId62"/>
    <p:sldId id="607" r:id="rId63"/>
    <p:sldId id="608" r:id="rId64"/>
    <p:sldId id="609" r:id="rId65"/>
    <p:sldId id="484" r:id="rId66"/>
    <p:sldId id="595" r:id="rId67"/>
    <p:sldId id="596" r:id="rId68"/>
    <p:sldId id="616" r:id="rId69"/>
    <p:sldId id="611" r:id="rId70"/>
    <p:sldId id="612" r:id="rId71"/>
    <p:sldId id="613" r:id="rId72"/>
    <p:sldId id="614" r:id="rId73"/>
    <p:sldId id="617" r:id="rId74"/>
    <p:sldId id="672" r:id="rId75"/>
    <p:sldId id="615" r:id="rId76"/>
    <p:sldId id="630" r:id="rId77"/>
    <p:sldId id="625" r:id="rId78"/>
    <p:sldId id="627" r:id="rId79"/>
    <p:sldId id="673" r:id="rId80"/>
    <p:sldId id="619" r:id="rId81"/>
    <p:sldId id="629" r:id="rId82"/>
    <p:sldId id="626" r:id="rId83"/>
    <p:sldId id="674" r:id="rId84"/>
    <p:sldId id="675" r:id="rId85"/>
    <p:sldId id="676" r:id="rId86"/>
    <p:sldId id="677" r:id="rId87"/>
    <p:sldId id="678" r:id="rId88"/>
    <p:sldId id="597" r:id="rId89"/>
    <p:sldId id="598" r:id="rId90"/>
    <p:sldId id="679" r:id="rId91"/>
    <p:sldId id="680" r:id="rId92"/>
    <p:sldId id="618" r:id="rId93"/>
    <p:sldId id="681" r:id="rId94"/>
    <p:sldId id="620" r:id="rId95"/>
    <p:sldId id="621" r:id="rId96"/>
    <p:sldId id="624" r:id="rId97"/>
    <p:sldId id="267" r:id="rId98"/>
    <p:sldId id="599" r:id="rId99"/>
    <p:sldId id="602" r:id="rId100"/>
    <p:sldId id="264" r:id="rId101"/>
    <p:sldId id="682" r:id="rId102"/>
    <p:sldId id="683" r:id="rId103"/>
    <p:sldId id="684" r:id="rId104"/>
    <p:sldId id="504" r:id="rId105"/>
    <p:sldId id="505" r:id="rId106"/>
    <p:sldId id="685" r:id="rId107"/>
    <p:sldId id="501" r:id="rId108"/>
    <p:sldId id="686" r:id="rId109"/>
    <p:sldId id="503" r:id="rId110"/>
    <p:sldId id="603" r:id="rId111"/>
    <p:sldId id="268" r:id="rId112"/>
    <p:sldId id="472" r:id="rId113"/>
    <p:sldId id="644"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cmAuthor id="2" name="Suzon Cameron" initials="SLC" lastIdx="1" clrIdx="1">
    <p:extLst>
      <p:ext uri="{19B8F6BF-5375-455C-9EA6-DF929625EA0E}">
        <p15:presenceInfo xmlns:p15="http://schemas.microsoft.com/office/powerpoint/2012/main" userId="Suzon Came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5065" autoAdjust="0"/>
  </p:normalViewPr>
  <p:slideViewPr>
    <p:cSldViewPr snapToGrid="0">
      <p:cViewPr varScale="1">
        <p:scale>
          <a:sx n="114" d="100"/>
          <a:sy n="114" d="100"/>
        </p:scale>
        <p:origin x="300" y="102"/>
      </p:cViewPr>
      <p:guideLst/>
    </p:cSldViewPr>
  </p:slideViewPr>
  <p:notesTextViewPr>
    <p:cViewPr>
      <p:scale>
        <a:sx n="1" d="1"/>
        <a:sy n="1" d="1"/>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48A26-C570-4C71-8B44-8A6CDBECDABB}"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EEAEA-1B29-46D0-A09F-6EC681CFB6BE}" type="slidenum">
              <a:rPr lang="en-US" smtClean="0"/>
              <a:t>‹#›</a:t>
            </a:fld>
            <a:endParaRPr lang="en-US"/>
          </a:p>
        </p:txBody>
      </p:sp>
    </p:spTree>
    <p:extLst>
      <p:ext uri="{BB962C8B-B14F-4D97-AF65-F5344CB8AC3E}">
        <p14:creationId xmlns:p14="http://schemas.microsoft.com/office/powerpoint/2010/main" val="125938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6677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66579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50730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5316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331308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683096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554477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91302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00362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04428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95549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102424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0616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609565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1DEB6168-C929-41BE-9E06-E4573AD736B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11106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313896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025419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1DEB6168-C929-41BE-9E06-E4573AD736B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466340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1DEB6168-C929-41BE-9E06-E4573AD736B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00513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193060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E8F-1899-48B6-AA04-F6D82B134B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59617-A808-4D01-9AE8-984765F04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22746-9E30-44C2-B604-70935426DECF}"/>
              </a:ext>
            </a:extLst>
          </p:cNvPr>
          <p:cNvSpPr>
            <a:spLocks noGrp="1"/>
          </p:cNvSpPr>
          <p:nvPr>
            <p:ph type="dt" sz="half" idx="10"/>
          </p:nvPr>
        </p:nvSpPr>
        <p:spPr/>
        <p:txBody>
          <a:bodyPr/>
          <a:lstStyle/>
          <a:p>
            <a:fld id="{5BC41FD8-3DC1-43C9-AAA0-281D7D13DBF4}" type="datetime1">
              <a:rPr lang="en-US" smtClean="0"/>
              <a:t>9/21/2022</a:t>
            </a:fld>
            <a:endParaRPr lang="en-US"/>
          </a:p>
        </p:txBody>
      </p:sp>
      <p:sp>
        <p:nvSpPr>
          <p:cNvPr id="5" name="Footer Placeholder 4">
            <a:extLst>
              <a:ext uri="{FF2B5EF4-FFF2-40B4-BE49-F238E27FC236}">
                <a16:creationId xmlns:a16="http://schemas.microsoft.com/office/drawing/2014/main" id="{5D04D33A-8F0E-4DCC-8C45-6A4D77B85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65A8-E31C-4DBE-9530-67360D1C0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404591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D3F0-4516-4267-88D9-2D0D7FCFF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B499A-15F9-488B-B880-DE4B6164B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272DF-E526-45B7-BDE4-88892DA4D9F6}"/>
              </a:ext>
            </a:extLst>
          </p:cNvPr>
          <p:cNvSpPr>
            <a:spLocks noGrp="1"/>
          </p:cNvSpPr>
          <p:nvPr>
            <p:ph type="dt" sz="half" idx="10"/>
          </p:nvPr>
        </p:nvSpPr>
        <p:spPr/>
        <p:txBody>
          <a:bodyPr/>
          <a:lstStyle/>
          <a:p>
            <a:fld id="{EF438BF5-0355-407D-BAAF-565040DEBA01}" type="datetime1">
              <a:rPr lang="en-US" smtClean="0"/>
              <a:t>9/21/2022</a:t>
            </a:fld>
            <a:endParaRPr lang="en-US"/>
          </a:p>
        </p:txBody>
      </p:sp>
      <p:sp>
        <p:nvSpPr>
          <p:cNvPr id="5" name="Footer Placeholder 4">
            <a:extLst>
              <a:ext uri="{FF2B5EF4-FFF2-40B4-BE49-F238E27FC236}">
                <a16:creationId xmlns:a16="http://schemas.microsoft.com/office/drawing/2014/main" id="{27700627-47AA-41E0-9D47-0C7FB1055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E0AF-7BED-45BC-9626-CE75EB96F1D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10128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42EAD-3BE8-4BF1-A4E4-4C290336B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9EB61-FED6-4F36-902E-896EC1AA3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F3466-981C-44EB-86F3-F74B47F742DA}"/>
              </a:ext>
            </a:extLst>
          </p:cNvPr>
          <p:cNvSpPr>
            <a:spLocks noGrp="1"/>
          </p:cNvSpPr>
          <p:nvPr>
            <p:ph type="dt" sz="half" idx="10"/>
          </p:nvPr>
        </p:nvSpPr>
        <p:spPr/>
        <p:txBody>
          <a:bodyPr/>
          <a:lstStyle/>
          <a:p>
            <a:fld id="{5B712376-8042-434A-A8F3-FAA55A341903}" type="datetime1">
              <a:rPr lang="en-US" smtClean="0"/>
              <a:t>9/21/2022</a:t>
            </a:fld>
            <a:endParaRPr lang="en-US"/>
          </a:p>
        </p:txBody>
      </p:sp>
      <p:sp>
        <p:nvSpPr>
          <p:cNvPr id="5" name="Footer Placeholder 4">
            <a:extLst>
              <a:ext uri="{FF2B5EF4-FFF2-40B4-BE49-F238E27FC236}">
                <a16:creationId xmlns:a16="http://schemas.microsoft.com/office/drawing/2014/main" id="{CC4E644A-7239-4598-9DBE-66C294C92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5148F-75C0-4D8C-B175-39256D316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661385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8666-06DA-BF0C-EF81-96C81CE6A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6BAE59-B68A-4A94-FAF8-B176049668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4FB746-C04B-F670-2015-798CF4CA5076}"/>
              </a:ext>
            </a:extLst>
          </p:cNvPr>
          <p:cNvSpPr>
            <a:spLocks noGrp="1"/>
          </p:cNvSpPr>
          <p:nvPr>
            <p:ph type="dt" sz="half" idx="10"/>
          </p:nvPr>
        </p:nvSpPr>
        <p:spPr/>
        <p:txBody>
          <a:bodyPr/>
          <a:lstStyle/>
          <a:p>
            <a:fld id="{0BBA6844-945C-4A03-9A4B-ACF65ED9078F}" type="datetimeFigureOut">
              <a:rPr lang="en-US" smtClean="0"/>
              <a:t>9/21/2022</a:t>
            </a:fld>
            <a:endParaRPr lang="en-US" dirty="0"/>
          </a:p>
        </p:txBody>
      </p:sp>
      <p:sp>
        <p:nvSpPr>
          <p:cNvPr id="5" name="Footer Placeholder 4">
            <a:extLst>
              <a:ext uri="{FF2B5EF4-FFF2-40B4-BE49-F238E27FC236}">
                <a16:creationId xmlns:a16="http://schemas.microsoft.com/office/drawing/2014/main" id="{05721B93-E186-BC19-AE47-A418649479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DA5299-A9DD-2745-75FB-4D1B113AEDAE}"/>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276226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850F-9451-10F9-0EE7-FAF52A6F33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6B0ED3-65BD-0F55-391A-BBEA25BA4A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3F59-A9E4-B4D1-1334-3A566EC13411}"/>
              </a:ext>
            </a:extLst>
          </p:cNvPr>
          <p:cNvSpPr>
            <a:spLocks noGrp="1"/>
          </p:cNvSpPr>
          <p:nvPr>
            <p:ph type="dt" sz="half" idx="10"/>
          </p:nvPr>
        </p:nvSpPr>
        <p:spPr/>
        <p:txBody>
          <a:bodyPr/>
          <a:lstStyle/>
          <a:p>
            <a:fld id="{0BBA6844-945C-4A03-9A4B-ACF65ED9078F}" type="datetimeFigureOut">
              <a:rPr lang="en-US" smtClean="0"/>
              <a:t>9/21/2022</a:t>
            </a:fld>
            <a:endParaRPr lang="en-US" dirty="0"/>
          </a:p>
        </p:txBody>
      </p:sp>
      <p:sp>
        <p:nvSpPr>
          <p:cNvPr id="5" name="Footer Placeholder 4">
            <a:extLst>
              <a:ext uri="{FF2B5EF4-FFF2-40B4-BE49-F238E27FC236}">
                <a16:creationId xmlns:a16="http://schemas.microsoft.com/office/drawing/2014/main" id="{7F29AC05-B9AD-89C8-C8E3-2AAFEC39C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0736A2-6B17-EB58-C565-678410E4A2D3}"/>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3671218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FCA76-4C41-CA54-3269-8B726EEA02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AA5E6-7A7C-1CCC-2F5D-542EA2F81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8CA241-A73E-8BBF-05C3-D3CB9C5C703A}"/>
              </a:ext>
            </a:extLst>
          </p:cNvPr>
          <p:cNvSpPr>
            <a:spLocks noGrp="1"/>
          </p:cNvSpPr>
          <p:nvPr>
            <p:ph type="dt" sz="half" idx="10"/>
          </p:nvPr>
        </p:nvSpPr>
        <p:spPr/>
        <p:txBody>
          <a:bodyPr/>
          <a:lstStyle/>
          <a:p>
            <a:fld id="{0BBA6844-945C-4A03-9A4B-ACF65ED9078F}" type="datetimeFigureOut">
              <a:rPr lang="en-US" smtClean="0"/>
              <a:t>9/21/2022</a:t>
            </a:fld>
            <a:endParaRPr lang="en-US" dirty="0"/>
          </a:p>
        </p:txBody>
      </p:sp>
      <p:sp>
        <p:nvSpPr>
          <p:cNvPr id="5" name="Footer Placeholder 4">
            <a:extLst>
              <a:ext uri="{FF2B5EF4-FFF2-40B4-BE49-F238E27FC236}">
                <a16:creationId xmlns:a16="http://schemas.microsoft.com/office/drawing/2014/main" id="{57D768EC-32A6-D67A-E4D5-C80D54FC5E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333AD7-162E-AC30-AC6E-B68D4C067213}"/>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4012703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9820-286B-9F23-9264-5B5E5DEFFF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D4B87D-C803-E381-1917-CE61136EC4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EC0E4C-0941-FD07-1DC2-3C1B4CE1C6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E22B32-A641-6D60-74E4-7BF6476D2498}"/>
              </a:ext>
            </a:extLst>
          </p:cNvPr>
          <p:cNvSpPr>
            <a:spLocks noGrp="1"/>
          </p:cNvSpPr>
          <p:nvPr>
            <p:ph type="dt" sz="half" idx="10"/>
          </p:nvPr>
        </p:nvSpPr>
        <p:spPr/>
        <p:txBody>
          <a:bodyPr/>
          <a:lstStyle/>
          <a:p>
            <a:fld id="{0BBA6844-945C-4A03-9A4B-ACF65ED9078F}" type="datetimeFigureOut">
              <a:rPr lang="en-US" smtClean="0"/>
              <a:t>9/21/2022</a:t>
            </a:fld>
            <a:endParaRPr lang="en-US" dirty="0"/>
          </a:p>
        </p:txBody>
      </p:sp>
      <p:sp>
        <p:nvSpPr>
          <p:cNvPr id="6" name="Footer Placeholder 5">
            <a:extLst>
              <a:ext uri="{FF2B5EF4-FFF2-40B4-BE49-F238E27FC236}">
                <a16:creationId xmlns:a16="http://schemas.microsoft.com/office/drawing/2014/main" id="{193CA66E-D68C-C154-6881-E4872452D9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452BFE-8CD7-5D42-F4A9-9C568ECE7086}"/>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1017251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C3D7-C597-3613-6F24-F058F6033A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F5337F-0B56-2B57-A066-5DC232A0E8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22E4D6-80BF-AB59-EC03-3D24E602B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FB2493-BCD8-743A-95BC-3CD2C6082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CCA7F3-ECA3-4DC0-09E2-44E88398FF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351A27-1183-2680-7343-F7E3CEED9D2A}"/>
              </a:ext>
            </a:extLst>
          </p:cNvPr>
          <p:cNvSpPr>
            <a:spLocks noGrp="1"/>
          </p:cNvSpPr>
          <p:nvPr>
            <p:ph type="dt" sz="half" idx="10"/>
          </p:nvPr>
        </p:nvSpPr>
        <p:spPr/>
        <p:txBody>
          <a:bodyPr/>
          <a:lstStyle/>
          <a:p>
            <a:fld id="{0BBA6844-945C-4A03-9A4B-ACF65ED9078F}" type="datetimeFigureOut">
              <a:rPr lang="en-US" smtClean="0"/>
              <a:t>9/21/2022</a:t>
            </a:fld>
            <a:endParaRPr lang="en-US" dirty="0"/>
          </a:p>
        </p:txBody>
      </p:sp>
      <p:sp>
        <p:nvSpPr>
          <p:cNvPr id="8" name="Footer Placeholder 7">
            <a:extLst>
              <a:ext uri="{FF2B5EF4-FFF2-40B4-BE49-F238E27FC236}">
                <a16:creationId xmlns:a16="http://schemas.microsoft.com/office/drawing/2014/main" id="{154428E6-7619-CDD6-D8EE-46FF3A0FA39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ADF9FA4-02D4-0EEF-21B4-448AB0C90E3B}"/>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2457087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EA98-9E0C-6302-001F-77C72AD20F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7168E6-68D4-CDF3-EEA5-22596F426C6E}"/>
              </a:ext>
            </a:extLst>
          </p:cNvPr>
          <p:cNvSpPr>
            <a:spLocks noGrp="1"/>
          </p:cNvSpPr>
          <p:nvPr>
            <p:ph type="dt" sz="half" idx="10"/>
          </p:nvPr>
        </p:nvSpPr>
        <p:spPr/>
        <p:txBody>
          <a:bodyPr/>
          <a:lstStyle/>
          <a:p>
            <a:fld id="{0BBA6844-945C-4A03-9A4B-ACF65ED9078F}" type="datetimeFigureOut">
              <a:rPr lang="en-US" smtClean="0"/>
              <a:t>9/21/2022</a:t>
            </a:fld>
            <a:endParaRPr lang="en-US" dirty="0"/>
          </a:p>
        </p:txBody>
      </p:sp>
      <p:sp>
        <p:nvSpPr>
          <p:cNvPr id="4" name="Footer Placeholder 3">
            <a:extLst>
              <a:ext uri="{FF2B5EF4-FFF2-40B4-BE49-F238E27FC236}">
                <a16:creationId xmlns:a16="http://schemas.microsoft.com/office/drawing/2014/main" id="{ADFCB1F6-2668-B73A-92B7-DBE15328F6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65E88FF-A20D-F3A7-BF41-2A95911E74BF}"/>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2374698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99618-019F-5295-8E01-DC95B1A4D883}"/>
              </a:ext>
            </a:extLst>
          </p:cNvPr>
          <p:cNvSpPr>
            <a:spLocks noGrp="1"/>
          </p:cNvSpPr>
          <p:nvPr>
            <p:ph type="dt" sz="half" idx="10"/>
          </p:nvPr>
        </p:nvSpPr>
        <p:spPr/>
        <p:txBody>
          <a:bodyPr/>
          <a:lstStyle/>
          <a:p>
            <a:fld id="{0BBA6844-945C-4A03-9A4B-ACF65ED9078F}" type="datetimeFigureOut">
              <a:rPr lang="en-US" smtClean="0"/>
              <a:t>9/21/2022</a:t>
            </a:fld>
            <a:endParaRPr lang="en-US" dirty="0"/>
          </a:p>
        </p:txBody>
      </p:sp>
      <p:sp>
        <p:nvSpPr>
          <p:cNvPr id="3" name="Footer Placeholder 2">
            <a:extLst>
              <a:ext uri="{FF2B5EF4-FFF2-40B4-BE49-F238E27FC236}">
                <a16:creationId xmlns:a16="http://schemas.microsoft.com/office/drawing/2014/main" id="{FCEECCB9-594B-334F-CD5E-40E833E5E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544A972-689B-3286-E21E-EBBC9AB6CA00}"/>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1614054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AC73-A1A4-8FB7-1C4F-47D0DD95C3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196C57-DD33-5658-4ADC-96B0B3C3E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104CF0-9C31-A354-8396-70F4CEE8D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FA669D-39E1-DBCF-9E45-17F715E45DF4}"/>
              </a:ext>
            </a:extLst>
          </p:cNvPr>
          <p:cNvSpPr>
            <a:spLocks noGrp="1"/>
          </p:cNvSpPr>
          <p:nvPr>
            <p:ph type="dt" sz="half" idx="10"/>
          </p:nvPr>
        </p:nvSpPr>
        <p:spPr/>
        <p:txBody>
          <a:bodyPr/>
          <a:lstStyle/>
          <a:p>
            <a:fld id="{0BBA6844-945C-4A03-9A4B-ACF65ED9078F}" type="datetimeFigureOut">
              <a:rPr lang="en-US" smtClean="0"/>
              <a:t>9/21/2022</a:t>
            </a:fld>
            <a:endParaRPr lang="en-US" dirty="0"/>
          </a:p>
        </p:txBody>
      </p:sp>
      <p:sp>
        <p:nvSpPr>
          <p:cNvPr id="6" name="Footer Placeholder 5">
            <a:extLst>
              <a:ext uri="{FF2B5EF4-FFF2-40B4-BE49-F238E27FC236}">
                <a16:creationId xmlns:a16="http://schemas.microsoft.com/office/drawing/2014/main" id="{6D775B79-0C97-0AFC-90DE-59B3757DEF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D223CD-24F7-E569-4663-83A4EFB43530}"/>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3691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DF12-405D-4B7B-9EB6-0910EB952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3DC14-CAA0-43D3-A2CA-8E6989538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387EA-1544-4FE6-8837-403E2597DCA1}"/>
              </a:ext>
            </a:extLst>
          </p:cNvPr>
          <p:cNvSpPr>
            <a:spLocks noGrp="1"/>
          </p:cNvSpPr>
          <p:nvPr>
            <p:ph type="dt" sz="half" idx="10"/>
          </p:nvPr>
        </p:nvSpPr>
        <p:spPr/>
        <p:txBody>
          <a:bodyPr/>
          <a:lstStyle/>
          <a:p>
            <a:fld id="{C28CB679-4C48-4186-B679-5831D2592D1F}" type="datetime1">
              <a:rPr lang="en-US" smtClean="0"/>
              <a:t>9/21/2022</a:t>
            </a:fld>
            <a:endParaRPr lang="en-US"/>
          </a:p>
        </p:txBody>
      </p:sp>
      <p:sp>
        <p:nvSpPr>
          <p:cNvPr id="5" name="Footer Placeholder 4">
            <a:extLst>
              <a:ext uri="{FF2B5EF4-FFF2-40B4-BE49-F238E27FC236}">
                <a16:creationId xmlns:a16="http://schemas.microsoft.com/office/drawing/2014/main" id="{E7E44395-7C35-4D03-AAD9-88A14DF3C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70B99-10EC-40E4-80C3-6124BD0BB24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83495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5C27-17DD-58F7-D0B1-CE8CDBFA98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7BD919-2856-33DB-E91C-C113D12A5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285F83-0633-FA92-A0BC-A094F3B77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E3894-1260-8941-B497-1112B11AFB1C}"/>
              </a:ext>
            </a:extLst>
          </p:cNvPr>
          <p:cNvSpPr>
            <a:spLocks noGrp="1"/>
          </p:cNvSpPr>
          <p:nvPr>
            <p:ph type="dt" sz="half" idx="10"/>
          </p:nvPr>
        </p:nvSpPr>
        <p:spPr/>
        <p:txBody>
          <a:bodyPr/>
          <a:lstStyle/>
          <a:p>
            <a:fld id="{0BBA6844-945C-4A03-9A4B-ACF65ED9078F}" type="datetimeFigureOut">
              <a:rPr lang="en-US" smtClean="0"/>
              <a:t>9/21/2022</a:t>
            </a:fld>
            <a:endParaRPr lang="en-US" dirty="0"/>
          </a:p>
        </p:txBody>
      </p:sp>
      <p:sp>
        <p:nvSpPr>
          <p:cNvPr id="6" name="Footer Placeholder 5">
            <a:extLst>
              <a:ext uri="{FF2B5EF4-FFF2-40B4-BE49-F238E27FC236}">
                <a16:creationId xmlns:a16="http://schemas.microsoft.com/office/drawing/2014/main" id="{31C21FEF-9667-4A93-C326-8C64EBC30B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8CEDF6-A924-F518-1F2F-BBF2F2574E32}"/>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2912973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EAE0-485C-ACE0-DB0E-82BB7D126B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0C19B2-4B68-C1DD-FCFB-1B35771D3B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D2251-11AD-A3B4-4D62-B60837E9CD8F}"/>
              </a:ext>
            </a:extLst>
          </p:cNvPr>
          <p:cNvSpPr>
            <a:spLocks noGrp="1"/>
          </p:cNvSpPr>
          <p:nvPr>
            <p:ph type="dt" sz="half" idx="10"/>
          </p:nvPr>
        </p:nvSpPr>
        <p:spPr/>
        <p:txBody>
          <a:bodyPr/>
          <a:lstStyle/>
          <a:p>
            <a:fld id="{0BBA6844-945C-4A03-9A4B-ACF65ED9078F}" type="datetimeFigureOut">
              <a:rPr lang="en-US" smtClean="0"/>
              <a:t>9/21/2022</a:t>
            </a:fld>
            <a:endParaRPr lang="en-US" dirty="0"/>
          </a:p>
        </p:txBody>
      </p:sp>
      <p:sp>
        <p:nvSpPr>
          <p:cNvPr id="5" name="Footer Placeholder 4">
            <a:extLst>
              <a:ext uri="{FF2B5EF4-FFF2-40B4-BE49-F238E27FC236}">
                <a16:creationId xmlns:a16="http://schemas.microsoft.com/office/drawing/2014/main" id="{E426C8B0-D96D-B6A4-F36A-A0D9DA6E0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DA8D9F-3460-2E4B-4A51-20FB9725C16D}"/>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100186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551A6-D145-6C4D-9193-2A8B8A40DF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19C314-E70D-4C15-FF08-8F2B665982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1A853-76C9-B14D-83D8-678EA433E698}"/>
              </a:ext>
            </a:extLst>
          </p:cNvPr>
          <p:cNvSpPr>
            <a:spLocks noGrp="1"/>
          </p:cNvSpPr>
          <p:nvPr>
            <p:ph type="dt" sz="half" idx="10"/>
          </p:nvPr>
        </p:nvSpPr>
        <p:spPr/>
        <p:txBody>
          <a:bodyPr/>
          <a:lstStyle/>
          <a:p>
            <a:fld id="{0BBA6844-945C-4A03-9A4B-ACF65ED9078F}" type="datetimeFigureOut">
              <a:rPr lang="en-US" smtClean="0"/>
              <a:t>9/21/2022</a:t>
            </a:fld>
            <a:endParaRPr lang="en-US" dirty="0"/>
          </a:p>
        </p:txBody>
      </p:sp>
      <p:sp>
        <p:nvSpPr>
          <p:cNvPr id="5" name="Footer Placeholder 4">
            <a:extLst>
              <a:ext uri="{FF2B5EF4-FFF2-40B4-BE49-F238E27FC236}">
                <a16:creationId xmlns:a16="http://schemas.microsoft.com/office/drawing/2014/main" id="{95272C1D-48BD-D28F-A30E-EE6BF0AFA3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255039-2712-2C1A-3F5C-2C39CF833331}"/>
              </a:ext>
            </a:extLst>
          </p:cNvPr>
          <p:cNvSpPr>
            <a:spLocks noGrp="1"/>
          </p:cNvSpPr>
          <p:nvPr>
            <p:ph type="sldNum" sz="quarter" idx="12"/>
          </p:nvPr>
        </p:nvSpPr>
        <p:spPr/>
        <p:txBody>
          <a:bodyPr/>
          <a:lstStyle/>
          <a:p>
            <a:fld id="{3EE538A2-6CB2-4BB2-ACA4-16DCCA60D59A}" type="slidenum">
              <a:rPr lang="en-US" smtClean="0"/>
              <a:t>‹#›</a:t>
            </a:fld>
            <a:endParaRPr lang="en-US" dirty="0"/>
          </a:p>
        </p:txBody>
      </p:sp>
    </p:spTree>
    <p:extLst>
      <p:ext uri="{BB962C8B-B14F-4D97-AF65-F5344CB8AC3E}">
        <p14:creationId xmlns:p14="http://schemas.microsoft.com/office/powerpoint/2010/main" val="3416946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3983-2815-4A9F-8956-B0B4BBC75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74F16-FC67-40AB-AA07-E4A88C6AE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ED09AD-9D32-4927-BA8A-C2DB3353E3A9}"/>
              </a:ext>
            </a:extLst>
          </p:cNvPr>
          <p:cNvSpPr>
            <a:spLocks noGrp="1"/>
          </p:cNvSpPr>
          <p:nvPr>
            <p:ph type="dt" sz="half" idx="10"/>
          </p:nvPr>
        </p:nvSpPr>
        <p:spPr/>
        <p:txBody>
          <a:bodyPr/>
          <a:lstStyle/>
          <a:p>
            <a:fld id="{B13A1E12-4613-4425-A3EB-5EF3CB3EC80F}" type="datetimeFigureOut">
              <a:rPr lang="en-US" smtClean="0"/>
              <a:t>9/21/2022</a:t>
            </a:fld>
            <a:endParaRPr lang="en-US" dirty="0"/>
          </a:p>
        </p:txBody>
      </p:sp>
      <p:sp>
        <p:nvSpPr>
          <p:cNvPr id="5" name="Footer Placeholder 4">
            <a:extLst>
              <a:ext uri="{FF2B5EF4-FFF2-40B4-BE49-F238E27FC236}">
                <a16:creationId xmlns:a16="http://schemas.microsoft.com/office/drawing/2014/main" id="{396B2ECA-D83F-4364-8096-03109595AE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2E5536-8883-4511-989C-D4D0B32AA5A9}"/>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521676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EC9C-D997-44D3-B0D4-29F43EEF2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DF84F-9E64-4E1C-94A3-102141B48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1BD57-A820-4CE1-BFA5-95C3E03426D5}"/>
              </a:ext>
            </a:extLst>
          </p:cNvPr>
          <p:cNvSpPr>
            <a:spLocks noGrp="1"/>
          </p:cNvSpPr>
          <p:nvPr>
            <p:ph type="dt" sz="half" idx="10"/>
          </p:nvPr>
        </p:nvSpPr>
        <p:spPr/>
        <p:txBody>
          <a:bodyPr/>
          <a:lstStyle/>
          <a:p>
            <a:fld id="{B13A1E12-4613-4425-A3EB-5EF3CB3EC80F}" type="datetimeFigureOut">
              <a:rPr lang="en-US" smtClean="0"/>
              <a:t>9/21/2022</a:t>
            </a:fld>
            <a:endParaRPr lang="en-US" dirty="0"/>
          </a:p>
        </p:txBody>
      </p:sp>
      <p:sp>
        <p:nvSpPr>
          <p:cNvPr id="5" name="Footer Placeholder 4">
            <a:extLst>
              <a:ext uri="{FF2B5EF4-FFF2-40B4-BE49-F238E27FC236}">
                <a16:creationId xmlns:a16="http://schemas.microsoft.com/office/drawing/2014/main" id="{BFD0B026-6DAC-4E12-825E-D4CCF591C0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64861F-8202-4542-83EB-BAAB33D384F5}"/>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903008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3158-9B5D-4A6A-A53F-C3DE30FAE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489764-0FA3-48CC-B803-1AD9115FC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200CB7-66D9-4066-9AA6-AB6A20683E5F}"/>
              </a:ext>
            </a:extLst>
          </p:cNvPr>
          <p:cNvSpPr>
            <a:spLocks noGrp="1"/>
          </p:cNvSpPr>
          <p:nvPr>
            <p:ph type="dt" sz="half" idx="10"/>
          </p:nvPr>
        </p:nvSpPr>
        <p:spPr/>
        <p:txBody>
          <a:bodyPr/>
          <a:lstStyle/>
          <a:p>
            <a:fld id="{B13A1E12-4613-4425-A3EB-5EF3CB3EC80F}" type="datetimeFigureOut">
              <a:rPr lang="en-US" smtClean="0"/>
              <a:t>9/21/2022</a:t>
            </a:fld>
            <a:endParaRPr lang="en-US" dirty="0"/>
          </a:p>
        </p:txBody>
      </p:sp>
      <p:sp>
        <p:nvSpPr>
          <p:cNvPr id="5" name="Footer Placeholder 4">
            <a:extLst>
              <a:ext uri="{FF2B5EF4-FFF2-40B4-BE49-F238E27FC236}">
                <a16:creationId xmlns:a16="http://schemas.microsoft.com/office/drawing/2014/main" id="{2EDB6EA2-8177-46DF-952F-F5FC7BE9B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799A69-2016-4155-90F3-60C932988217}"/>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692880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7B3B-1271-40C9-AB2F-272CB15B2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2AA40-32FA-4E54-8269-D110541376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29553D-5B0F-4AA5-9292-D4232CA4A3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FE9FD-1FB7-4993-AD6B-C20A5122AF7B}"/>
              </a:ext>
            </a:extLst>
          </p:cNvPr>
          <p:cNvSpPr>
            <a:spLocks noGrp="1"/>
          </p:cNvSpPr>
          <p:nvPr>
            <p:ph type="dt" sz="half" idx="10"/>
          </p:nvPr>
        </p:nvSpPr>
        <p:spPr/>
        <p:txBody>
          <a:bodyPr/>
          <a:lstStyle/>
          <a:p>
            <a:fld id="{B13A1E12-4613-4425-A3EB-5EF3CB3EC80F}" type="datetimeFigureOut">
              <a:rPr lang="en-US" smtClean="0"/>
              <a:t>9/21/2022</a:t>
            </a:fld>
            <a:endParaRPr lang="en-US" dirty="0"/>
          </a:p>
        </p:txBody>
      </p:sp>
      <p:sp>
        <p:nvSpPr>
          <p:cNvPr id="6" name="Footer Placeholder 5">
            <a:extLst>
              <a:ext uri="{FF2B5EF4-FFF2-40B4-BE49-F238E27FC236}">
                <a16:creationId xmlns:a16="http://schemas.microsoft.com/office/drawing/2014/main" id="{76E1DD9A-F4D3-4E8C-8034-731E0DA235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B0DC23-F012-4E68-B49D-94EDB12A610B}"/>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369553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AFA6-B1A1-410C-96A7-11FDC3E239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58B321-4B2E-4EB6-9D56-616AD968C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EC5CD5-01EB-426B-90B2-18C254A9FF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EF0478-1207-40E7-A37F-C36B277241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3E7F25-BC3B-4658-846B-215F86C1E5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B07B36-13F8-44E3-8182-0788A8C4818F}"/>
              </a:ext>
            </a:extLst>
          </p:cNvPr>
          <p:cNvSpPr>
            <a:spLocks noGrp="1"/>
          </p:cNvSpPr>
          <p:nvPr>
            <p:ph type="dt" sz="half" idx="10"/>
          </p:nvPr>
        </p:nvSpPr>
        <p:spPr/>
        <p:txBody>
          <a:bodyPr/>
          <a:lstStyle/>
          <a:p>
            <a:fld id="{B13A1E12-4613-4425-A3EB-5EF3CB3EC80F}" type="datetimeFigureOut">
              <a:rPr lang="en-US" smtClean="0"/>
              <a:t>9/21/2022</a:t>
            </a:fld>
            <a:endParaRPr lang="en-US" dirty="0"/>
          </a:p>
        </p:txBody>
      </p:sp>
      <p:sp>
        <p:nvSpPr>
          <p:cNvPr id="8" name="Footer Placeholder 7">
            <a:extLst>
              <a:ext uri="{FF2B5EF4-FFF2-40B4-BE49-F238E27FC236}">
                <a16:creationId xmlns:a16="http://schemas.microsoft.com/office/drawing/2014/main" id="{4C18E591-A0CB-49C0-8AA7-7113A40BEA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B6070BE-9424-44CD-97F0-A778DA0F1234}"/>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582762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F710-E57D-4C74-A49E-16882A8C72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730C0-ED7A-42E5-A240-B34F827A25D8}"/>
              </a:ext>
            </a:extLst>
          </p:cNvPr>
          <p:cNvSpPr>
            <a:spLocks noGrp="1"/>
          </p:cNvSpPr>
          <p:nvPr>
            <p:ph type="dt" sz="half" idx="10"/>
          </p:nvPr>
        </p:nvSpPr>
        <p:spPr/>
        <p:txBody>
          <a:bodyPr/>
          <a:lstStyle/>
          <a:p>
            <a:fld id="{B13A1E12-4613-4425-A3EB-5EF3CB3EC80F}" type="datetimeFigureOut">
              <a:rPr lang="en-US" smtClean="0"/>
              <a:t>9/21/2022</a:t>
            </a:fld>
            <a:endParaRPr lang="en-US" dirty="0"/>
          </a:p>
        </p:txBody>
      </p:sp>
      <p:sp>
        <p:nvSpPr>
          <p:cNvPr id="4" name="Footer Placeholder 3">
            <a:extLst>
              <a:ext uri="{FF2B5EF4-FFF2-40B4-BE49-F238E27FC236}">
                <a16:creationId xmlns:a16="http://schemas.microsoft.com/office/drawing/2014/main" id="{569F07CF-6A3D-48F3-9961-C1B037A4BE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E528F4-B63F-41D5-BA7E-7C491BBD1F96}"/>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920094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76114-F985-43A1-AF8A-94426EAD19DD}"/>
              </a:ext>
            </a:extLst>
          </p:cNvPr>
          <p:cNvSpPr>
            <a:spLocks noGrp="1"/>
          </p:cNvSpPr>
          <p:nvPr>
            <p:ph type="dt" sz="half" idx="10"/>
          </p:nvPr>
        </p:nvSpPr>
        <p:spPr/>
        <p:txBody>
          <a:bodyPr/>
          <a:lstStyle/>
          <a:p>
            <a:fld id="{B13A1E12-4613-4425-A3EB-5EF3CB3EC80F}" type="datetimeFigureOut">
              <a:rPr lang="en-US" smtClean="0"/>
              <a:t>9/21/2022</a:t>
            </a:fld>
            <a:endParaRPr lang="en-US" dirty="0"/>
          </a:p>
        </p:txBody>
      </p:sp>
      <p:sp>
        <p:nvSpPr>
          <p:cNvPr id="3" name="Footer Placeholder 2">
            <a:extLst>
              <a:ext uri="{FF2B5EF4-FFF2-40B4-BE49-F238E27FC236}">
                <a16:creationId xmlns:a16="http://schemas.microsoft.com/office/drawing/2014/main" id="{EBCA5E9B-809A-469C-BC47-6ED17FFFA8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D714CB-D9DF-4456-AFDA-6F968E71AF94}"/>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266507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3A5-2400-46AF-821D-88E71C008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077C90-E986-4903-9084-088114312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ACBE3-B14A-48D1-87DE-59072AEAD20D}"/>
              </a:ext>
            </a:extLst>
          </p:cNvPr>
          <p:cNvSpPr>
            <a:spLocks noGrp="1"/>
          </p:cNvSpPr>
          <p:nvPr>
            <p:ph type="dt" sz="half" idx="10"/>
          </p:nvPr>
        </p:nvSpPr>
        <p:spPr/>
        <p:txBody>
          <a:bodyPr/>
          <a:lstStyle/>
          <a:p>
            <a:fld id="{2B1FCFBC-87A0-4F19-BECC-1B3D4ECF16DA}" type="datetime1">
              <a:rPr lang="en-US" smtClean="0"/>
              <a:t>9/21/2022</a:t>
            </a:fld>
            <a:endParaRPr lang="en-US"/>
          </a:p>
        </p:txBody>
      </p:sp>
      <p:sp>
        <p:nvSpPr>
          <p:cNvPr id="5" name="Footer Placeholder 4">
            <a:extLst>
              <a:ext uri="{FF2B5EF4-FFF2-40B4-BE49-F238E27FC236}">
                <a16:creationId xmlns:a16="http://schemas.microsoft.com/office/drawing/2014/main" id="{5EDCE075-EC93-4DCD-8650-19741DAEF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8AD7C-942C-4504-98B9-EAB9229F7DB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824400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4E93-E09E-4CBF-BBB6-BB0835F4F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7B6485-8666-4E85-B8B6-54645A613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CB403D-5012-4302-BCA8-DE7954589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4F20-61A1-4174-8F97-46AD94DCB3DC}"/>
              </a:ext>
            </a:extLst>
          </p:cNvPr>
          <p:cNvSpPr>
            <a:spLocks noGrp="1"/>
          </p:cNvSpPr>
          <p:nvPr>
            <p:ph type="dt" sz="half" idx="10"/>
          </p:nvPr>
        </p:nvSpPr>
        <p:spPr/>
        <p:txBody>
          <a:bodyPr/>
          <a:lstStyle/>
          <a:p>
            <a:fld id="{B13A1E12-4613-4425-A3EB-5EF3CB3EC80F}" type="datetimeFigureOut">
              <a:rPr lang="en-US" smtClean="0"/>
              <a:t>9/21/2022</a:t>
            </a:fld>
            <a:endParaRPr lang="en-US" dirty="0"/>
          </a:p>
        </p:txBody>
      </p:sp>
      <p:sp>
        <p:nvSpPr>
          <p:cNvPr id="6" name="Footer Placeholder 5">
            <a:extLst>
              <a:ext uri="{FF2B5EF4-FFF2-40B4-BE49-F238E27FC236}">
                <a16:creationId xmlns:a16="http://schemas.microsoft.com/office/drawing/2014/main" id="{2ED01422-718B-45BC-8E34-7E0491D75F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049A8A-1336-4DCF-89FF-666F764CB76B}"/>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2240712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A7AC-4A4C-4EB4-A316-BC796B7E0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7AAC4-53C8-48BD-9AB9-27DCAA21A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423D5C-69BA-4634-9CF7-92D7493F7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51A43-CC0D-4F30-BA68-D9FE13C98DEC}"/>
              </a:ext>
            </a:extLst>
          </p:cNvPr>
          <p:cNvSpPr>
            <a:spLocks noGrp="1"/>
          </p:cNvSpPr>
          <p:nvPr>
            <p:ph type="dt" sz="half" idx="10"/>
          </p:nvPr>
        </p:nvSpPr>
        <p:spPr/>
        <p:txBody>
          <a:bodyPr/>
          <a:lstStyle/>
          <a:p>
            <a:fld id="{B13A1E12-4613-4425-A3EB-5EF3CB3EC80F}" type="datetimeFigureOut">
              <a:rPr lang="en-US" smtClean="0"/>
              <a:t>9/21/2022</a:t>
            </a:fld>
            <a:endParaRPr lang="en-US" dirty="0"/>
          </a:p>
        </p:txBody>
      </p:sp>
      <p:sp>
        <p:nvSpPr>
          <p:cNvPr id="6" name="Footer Placeholder 5">
            <a:extLst>
              <a:ext uri="{FF2B5EF4-FFF2-40B4-BE49-F238E27FC236}">
                <a16:creationId xmlns:a16="http://schemas.microsoft.com/office/drawing/2014/main" id="{DB28B61A-3F45-4C50-B927-89E4B1F25B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CE3F26-E4DC-47F9-BEE9-F38D220E196C}"/>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534259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6EFD-DCEF-4F96-8B42-28CDD7714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12D24E-EA45-4861-8ED4-5D17C10DAA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2C13D-9680-4D3E-9398-44A961093F8C}"/>
              </a:ext>
            </a:extLst>
          </p:cNvPr>
          <p:cNvSpPr>
            <a:spLocks noGrp="1"/>
          </p:cNvSpPr>
          <p:nvPr>
            <p:ph type="dt" sz="half" idx="10"/>
          </p:nvPr>
        </p:nvSpPr>
        <p:spPr/>
        <p:txBody>
          <a:bodyPr/>
          <a:lstStyle/>
          <a:p>
            <a:fld id="{B13A1E12-4613-4425-A3EB-5EF3CB3EC80F}" type="datetimeFigureOut">
              <a:rPr lang="en-US" smtClean="0"/>
              <a:t>9/21/2022</a:t>
            </a:fld>
            <a:endParaRPr lang="en-US" dirty="0"/>
          </a:p>
        </p:txBody>
      </p:sp>
      <p:sp>
        <p:nvSpPr>
          <p:cNvPr id="5" name="Footer Placeholder 4">
            <a:extLst>
              <a:ext uri="{FF2B5EF4-FFF2-40B4-BE49-F238E27FC236}">
                <a16:creationId xmlns:a16="http://schemas.microsoft.com/office/drawing/2014/main" id="{9FE47BAF-4B19-4F44-829C-AE19822C45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A29BE9-06A2-483D-8C4B-C27E1ABCFF6F}"/>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404448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CCD644-63C3-41E9-9424-CDAD847A61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DBE644-D253-46DE-99CA-49B9E95DE4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7510B-9AF7-4DE8-9E20-BE1C34E87871}"/>
              </a:ext>
            </a:extLst>
          </p:cNvPr>
          <p:cNvSpPr>
            <a:spLocks noGrp="1"/>
          </p:cNvSpPr>
          <p:nvPr>
            <p:ph type="dt" sz="half" idx="10"/>
          </p:nvPr>
        </p:nvSpPr>
        <p:spPr/>
        <p:txBody>
          <a:bodyPr/>
          <a:lstStyle/>
          <a:p>
            <a:fld id="{B13A1E12-4613-4425-A3EB-5EF3CB3EC80F}" type="datetimeFigureOut">
              <a:rPr lang="en-US" smtClean="0"/>
              <a:t>9/21/2022</a:t>
            </a:fld>
            <a:endParaRPr lang="en-US" dirty="0"/>
          </a:p>
        </p:txBody>
      </p:sp>
      <p:sp>
        <p:nvSpPr>
          <p:cNvPr id="5" name="Footer Placeholder 4">
            <a:extLst>
              <a:ext uri="{FF2B5EF4-FFF2-40B4-BE49-F238E27FC236}">
                <a16:creationId xmlns:a16="http://schemas.microsoft.com/office/drawing/2014/main" id="{2BE60797-97C5-489D-BAEB-03C3DD0AF2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EC253F-2CA6-4914-8391-77B37062AA13}"/>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2704450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E8F-1899-48B6-AA04-F6D82B134B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59617-A808-4D01-9AE8-984765F04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22746-9E30-44C2-B604-70935426DECF}"/>
              </a:ext>
            </a:extLst>
          </p:cNvPr>
          <p:cNvSpPr>
            <a:spLocks noGrp="1"/>
          </p:cNvSpPr>
          <p:nvPr>
            <p:ph type="dt" sz="half" idx="10"/>
          </p:nvPr>
        </p:nvSpPr>
        <p:spPr/>
        <p:txBody>
          <a:bodyPr/>
          <a:lstStyle/>
          <a:p>
            <a:fld id="{D172B1E9-4FDF-46F4-B8C3-4A3E7A052DD5}" type="datetime1">
              <a:rPr lang="en-US" smtClean="0"/>
              <a:t>9/21/2022</a:t>
            </a:fld>
            <a:endParaRPr lang="en-US"/>
          </a:p>
        </p:txBody>
      </p:sp>
      <p:sp>
        <p:nvSpPr>
          <p:cNvPr id="5" name="Footer Placeholder 4">
            <a:extLst>
              <a:ext uri="{FF2B5EF4-FFF2-40B4-BE49-F238E27FC236}">
                <a16:creationId xmlns:a16="http://schemas.microsoft.com/office/drawing/2014/main" id="{5D04D33A-8F0E-4DCC-8C45-6A4D77B85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65A8-E31C-4DBE-9530-67360D1C0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3977757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DF12-405D-4B7B-9EB6-0910EB952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3DC14-CAA0-43D3-A2CA-8E6989538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387EA-1544-4FE6-8837-403E2597DCA1}"/>
              </a:ext>
            </a:extLst>
          </p:cNvPr>
          <p:cNvSpPr>
            <a:spLocks noGrp="1"/>
          </p:cNvSpPr>
          <p:nvPr>
            <p:ph type="dt" sz="half" idx="10"/>
          </p:nvPr>
        </p:nvSpPr>
        <p:spPr/>
        <p:txBody>
          <a:bodyPr/>
          <a:lstStyle/>
          <a:p>
            <a:fld id="{7FA4E599-57E4-4CBE-B031-BCCF2F3A4327}" type="datetime1">
              <a:rPr lang="en-US" smtClean="0"/>
              <a:t>9/21/2022</a:t>
            </a:fld>
            <a:endParaRPr lang="en-US"/>
          </a:p>
        </p:txBody>
      </p:sp>
      <p:sp>
        <p:nvSpPr>
          <p:cNvPr id="5" name="Footer Placeholder 4">
            <a:extLst>
              <a:ext uri="{FF2B5EF4-FFF2-40B4-BE49-F238E27FC236}">
                <a16:creationId xmlns:a16="http://schemas.microsoft.com/office/drawing/2014/main" id="{E7E44395-7C35-4D03-AAD9-88A14DF3C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70B99-10EC-40E4-80C3-6124BD0BB24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896144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3A5-2400-46AF-821D-88E71C008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077C90-E986-4903-9084-088114312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ACBE3-B14A-48D1-87DE-59072AEAD20D}"/>
              </a:ext>
            </a:extLst>
          </p:cNvPr>
          <p:cNvSpPr>
            <a:spLocks noGrp="1"/>
          </p:cNvSpPr>
          <p:nvPr>
            <p:ph type="dt" sz="half" idx="10"/>
          </p:nvPr>
        </p:nvSpPr>
        <p:spPr/>
        <p:txBody>
          <a:bodyPr/>
          <a:lstStyle/>
          <a:p>
            <a:fld id="{7AA9441B-69B6-4591-8EC2-04AEB1B86A3A}" type="datetime1">
              <a:rPr lang="en-US" smtClean="0"/>
              <a:t>9/21/2022</a:t>
            </a:fld>
            <a:endParaRPr lang="en-US"/>
          </a:p>
        </p:txBody>
      </p:sp>
      <p:sp>
        <p:nvSpPr>
          <p:cNvPr id="5" name="Footer Placeholder 4">
            <a:extLst>
              <a:ext uri="{FF2B5EF4-FFF2-40B4-BE49-F238E27FC236}">
                <a16:creationId xmlns:a16="http://schemas.microsoft.com/office/drawing/2014/main" id="{5EDCE075-EC93-4DCD-8650-19741DAEF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8AD7C-942C-4504-98B9-EAB9229F7DB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4153766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E0F7-AF2E-4450-8855-6D9A5927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02C1-5368-4675-9E86-7DDAB609F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ACCC8-D957-418A-99AA-0BC1A579F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D2C2BE-D52E-49F5-B063-3137ACDF585B}"/>
              </a:ext>
            </a:extLst>
          </p:cNvPr>
          <p:cNvSpPr>
            <a:spLocks noGrp="1"/>
          </p:cNvSpPr>
          <p:nvPr>
            <p:ph type="dt" sz="half" idx="10"/>
          </p:nvPr>
        </p:nvSpPr>
        <p:spPr/>
        <p:txBody>
          <a:bodyPr/>
          <a:lstStyle/>
          <a:p>
            <a:fld id="{F174156C-BB4E-45C7-8D54-95D52ED54005}" type="datetime1">
              <a:rPr lang="en-US" smtClean="0"/>
              <a:t>9/21/2022</a:t>
            </a:fld>
            <a:endParaRPr lang="en-US"/>
          </a:p>
        </p:txBody>
      </p:sp>
      <p:sp>
        <p:nvSpPr>
          <p:cNvPr id="6" name="Footer Placeholder 5">
            <a:extLst>
              <a:ext uri="{FF2B5EF4-FFF2-40B4-BE49-F238E27FC236}">
                <a16:creationId xmlns:a16="http://schemas.microsoft.com/office/drawing/2014/main" id="{74809780-EFA1-4C27-BAF8-09324F082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B342E-A2D1-413F-AAE1-8C0000F2128A}"/>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82787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B04A-8E2F-4241-BED3-CFD349804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F48D3-1BD4-4404-8344-DFF677025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A06B3-F02F-4E63-AD13-F54C80AAE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616A2-E639-4A94-B2C0-E95206AD7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8845C-8C80-4E75-A656-A71267DCA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940D5-BD55-4A54-BF17-9B12CCAF8AD3}"/>
              </a:ext>
            </a:extLst>
          </p:cNvPr>
          <p:cNvSpPr>
            <a:spLocks noGrp="1"/>
          </p:cNvSpPr>
          <p:nvPr>
            <p:ph type="dt" sz="half" idx="10"/>
          </p:nvPr>
        </p:nvSpPr>
        <p:spPr/>
        <p:txBody>
          <a:bodyPr/>
          <a:lstStyle/>
          <a:p>
            <a:fld id="{DC4C4712-68FA-412C-B502-12396459908F}" type="datetime1">
              <a:rPr lang="en-US" smtClean="0"/>
              <a:t>9/21/2022</a:t>
            </a:fld>
            <a:endParaRPr lang="en-US"/>
          </a:p>
        </p:txBody>
      </p:sp>
      <p:sp>
        <p:nvSpPr>
          <p:cNvPr id="8" name="Footer Placeholder 7">
            <a:extLst>
              <a:ext uri="{FF2B5EF4-FFF2-40B4-BE49-F238E27FC236}">
                <a16:creationId xmlns:a16="http://schemas.microsoft.com/office/drawing/2014/main" id="{6806C49A-362A-471D-BA93-5050D34E7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F337F-052C-4352-A548-1DD55D286323}"/>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424464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BEDD-03A6-474D-AC03-46E0210C5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4EEA3-9743-497E-90F8-5B282AD4B800}"/>
              </a:ext>
            </a:extLst>
          </p:cNvPr>
          <p:cNvSpPr>
            <a:spLocks noGrp="1"/>
          </p:cNvSpPr>
          <p:nvPr>
            <p:ph type="dt" sz="half" idx="10"/>
          </p:nvPr>
        </p:nvSpPr>
        <p:spPr/>
        <p:txBody>
          <a:bodyPr/>
          <a:lstStyle/>
          <a:p>
            <a:fld id="{56034B31-F09E-4E16-9BD5-FBDC757198D6}" type="datetime1">
              <a:rPr lang="en-US" smtClean="0"/>
              <a:t>9/21/2022</a:t>
            </a:fld>
            <a:endParaRPr lang="en-US"/>
          </a:p>
        </p:txBody>
      </p:sp>
      <p:sp>
        <p:nvSpPr>
          <p:cNvPr id="4" name="Footer Placeholder 3">
            <a:extLst>
              <a:ext uri="{FF2B5EF4-FFF2-40B4-BE49-F238E27FC236}">
                <a16:creationId xmlns:a16="http://schemas.microsoft.com/office/drawing/2014/main" id="{278EE103-A1D1-4623-80C2-575B4739A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4985D-DE74-4ABB-A98C-0F17B282CA7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41502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E0F7-AF2E-4450-8855-6D9A5927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02C1-5368-4675-9E86-7DDAB609F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ACCC8-D957-418A-99AA-0BC1A579F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D2C2BE-D52E-49F5-B063-3137ACDF585B}"/>
              </a:ext>
            </a:extLst>
          </p:cNvPr>
          <p:cNvSpPr>
            <a:spLocks noGrp="1"/>
          </p:cNvSpPr>
          <p:nvPr>
            <p:ph type="dt" sz="half" idx="10"/>
          </p:nvPr>
        </p:nvSpPr>
        <p:spPr/>
        <p:txBody>
          <a:bodyPr/>
          <a:lstStyle/>
          <a:p>
            <a:fld id="{A82A83E0-C660-43E8-809D-95882895AC84}" type="datetime1">
              <a:rPr lang="en-US" smtClean="0"/>
              <a:t>9/21/2022</a:t>
            </a:fld>
            <a:endParaRPr lang="en-US"/>
          </a:p>
        </p:txBody>
      </p:sp>
      <p:sp>
        <p:nvSpPr>
          <p:cNvPr id="6" name="Footer Placeholder 5">
            <a:extLst>
              <a:ext uri="{FF2B5EF4-FFF2-40B4-BE49-F238E27FC236}">
                <a16:creationId xmlns:a16="http://schemas.microsoft.com/office/drawing/2014/main" id="{74809780-EFA1-4C27-BAF8-09324F082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B342E-A2D1-413F-AAE1-8C0000F2128A}"/>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484703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CC4B0-71E6-4C5B-A576-F9D02F6EF97C}"/>
              </a:ext>
            </a:extLst>
          </p:cNvPr>
          <p:cNvSpPr>
            <a:spLocks noGrp="1"/>
          </p:cNvSpPr>
          <p:nvPr>
            <p:ph type="dt" sz="half" idx="10"/>
          </p:nvPr>
        </p:nvSpPr>
        <p:spPr/>
        <p:txBody>
          <a:bodyPr/>
          <a:lstStyle/>
          <a:p>
            <a:fld id="{89A3C427-B5FC-4CF0-AD9E-D391A8C88E76}" type="datetime1">
              <a:rPr lang="en-US" smtClean="0"/>
              <a:t>9/21/2022</a:t>
            </a:fld>
            <a:endParaRPr lang="en-US"/>
          </a:p>
        </p:txBody>
      </p:sp>
      <p:sp>
        <p:nvSpPr>
          <p:cNvPr id="3" name="Footer Placeholder 2">
            <a:extLst>
              <a:ext uri="{FF2B5EF4-FFF2-40B4-BE49-F238E27FC236}">
                <a16:creationId xmlns:a16="http://schemas.microsoft.com/office/drawing/2014/main" id="{5ACEF7B6-25BF-488D-9DCB-11034399B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416-E134-487D-8D49-BB51612672FB}"/>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498005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203-D016-43A9-AF0F-7C977C9D7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CC6EC-DE48-41DC-981B-05B2F8DD1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33365D-0E75-47BA-A683-943A1997B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A7E7A-3179-4BAA-8A75-E501FC0FC582}"/>
              </a:ext>
            </a:extLst>
          </p:cNvPr>
          <p:cNvSpPr>
            <a:spLocks noGrp="1"/>
          </p:cNvSpPr>
          <p:nvPr>
            <p:ph type="dt" sz="half" idx="10"/>
          </p:nvPr>
        </p:nvSpPr>
        <p:spPr/>
        <p:txBody>
          <a:bodyPr/>
          <a:lstStyle/>
          <a:p>
            <a:fld id="{3DBEAFCD-85C1-480A-9973-CAA13F37F53E}" type="datetime1">
              <a:rPr lang="en-US" smtClean="0"/>
              <a:t>9/21/2022</a:t>
            </a:fld>
            <a:endParaRPr lang="en-US"/>
          </a:p>
        </p:txBody>
      </p:sp>
      <p:sp>
        <p:nvSpPr>
          <p:cNvPr id="6" name="Footer Placeholder 5">
            <a:extLst>
              <a:ext uri="{FF2B5EF4-FFF2-40B4-BE49-F238E27FC236}">
                <a16:creationId xmlns:a16="http://schemas.microsoft.com/office/drawing/2014/main" id="{8E23FAD9-D57D-4941-AC30-AA89AD08D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CCB8C-2725-40B6-BBD0-5431DE512FC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008805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A227-83B3-45E6-8CBC-70EEE679D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F1C89-399C-4EA0-B953-CF186A8D7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2924D-18F3-4A24-AFD1-096DA4AE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09057-A48F-4BDF-BD69-B8CBFDA4A3B7}"/>
              </a:ext>
            </a:extLst>
          </p:cNvPr>
          <p:cNvSpPr>
            <a:spLocks noGrp="1"/>
          </p:cNvSpPr>
          <p:nvPr>
            <p:ph type="dt" sz="half" idx="10"/>
          </p:nvPr>
        </p:nvSpPr>
        <p:spPr/>
        <p:txBody>
          <a:bodyPr/>
          <a:lstStyle/>
          <a:p>
            <a:fld id="{F174BC5A-292B-40BE-8168-8406C65D1174}" type="datetime1">
              <a:rPr lang="en-US" smtClean="0"/>
              <a:t>9/21/2022</a:t>
            </a:fld>
            <a:endParaRPr lang="en-US"/>
          </a:p>
        </p:txBody>
      </p:sp>
      <p:sp>
        <p:nvSpPr>
          <p:cNvPr id="6" name="Footer Placeholder 5">
            <a:extLst>
              <a:ext uri="{FF2B5EF4-FFF2-40B4-BE49-F238E27FC236}">
                <a16:creationId xmlns:a16="http://schemas.microsoft.com/office/drawing/2014/main" id="{13E45FBB-56BE-4E45-A108-7B65910C1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2CA32-5F27-42C1-8794-8747859A74B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271375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D3F0-4516-4267-88D9-2D0D7FCFF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B499A-15F9-488B-B880-DE4B6164B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272DF-E526-45B7-BDE4-88892DA4D9F6}"/>
              </a:ext>
            </a:extLst>
          </p:cNvPr>
          <p:cNvSpPr>
            <a:spLocks noGrp="1"/>
          </p:cNvSpPr>
          <p:nvPr>
            <p:ph type="dt" sz="half" idx="10"/>
          </p:nvPr>
        </p:nvSpPr>
        <p:spPr/>
        <p:txBody>
          <a:bodyPr/>
          <a:lstStyle/>
          <a:p>
            <a:fld id="{95B00F54-B5C3-4A10-BF09-127597D06249}" type="datetime1">
              <a:rPr lang="en-US" smtClean="0"/>
              <a:t>9/21/2022</a:t>
            </a:fld>
            <a:endParaRPr lang="en-US"/>
          </a:p>
        </p:txBody>
      </p:sp>
      <p:sp>
        <p:nvSpPr>
          <p:cNvPr id="5" name="Footer Placeholder 4">
            <a:extLst>
              <a:ext uri="{FF2B5EF4-FFF2-40B4-BE49-F238E27FC236}">
                <a16:creationId xmlns:a16="http://schemas.microsoft.com/office/drawing/2014/main" id="{27700627-47AA-41E0-9D47-0C7FB1055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E0AF-7BED-45BC-9626-CE75EB96F1D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795915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42EAD-3BE8-4BF1-A4E4-4C290336B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9EB61-FED6-4F36-902E-896EC1AA3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F3466-981C-44EB-86F3-F74B47F742DA}"/>
              </a:ext>
            </a:extLst>
          </p:cNvPr>
          <p:cNvSpPr>
            <a:spLocks noGrp="1"/>
          </p:cNvSpPr>
          <p:nvPr>
            <p:ph type="dt" sz="half" idx="10"/>
          </p:nvPr>
        </p:nvSpPr>
        <p:spPr/>
        <p:txBody>
          <a:bodyPr/>
          <a:lstStyle/>
          <a:p>
            <a:fld id="{F80BE907-6E93-4B86-97DC-A814798EA457}" type="datetime1">
              <a:rPr lang="en-US" smtClean="0"/>
              <a:t>9/21/2022</a:t>
            </a:fld>
            <a:endParaRPr lang="en-US"/>
          </a:p>
        </p:txBody>
      </p:sp>
      <p:sp>
        <p:nvSpPr>
          <p:cNvPr id="5" name="Footer Placeholder 4">
            <a:extLst>
              <a:ext uri="{FF2B5EF4-FFF2-40B4-BE49-F238E27FC236}">
                <a16:creationId xmlns:a16="http://schemas.microsoft.com/office/drawing/2014/main" id="{CC4E644A-7239-4598-9DBE-66C294C92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5148F-75C0-4D8C-B175-39256D316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4065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B04A-8E2F-4241-BED3-CFD349804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F48D3-1BD4-4404-8344-DFF677025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A06B3-F02F-4E63-AD13-F54C80AAE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616A2-E639-4A94-B2C0-E95206AD7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8845C-8C80-4E75-A656-A71267DCA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940D5-BD55-4A54-BF17-9B12CCAF8AD3}"/>
              </a:ext>
            </a:extLst>
          </p:cNvPr>
          <p:cNvSpPr>
            <a:spLocks noGrp="1"/>
          </p:cNvSpPr>
          <p:nvPr>
            <p:ph type="dt" sz="half" idx="10"/>
          </p:nvPr>
        </p:nvSpPr>
        <p:spPr/>
        <p:txBody>
          <a:bodyPr/>
          <a:lstStyle/>
          <a:p>
            <a:fld id="{7420AD57-4391-48B0-8333-D017192A947E}" type="datetime1">
              <a:rPr lang="en-US" smtClean="0"/>
              <a:t>9/21/2022</a:t>
            </a:fld>
            <a:endParaRPr lang="en-US"/>
          </a:p>
        </p:txBody>
      </p:sp>
      <p:sp>
        <p:nvSpPr>
          <p:cNvPr id="8" name="Footer Placeholder 7">
            <a:extLst>
              <a:ext uri="{FF2B5EF4-FFF2-40B4-BE49-F238E27FC236}">
                <a16:creationId xmlns:a16="http://schemas.microsoft.com/office/drawing/2014/main" id="{6806C49A-362A-471D-BA93-5050D34E7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F337F-052C-4352-A548-1DD55D286323}"/>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29703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BEDD-03A6-474D-AC03-46E0210C5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4EEA3-9743-497E-90F8-5B282AD4B800}"/>
              </a:ext>
            </a:extLst>
          </p:cNvPr>
          <p:cNvSpPr>
            <a:spLocks noGrp="1"/>
          </p:cNvSpPr>
          <p:nvPr>
            <p:ph type="dt" sz="half" idx="10"/>
          </p:nvPr>
        </p:nvSpPr>
        <p:spPr/>
        <p:txBody>
          <a:bodyPr/>
          <a:lstStyle/>
          <a:p>
            <a:fld id="{272396F3-2A51-4A62-9454-E2F836F66548}" type="datetime1">
              <a:rPr lang="en-US" smtClean="0"/>
              <a:t>9/21/2022</a:t>
            </a:fld>
            <a:endParaRPr lang="en-US"/>
          </a:p>
        </p:txBody>
      </p:sp>
      <p:sp>
        <p:nvSpPr>
          <p:cNvPr id="4" name="Footer Placeholder 3">
            <a:extLst>
              <a:ext uri="{FF2B5EF4-FFF2-40B4-BE49-F238E27FC236}">
                <a16:creationId xmlns:a16="http://schemas.microsoft.com/office/drawing/2014/main" id="{278EE103-A1D1-4623-80C2-575B4739A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4985D-DE74-4ABB-A98C-0F17B282CA7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0922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CC4B0-71E6-4C5B-A576-F9D02F6EF97C}"/>
              </a:ext>
            </a:extLst>
          </p:cNvPr>
          <p:cNvSpPr>
            <a:spLocks noGrp="1"/>
          </p:cNvSpPr>
          <p:nvPr>
            <p:ph type="dt" sz="half" idx="10"/>
          </p:nvPr>
        </p:nvSpPr>
        <p:spPr/>
        <p:txBody>
          <a:bodyPr/>
          <a:lstStyle/>
          <a:p>
            <a:fld id="{0F951A8C-AB4A-4ADD-98A5-B3002EE94463}" type="datetime1">
              <a:rPr lang="en-US" smtClean="0"/>
              <a:t>9/21/2022</a:t>
            </a:fld>
            <a:endParaRPr lang="en-US"/>
          </a:p>
        </p:txBody>
      </p:sp>
      <p:sp>
        <p:nvSpPr>
          <p:cNvPr id="3" name="Footer Placeholder 2">
            <a:extLst>
              <a:ext uri="{FF2B5EF4-FFF2-40B4-BE49-F238E27FC236}">
                <a16:creationId xmlns:a16="http://schemas.microsoft.com/office/drawing/2014/main" id="{5ACEF7B6-25BF-488D-9DCB-11034399B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416-E134-487D-8D49-BB51612672FB}"/>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18763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203-D016-43A9-AF0F-7C977C9D7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CC6EC-DE48-41DC-981B-05B2F8DD1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33365D-0E75-47BA-A683-943A1997B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A7E7A-3179-4BAA-8A75-E501FC0FC582}"/>
              </a:ext>
            </a:extLst>
          </p:cNvPr>
          <p:cNvSpPr>
            <a:spLocks noGrp="1"/>
          </p:cNvSpPr>
          <p:nvPr>
            <p:ph type="dt" sz="half" idx="10"/>
          </p:nvPr>
        </p:nvSpPr>
        <p:spPr/>
        <p:txBody>
          <a:bodyPr/>
          <a:lstStyle/>
          <a:p>
            <a:fld id="{EE35CC88-1977-4CD0-BD08-F02C8A7F9BEE}" type="datetime1">
              <a:rPr lang="en-US" smtClean="0"/>
              <a:t>9/21/2022</a:t>
            </a:fld>
            <a:endParaRPr lang="en-US"/>
          </a:p>
        </p:txBody>
      </p:sp>
      <p:sp>
        <p:nvSpPr>
          <p:cNvPr id="6" name="Footer Placeholder 5">
            <a:extLst>
              <a:ext uri="{FF2B5EF4-FFF2-40B4-BE49-F238E27FC236}">
                <a16:creationId xmlns:a16="http://schemas.microsoft.com/office/drawing/2014/main" id="{8E23FAD9-D57D-4941-AC30-AA89AD08D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CCB8C-2725-40B6-BBD0-5431DE512FC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4381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A227-83B3-45E6-8CBC-70EEE679D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F1C89-399C-4EA0-B953-CF186A8D7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2924D-18F3-4A24-AFD1-096DA4AE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09057-A48F-4BDF-BD69-B8CBFDA4A3B7}"/>
              </a:ext>
            </a:extLst>
          </p:cNvPr>
          <p:cNvSpPr>
            <a:spLocks noGrp="1"/>
          </p:cNvSpPr>
          <p:nvPr>
            <p:ph type="dt" sz="half" idx="10"/>
          </p:nvPr>
        </p:nvSpPr>
        <p:spPr/>
        <p:txBody>
          <a:bodyPr/>
          <a:lstStyle/>
          <a:p>
            <a:fld id="{D33AFCB6-C4FC-4A99-88CD-C9EF79F565E0}" type="datetime1">
              <a:rPr lang="en-US" smtClean="0"/>
              <a:t>9/21/2022</a:t>
            </a:fld>
            <a:endParaRPr lang="en-US"/>
          </a:p>
        </p:txBody>
      </p:sp>
      <p:sp>
        <p:nvSpPr>
          <p:cNvPr id="6" name="Footer Placeholder 5">
            <a:extLst>
              <a:ext uri="{FF2B5EF4-FFF2-40B4-BE49-F238E27FC236}">
                <a16:creationId xmlns:a16="http://schemas.microsoft.com/office/drawing/2014/main" id="{13E45FBB-56BE-4E45-A108-7B65910C1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2CA32-5F27-42C1-8794-8747859A74B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387730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77649-C81B-4899-8BB5-0C8C668CA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650B7-45AD-4B6E-800F-F81B8A5EE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D3A4E-9BAB-41BE-8CC6-DEEB4F70F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40AED-048B-4433-9241-5CBB27E66A12}" type="datetime1">
              <a:rPr lang="en-US" smtClean="0"/>
              <a:t>9/21/2022</a:t>
            </a:fld>
            <a:endParaRPr lang="en-US"/>
          </a:p>
        </p:txBody>
      </p:sp>
      <p:sp>
        <p:nvSpPr>
          <p:cNvPr id="5" name="Footer Placeholder 4">
            <a:extLst>
              <a:ext uri="{FF2B5EF4-FFF2-40B4-BE49-F238E27FC236}">
                <a16:creationId xmlns:a16="http://schemas.microsoft.com/office/drawing/2014/main" id="{C651CD5E-EE39-40E1-9172-6414CE292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3F137-783F-4876-8D97-5C4F0ED94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A357-A51B-4CFC-9187-672DAAD82F39}" type="slidenum">
              <a:rPr lang="en-US" smtClean="0"/>
              <a:t>‹#›</a:t>
            </a:fld>
            <a:endParaRPr lang="en-US"/>
          </a:p>
        </p:txBody>
      </p:sp>
    </p:spTree>
    <p:extLst>
      <p:ext uri="{BB962C8B-B14F-4D97-AF65-F5344CB8AC3E}">
        <p14:creationId xmlns:p14="http://schemas.microsoft.com/office/powerpoint/2010/main" val="296162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AFF7F-5BEA-81DC-AE12-B04EC0817E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4A38A1-0C76-7ED1-8587-120C03DC05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B95B0-FD15-75CC-9BEF-19007FED72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A6844-945C-4A03-9A4B-ACF65ED9078F}" type="datetimeFigureOut">
              <a:rPr lang="en-US" smtClean="0"/>
              <a:t>9/21/2022</a:t>
            </a:fld>
            <a:endParaRPr lang="en-US" dirty="0"/>
          </a:p>
        </p:txBody>
      </p:sp>
      <p:sp>
        <p:nvSpPr>
          <p:cNvPr id="5" name="Footer Placeholder 4">
            <a:extLst>
              <a:ext uri="{FF2B5EF4-FFF2-40B4-BE49-F238E27FC236}">
                <a16:creationId xmlns:a16="http://schemas.microsoft.com/office/drawing/2014/main" id="{C85BC5BD-1848-E0C1-FFE6-0E7BAE3F5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1A1FC74-AFE5-A02F-EC74-26FC888FD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538A2-6CB2-4BB2-ACA4-16DCCA60D59A}" type="slidenum">
              <a:rPr lang="en-US" smtClean="0"/>
              <a:t>‹#›</a:t>
            </a:fld>
            <a:endParaRPr lang="en-US" dirty="0"/>
          </a:p>
        </p:txBody>
      </p:sp>
    </p:spTree>
    <p:extLst>
      <p:ext uri="{BB962C8B-B14F-4D97-AF65-F5344CB8AC3E}">
        <p14:creationId xmlns:p14="http://schemas.microsoft.com/office/powerpoint/2010/main" val="2577884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5DCB6-1A8B-4C77-A3B5-FD311E132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A507CF-DED1-4FB3-8EF5-63D95F3D0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08A7F-5E01-4F97-BC49-92FB142E14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A1E12-4613-4425-A3EB-5EF3CB3EC80F}" type="datetimeFigureOut">
              <a:rPr lang="en-US" smtClean="0"/>
              <a:t>9/21/2022</a:t>
            </a:fld>
            <a:endParaRPr lang="en-US" dirty="0"/>
          </a:p>
        </p:txBody>
      </p:sp>
      <p:sp>
        <p:nvSpPr>
          <p:cNvPr id="5" name="Footer Placeholder 4">
            <a:extLst>
              <a:ext uri="{FF2B5EF4-FFF2-40B4-BE49-F238E27FC236}">
                <a16:creationId xmlns:a16="http://schemas.microsoft.com/office/drawing/2014/main" id="{FF2A6EFB-67E9-4922-A8AD-C57DFC44E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AC5B8C-BDAA-4DE0-9B2F-8F9773F74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0029E-86C9-4E09-A3C6-6356B4AFB000}" type="slidenum">
              <a:rPr lang="en-US" smtClean="0"/>
              <a:t>‹#›</a:t>
            </a:fld>
            <a:endParaRPr lang="en-US" dirty="0"/>
          </a:p>
        </p:txBody>
      </p:sp>
    </p:spTree>
    <p:extLst>
      <p:ext uri="{BB962C8B-B14F-4D97-AF65-F5344CB8AC3E}">
        <p14:creationId xmlns:p14="http://schemas.microsoft.com/office/powerpoint/2010/main" val="3385373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77649-C81B-4899-8BB5-0C8C668CA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650B7-45AD-4B6E-800F-F81B8A5EE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D3A4E-9BAB-41BE-8CC6-DEEB4F70F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BD6BA-E7B7-473B-B3F1-6344AFEB70C7}" type="datetime1">
              <a:rPr lang="en-US" smtClean="0"/>
              <a:t>9/21/2022</a:t>
            </a:fld>
            <a:endParaRPr lang="en-US"/>
          </a:p>
        </p:txBody>
      </p:sp>
      <p:sp>
        <p:nvSpPr>
          <p:cNvPr id="5" name="Footer Placeholder 4">
            <a:extLst>
              <a:ext uri="{FF2B5EF4-FFF2-40B4-BE49-F238E27FC236}">
                <a16:creationId xmlns:a16="http://schemas.microsoft.com/office/drawing/2014/main" id="{C651CD5E-EE39-40E1-9172-6414CE292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3F137-783F-4876-8D97-5C4F0ED94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A357-A51B-4CFC-9187-672DAAD82F39}" type="slidenum">
              <a:rPr lang="en-US" smtClean="0"/>
              <a:t>‹#›</a:t>
            </a:fld>
            <a:endParaRPr lang="en-US"/>
          </a:p>
        </p:txBody>
      </p:sp>
    </p:spTree>
    <p:extLst>
      <p:ext uri="{BB962C8B-B14F-4D97-AF65-F5344CB8AC3E}">
        <p14:creationId xmlns:p14="http://schemas.microsoft.com/office/powerpoint/2010/main" val="40571277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emf"/><Relationship Id="rId1" Type="http://schemas.openxmlformats.org/officeDocument/2006/relationships/slideLayout" Target="../slideLayouts/slideLayout13.xml"/><Relationship Id="rId5" Type="http://schemas.openxmlformats.org/officeDocument/2006/relationships/image" Target="../media/image15.sv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5.sv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s://nam06.safelinks.protection.outlook.com/?url=https%3A%2F%2Fcsrc.nist.gov%2Fpublications%2Fdetail%2Fsp%2F800-190%2Ffinal&amp;data=05%7C01%7Cmgiuhat%40microsoft.com%7C9281d019c92d4e30fc5f08da17f7208d%7C72f988bf86f141af91ab2d7cd011db47%7C1%7C0%7C637848647428677990%7CUnknown%7CTWFpbGZsb3d8eyJWIjoiMC4wLjAwMDAiLCJQIjoiV2luMzIiLCJBTiI6Ik1haWwiLCJXVCI6Mn0%3D%7C3000%7C%7C%7C&amp;sdata=KFnt79e035aexB2BDA4P5ZLDp0mVYfRkEluTIj9UA6E%3D&amp;reserved=0"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hyperlink" Target="https://www.enisa.europa.eu/publications/5g-cybersecurity-standards/@@download/fullReport"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2.jpeg"/></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image" Target="../media/image24.jpg"/></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0.xml"/><Relationship Id="rId1" Type="http://schemas.openxmlformats.org/officeDocument/2006/relationships/slideLayout" Target="../slideLayouts/slideLayout3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2FAF3C-F36A-4612-B00B-E737FEB1E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23420AEB-7D6F-4338-9CD8-7B96376170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9551E9D5-67C0-42B0-9796-909C1B9DF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CB4C9E0-236E-426D-88FB-50ACF81BC9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1A11A9AC-1E25-429F-A3A8-67DED3DF4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66E126C4-E1AC-4DDC-87CB-5D8B4605C8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B1DE6C75-DCE1-4942-8E8D-ECA1D1773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F5459AD3-234D-4C3B-BD9C-92B3377BD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5593DA70-95B1-425C-BF35-F923099D6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0514C5B5-A5F4-4421-879B-17D39CA64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E165685F-E0CE-4CA0-9ECE-F8AE4F3D5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C556BC16-0C87-4FD9-A109-F5AB2056C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a:extLst>
                <a:ext uri="{FF2B5EF4-FFF2-40B4-BE49-F238E27FC236}">
                  <a16:creationId xmlns:a16="http://schemas.microsoft.com/office/drawing/2014/main" id="{DD9A975C-A4CA-4A81-8CA9-BF5A2995F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a:extLst>
                <a:ext uri="{FF2B5EF4-FFF2-40B4-BE49-F238E27FC236}">
                  <a16:creationId xmlns:a16="http://schemas.microsoft.com/office/drawing/2014/main" id="{5B9767C7-72DF-4C7F-8A04-C8D67B7156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693F6BB9-0055-42AC-8866-E65D927550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BA9A3435-1B30-4618-BB50-E0369BD07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2D60252F-2011-4924-81EC-B25F50634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850B7881-58E3-4C9F-9ADB-04F92D4C4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FA90BB2F-2D4A-40BD-90CE-5CF30EC8D4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4DA0AE8C-7215-4A64-B19F-3F0F3E6A6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Isosceles Triangle 39">
            <a:extLst>
              <a:ext uri="{FF2B5EF4-FFF2-40B4-BE49-F238E27FC236}">
                <a16:creationId xmlns:a16="http://schemas.microsoft.com/office/drawing/2014/main" id="{D8DAE7B8-0656-422E-9515-E10952688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F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3DBF6E-4C04-474B-B157-62947B9FAD0D}"/>
              </a:ext>
            </a:extLst>
          </p:cNvPr>
          <p:cNvSpPr>
            <a:spLocks noGrp="1"/>
          </p:cNvSpPr>
          <p:nvPr>
            <p:ph type="ctrTitle"/>
          </p:nvPr>
        </p:nvSpPr>
        <p:spPr>
          <a:xfrm>
            <a:off x="2048256" y="4617720"/>
            <a:ext cx="8083296" cy="941832"/>
          </a:xfrm>
        </p:spPr>
        <p:txBody>
          <a:bodyPr>
            <a:normAutofit/>
          </a:bodyPr>
          <a:lstStyle/>
          <a:p>
            <a:r>
              <a:rPr lang="en-US" sz="2000" b="1" cap="all" dirty="0">
                <a:solidFill>
                  <a:schemeClr val="accent1">
                    <a:lumMod val="75000"/>
                  </a:schemeClr>
                </a:solidFill>
                <a:latin typeface="Times New Roman" panose="02020603050405020304" pitchFamily="18" charset="0"/>
                <a:cs typeface="Times New Roman" panose="02020603050405020304" pitchFamily="18" charset="0"/>
              </a:rPr>
              <a:t>Fifth Meeting of THE</a:t>
            </a:r>
            <a:br>
              <a:rPr lang="en-US" sz="2000" b="1" cap="all" dirty="0">
                <a:solidFill>
                  <a:schemeClr val="accent1">
                    <a:lumMod val="75000"/>
                  </a:schemeClr>
                </a:solidFill>
                <a:latin typeface="Times New Roman" panose="02020603050405020304" pitchFamily="18" charset="0"/>
                <a:cs typeface="Times New Roman" panose="02020603050405020304" pitchFamily="18" charset="0"/>
              </a:rPr>
            </a:br>
            <a:r>
              <a:rPr lang="en-US" sz="2000" b="1" dirty="0">
                <a:solidFill>
                  <a:schemeClr val="accent1">
                    <a:lumMod val="75000"/>
                  </a:schemeClr>
                </a:solidFill>
                <a:latin typeface="Times New Roman" panose="02020603050405020304" pitchFamily="18" charset="0"/>
                <a:cs typeface="Times New Roman" panose="02020603050405020304" pitchFamily="18" charset="0"/>
              </a:rPr>
              <a:t>COMMUNICATIONS SECURITY, RELIABILITY, AND INTEROPERABILITY COUNCIL VIII</a:t>
            </a:r>
          </a:p>
        </p:txBody>
      </p:sp>
      <p:sp>
        <p:nvSpPr>
          <p:cNvPr id="3" name="Subtitle 2">
            <a:extLst>
              <a:ext uri="{FF2B5EF4-FFF2-40B4-BE49-F238E27FC236}">
                <a16:creationId xmlns:a16="http://schemas.microsoft.com/office/drawing/2014/main" id="{D5FEC7B7-8396-4E23-A4CC-C028A1808CA2}"/>
              </a:ext>
            </a:extLst>
          </p:cNvPr>
          <p:cNvSpPr>
            <a:spLocks noGrp="1"/>
          </p:cNvSpPr>
          <p:nvPr>
            <p:ph type="subTitle" idx="1"/>
          </p:nvPr>
        </p:nvSpPr>
        <p:spPr>
          <a:xfrm>
            <a:off x="2048256" y="5559552"/>
            <a:ext cx="8083296" cy="521208"/>
          </a:xfrm>
        </p:spPr>
        <p:txBody>
          <a:bodyPr>
            <a:normAutofit fontScale="55000" lnSpcReduction="20000"/>
          </a:bodyPr>
          <a:lstStyle/>
          <a:p>
            <a:endParaRPr lang="en-US" sz="2000" dirty="0"/>
          </a:p>
          <a:p>
            <a:r>
              <a:rPr lang="en-US" sz="2900" b="1" cap="small" dirty="0">
                <a:solidFill>
                  <a:srgbClr val="CC0000"/>
                </a:solidFill>
                <a:latin typeface="Times New Roman" panose="02020603050405020304" pitchFamily="18" charset="0"/>
                <a:cs typeface="Times New Roman" panose="02020603050405020304" pitchFamily="18" charset="0"/>
              </a:rPr>
              <a:t>September 21,</a:t>
            </a:r>
            <a:r>
              <a:rPr lang="en-US" sz="2900" b="1" cap="small" baseline="30000" dirty="0">
                <a:solidFill>
                  <a:srgbClr val="CC0000"/>
                </a:solidFill>
                <a:latin typeface="Times New Roman" panose="02020603050405020304" pitchFamily="18" charset="0"/>
                <a:cs typeface="Times New Roman" panose="02020603050405020304" pitchFamily="18" charset="0"/>
              </a:rPr>
              <a:t>  </a:t>
            </a:r>
            <a:r>
              <a:rPr lang="en-US" sz="2900" b="1" cap="small" dirty="0">
                <a:solidFill>
                  <a:srgbClr val="CC0000"/>
                </a:solidFill>
                <a:latin typeface="Times New Roman" panose="02020603050405020304" pitchFamily="18" charset="0"/>
                <a:cs typeface="Times New Roman" panose="02020603050405020304" pitchFamily="18" charset="0"/>
              </a:rPr>
              <a:t>2022 </a:t>
            </a:r>
          </a:p>
        </p:txBody>
      </p:sp>
      <p:sp>
        <p:nvSpPr>
          <p:cNvPr id="32" name="Rectangle 31">
            <a:extLst>
              <a:ext uri="{FF2B5EF4-FFF2-40B4-BE49-F238E27FC236}">
                <a16:creationId xmlns:a16="http://schemas.microsoft.com/office/drawing/2014/main" id="{A363DA99-BE95-4C06-82AA-917ED655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FE020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F0F6BE-EB80-4A58-B1A4-B2A6B35FB210}"/>
              </a:ext>
            </a:extLst>
          </p:cNvPr>
          <p:cNvPicPr>
            <a:picLocks noChangeAspect="1"/>
          </p:cNvPicPr>
          <p:nvPr/>
        </p:nvPicPr>
        <p:blipFill rotWithShape="1">
          <a:blip r:embed="rId2"/>
          <a:srcRect t="959"/>
          <a:stretch/>
        </p:blipFill>
        <p:spPr>
          <a:xfrm>
            <a:off x="3263197" y="1107064"/>
            <a:ext cx="5760720" cy="3099816"/>
          </a:xfrm>
          <a:prstGeom prst="rect">
            <a:avLst/>
          </a:prstGeom>
        </p:spPr>
      </p:pic>
      <p:sp>
        <p:nvSpPr>
          <p:cNvPr id="6" name="Slide Number Placeholder 5">
            <a:extLst>
              <a:ext uri="{FF2B5EF4-FFF2-40B4-BE49-F238E27FC236}">
                <a16:creationId xmlns:a16="http://schemas.microsoft.com/office/drawing/2014/main" id="{A7AFF814-7F2A-426D-B50F-B767864F270D}"/>
              </a:ext>
            </a:extLst>
          </p:cNvPr>
          <p:cNvSpPr>
            <a:spLocks noGrp="1"/>
          </p:cNvSpPr>
          <p:nvPr>
            <p:ph type="sldNum" sz="quarter" idx="12"/>
          </p:nvPr>
        </p:nvSpPr>
        <p:spPr/>
        <p:txBody>
          <a:bodyPr/>
          <a:lstStyle/>
          <a:p>
            <a:fld id="{F850A357-A51B-4CFC-9187-672DAAD82F39}" type="slidenum">
              <a:rPr lang="en-US" smtClean="0"/>
              <a:t>1</a:t>
            </a:fld>
            <a:endParaRPr lang="en-US"/>
          </a:p>
        </p:txBody>
      </p:sp>
    </p:spTree>
    <p:extLst>
      <p:ext uri="{BB962C8B-B14F-4D97-AF65-F5344CB8AC3E}">
        <p14:creationId xmlns:p14="http://schemas.microsoft.com/office/powerpoint/2010/main" val="424129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WG virtual meetings (biweekly) continue</a:t>
            </a:r>
          </a:p>
          <a:p>
            <a:pPr lvl="1"/>
            <a:r>
              <a:rPr lang="en-US" dirty="0">
                <a:latin typeface="Times New Roman" panose="02020603050405020304" pitchFamily="18" charset="0"/>
                <a:cs typeface="Times New Roman" panose="02020603050405020304" pitchFamily="18" charset="0"/>
              </a:rPr>
              <a:t>Research/examine security vulnerabilities and attack vectors</a:t>
            </a:r>
          </a:p>
          <a:p>
            <a:pPr marL="457200" lvl="1"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#1 - Report on Security Vulnerabilities in HTTP/2, </a:t>
            </a:r>
            <a:r>
              <a:rPr lang="en-US" b="1" i="1" dirty="0">
                <a:latin typeface="Times New Roman" panose="02020603050405020304" pitchFamily="18" charset="0"/>
                <a:cs typeface="Times New Roman" panose="02020603050405020304" pitchFamily="18" charset="0"/>
              </a:rPr>
              <a:t>September 2022</a:t>
            </a:r>
          </a:p>
          <a:p>
            <a:pPr lvl="1"/>
            <a:r>
              <a:rPr lang="en-US" sz="2400" dirty="0">
                <a:solidFill>
                  <a:srgbClr val="00B050"/>
                </a:solidFill>
                <a:latin typeface="Times New Roman" panose="02020603050405020304" pitchFamily="18" charset="0"/>
                <a:cs typeface="Times New Roman" panose="02020603050405020304" pitchFamily="18" charset="0"/>
              </a:rPr>
              <a:t>Presenting today for the Council’s consideration and vote</a:t>
            </a:r>
            <a:endParaRPr lang="en-US" i="1" dirty="0">
              <a:latin typeface="Times New Roman" panose="02020603050405020304" pitchFamily="18" charset="0"/>
              <a:cs typeface="Times New Roman" panose="02020603050405020304" pitchFamily="18" charset="0"/>
            </a:endParaRPr>
          </a:p>
          <a:p>
            <a:pPr marL="0" lv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#2 - Report on Best Practices to Mitigate Vulnerabilities in HTTP/2 and HTTP/3, </a:t>
            </a:r>
            <a:r>
              <a:rPr lang="en-US" b="1" i="1" dirty="0">
                <a:latin typeface="Times New Roman" panose="02020603050405020304" pitchFamily="18" charset="0"/>
                <a:cs typeface="Times New Roman" panose="02020603050405020304" pitchFamily="18" charset="0"/>
              </a:rPr>
              <a:t>June 2023</a:t>
            </a:r>
            <a:endParaRPr lang="en-US" dirty="0">
              <a:latin typeface="Times New Roman" panose="02020603050405020304" pitchFamily="18" charset="0"/>
              <a:cs typeface="Times New Roman" panose="02020603050405020304" pitchFamily="18" charset="0"/>
            </a:endParaRPr>
          </a:p>
          <a:p>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1: Deliverables/Schedule</a:t>
            </a:r>
          </a:p>
        </p:txBody>
      </p:sp>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9700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99911" y="274638"/>
            <a:ext cx="10227733" cy="1143000"/>
          </a:xfrm>
        </p:spPr>
        <p:txBody>
          <a:bodyPr>
            <a:no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cs typeface="Times New Roman" panose="02020603050405020304" pitchFamily="18" charset="0"/>
              </a:rPr>
              <a:t>Deliverables/Schedule</a:t>
            </a:r>
          </a:p>
        </p:txBody>
      </p:sp>
      <p:sp>
        <p:nvSpPr>
          <p:cNvPr id="7" name="Content Placeholder 2">
            <a:extLst>
              <a:ext uri="{FF2B5EF4-FFF2-40B4-BE49-F238E27FC236}">
                <a16:creationId xmlns:a16="http://schemas.microsoft.com/office/drawing/2014/main" id="{D3AFD20A-F057-4194-B40A-B0C4CE45FB7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New Additional Deliverable: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Report on WEA Performance Reporting, </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December 2022</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Report on WEA Application Programming Interface, </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March 2023</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C9406DB-F116-4F5B-B10B-D4D9C2307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677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cs typeface="Times New Roman" panose="02020603050405020304" pitchFamily="18" charset="0"/>
              </a:rPr>
              <a:t>Members</a:t>
            </a:r>
          </a:p>
        </p:txBody>
      </p:sp>
      <p:sp>
        <p:nvSpPr>
          <p:cNvPr id="8" name="Rectangle 7">
            <a:extLst>
              <a:ext uri="{FF2B5EF4-FFF2-40B4-BE49-F238E27FC236}">
                <a16:creationId xmlns:a16="http://schemas.microsoft.com/office/drawing/2014/main" id="{70371A31-BCFE-4839-A573-30A218CAF6DD}"/>
              </a:ext>
            </a:extLst>
          </p:cNvPr>
          <p:cNvSpPr/>
          <p:nvPr/>
        </p:nvSpPr>
        <p:spPr>
          <a:xfrm>
            <a:off x="1964589" y="5716479"/>
            <a:ext cx="247574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FCC Liaison: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James Wiley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n-NO"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Tara.Shostek</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BD476876-CEAB-4D56-9D9A-B7D4D99091B5}"/>
              </a:ext>
            </a:extLst>
          </p:cNvPr>
          <p:cNvSpPr/>
          <p:nvPr/>
        </p:nvSpPr>
        <p:spPr>
          <a:xfrm>
            <a:off x="5847645" y="6055033"/>
            <a:ext cx="32512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Member</a:t>
            </a:r>
          </a:p>
        </p:txBody>
      </p:sp>
      <p:pic>
        <p:nvPicPr>
          <p:cNvPr id="12" name="Picture 7">
            <a:extLst>
              <a:ext uri="{FF2B5EF4-FFF2-40B4-BE49-F238E27FC236}">
                <a16:creationId xmlns:a16="http://schemas.microsoft.com/office/drawing/2014/main" id="{E3C69882-07DE-4DDE-98A5-A9B2CD0DE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a:extLst>
              <a:ext uri="{FF2B5EF4-FFF2-40B4-BE49-F238E27FC236}">
                <a16:creationId xmlns:a16="http://schemas.microsoft.com/office/drawing/2014/main" id="{589729D8-1275-4641-96EA-0F4E368BC2DE}"/>
              </a:ext>
            </a:extLst>
          </p:cNvPr>
          <p:cNvSpPr txBox="1"/>
          <p:nvPr/>
        </p:nvSpPr>
        <p:spPr>
          <a:xfrm>
            <a:off x="41499" y="1185547"/>
            <a:ext cx="6107184" cy="946285"/>
          </a:xfrm>
          <a:prstGeom prst="rect">
            <a:avLst/>
          </a:prstGeom>
          <a:noFill/>
        </p:spPr>
        <p:txBody>
          <a:bodyPr wrap="square">
            <a:spAutoFit/>
          </a:bodyPr>
          <a:lstStyle/>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Farrokh Khatibi</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a:t>
            </a:r>
          </a:p>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Francisco Sanchez</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 Small Business 				        Administration (SBA)</a:t>
            </a:r>
          </a:p>
        </p:txBody>
      </p:sp>
      <p:sp>
        <p:nvSpPr>
          <p:cNvPr id="21" name="TextBox 12">
            <a:extLst>
              <a:ext uri="{FF2B5EF4-FFF2-40B4-BE49-F238E27FC236}">
                <a16:creationId xmlns:a16="http://schemas.microsoft.com/office/drawing/2014/main" id="{E821B41D-58DD-4701-BE4B-ACDA66BEFAB4}"/>
              </a:ext>
            </a:extLst>
          </p:cNvPr>
          <p:cNvSpPr txBox="1"/>
          <p:nvPr/>
        </p:nvSpPr>
        <p:spPr>
          <a:xfrm>
            <a:off x="337924" y="2131832"/>
            <a:ext cx="6094602" cy="346748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Annas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Riverside Fire Department, OEM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Rebecca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Baudendistel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NYC Emergency Management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Terri Brooks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Wade Buckner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International Association of Fire Chiefs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Kirk Burroughs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Apple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Brian K. Daly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Harold Feld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Knowledge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Craig Fugate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America’s Public Television Stations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Gerber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Weather Service/NOAA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 Golub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Guiwits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US Geological Survey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Hess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Comcast Corporation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Box 13">
            <a:extLst>
              <a:ext uri="{FF2B5EF4-FFF2-40B4-BE49-F238E27FC236}">
                <a16:creationId xmlns:a16="http://schemas.microsoft.com/office/drawing/2014/main" id="{59301BB8-CF3F-495B-8A3F-AF02BCACE627}"/>
              </a:ext>
            </a:extLst>
          </p:cNvPr>
          <p:cNvSpPr txBox="1"/>
          <p:nvPr/>
        </p:nvSpPr>
        <p:spPr>
          <a:xfrm>
            <a:off x="5930478" y="2131832"/>
            <a:ext cx="6094602" cy="346748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Antwane Johnson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FEMA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Kubik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Jennifer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Lazo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Los Angeles Emergency Management Dept.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Marinho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Susan Miller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Krisztina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Pusok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American Consumer Institute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Straeb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Global Security Systems,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Tomczak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FirstNet Authority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Dara 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Comtech Telecommunications Corp.</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Larry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Walke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Association for Broadcasters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Steve Watkins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Chia-Kaung (Jack) Yu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Google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42603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 Group 6: Alternates*</a:t>
            </a:r>
            <a:endParaRPr lang="en-US" sz="40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C827C58-13CF-4FA2-9C1A-430C2897AA9A}"/>
              </a:ext>
            </a:extLst>
          </p:cNvPr>
          <p:cNvSpPr/>
          <p:nvPr/>
        </p:nvSpPr>
        <p:spPr>
          <a:xfrm>
            <a:off x="4723641" y="4763062"/>
            <a:ext cx="663015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8B247E75-B547-4092-82A7-0C02E989C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DC748B38-5AB3-43CD-A5EE-B82580263F55}"/>
              </a:ext>
            </a:extLst>
          </p:cNvPr>
          <p:cNvSpPr txBox="1"/>
          <p:nvPr/>
        </p:nvSpPr>
        <p:spPr>
          <a:xfrm>
            <a:off x="1903835" y="1822752"/>
            <a:ext cx="8663730" cy="2296654"/>
          </a:xfrm>
          <a:prstGeom prst="rect">
            <a:avLst/>
          </a:prstGeom>
          <a:noFill/>
        </p:spPr>
        <p:txBody>
          <a:bodyPr wrap="square">
            <a:spAutoFit/>
          </a:bodyPr>
          <a:lstStyle/>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Dunn,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Nicholas Garcia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Public Knowledge</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Kevin Green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FirstNet Authority</a:t>
            </a: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 Kenyon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FEMA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Edward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Longe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American Consumer Institute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Charles (“Peter”) Musgrove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Scott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PBS</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4892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2CC6-2B8D-4FFA-890C-3DB1B60C7147}"/>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Working Group 6: Status</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CD5CDF-9C7D-4788-87F2-0831E29F422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Working Group Membership: Finalized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Working Group Meetings</a:t>
            </a:r>
          </a:p>
          <a:p>
            <a:pPr lvl="1"/>
            <a:r>
              <a:rPr lang="en-US" dirty="0">
                <a:solidFill>
                  <a:srgbClr val="FF0000"/>
                </a:solidFill>
                <a:latin typeface="Times New Roman" panose="02020603050405020304" pitchFamily="18" charset="0"/>
                <a:cs typeface="Times New Roman" panose="02020603050405020304" pitchFamily="18" charset="0"/>
              </a:rPr>
              <a:t>Weekly</a:t>
            </a:r>
            <a:r>
              <a:rPr lang="en-US" dirty="0">
                <a:latin typeface="Times New Roman" panose="02020603050405020304" pitchFamily="18" charset="0"/>
                <a:cs typeface="Times New Roman" panose="02020603050405020304" pitchFamily="18" charset="0"/>
              </a:rPr>
              <a:t> conference calls, with additional calls as needed</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Document Library Established (ATIS Workspace)</a:t>
            </a:r>
          </a:p>
          <a:p>
            <a:pPr lvl="1"/>
            <a:r>
              <a:rPr lang="en-US" dirty="0">
                <a:latin typeface="Times New Roman" panose="02020603050405020304" pitchFamily="18" charset="0"/>
                <a:cs typeface="Times New Roman" panose="02020603050405020304" pitchFamily="18" charset="0"/>
              </a:rPr>
              <a:t>Contributions / Reference Documents / Calendars</a:t>
            </a:r>
          </a:p>
          <a:p>
            <a:endParaRPr lang="en-US" dirty="0"/>
          </a:p>
        </p:txBody>
      </p:sp>
      <p:sp>
        <p:nvSpPr>
          <p:cNvPr id="102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3676A8-325C-44AB-AA81-818FB89FA3D3}"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6" name="Picture 7">
            <a:extLst>
              <a:ext uri="{FF2B5EF4-FFF2-40B4-BE49-F238E27FC236}">
                <a16:creationId xmlns:a16="http://schemas.microsoft.com/office/drawing/2014/main" id="{07864C6F-8031-4B93-9ED2-14B7653EA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5911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2CC6-2B8D-4FFA-890C-3DB1B60C7147}"/>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Working Group 6: Status</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CD5CDF-9C7D-4788-87F2-0831E29F4229}"/>
              </a:ext>
            </a:extLst>
          </p:cNvPr>
          <p:cNvSpPr>
            <a:spLocks noGrp="1"/>
          </p:cNvSpPr>
          <p:nvPr>
            <p:ph idx="1"/>
          </p:nvPr>
        </p:nvSpPr>
        <p:spPr>
          <a:xfrm>
            <a:off x="575939" y="1551782"/>
            <a:ext cx="11040122" cy="4351338"/>
          </a:xfrm>
        </p:spPr>
        <p:txBody>
          <a:bodyPr>
            <a:normAutofit/>
          </a:bodyPr>
          <a:lstStyle/>
          <a:p>
            <a:pPr>
              <a:spcBef>
                <a:spcPts val="0"/>
              </a:spcBef>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Reviewed existing WEA parameters available in the handset.</a:t>
            </a:r>
          </a:p>
          <a:p>
            <a:pPr>
              <a:spcBef>
                <a:spcPts val="0"/>
              </a:spcBef>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Reviewed Application Programming Interface (API) in the handset for Android and iOS Operating Systems.</a:t>
            </a:r>
          </a:p>
          <a:p>
            <a:pPr>
              <a:spcBef>
                <a:spcPts val="0"/>
              </a:spcBef>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Compiling a list of relevant use cases and analyzing them to determine which ones:</a:t>
            </a:r>
          </a:p>
          <a:p>
            <a:pPr lvl="1">
              <a:spcBef>
                <a:spcPts val="0"/>
              </a:spcBef>
              <a:tabLst>
                <a:tab pos="9144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could be supported by exposing existing WEA parameters to secure applications;</a:t>
            </a:r>
          </a:p>
          <a:p>
            <a:pPr lvl="1">
              <a:spcBef>
                <a:spcPts val="0"/>
              </a:spcBef>
              <a:tabLst>
                <a:tab pos="9144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may require enhancements to the existing WEA (i.e., new parameters required);</a:t>
            </a:r>
          </a:p>
          <a:p>
            <a:pPr lvl="1">
              <a:spcBef>
                <a:spcPts val="0"/>
              </a:spcBef>
              <a:tabLst>
                <a:tab pos="9144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m</a:t>
            </a:r>
            <a:r>
              <a:rPr lang="en-US" dirty="0">
                <a:effectLst/>
                <a:latin typeface="Times New Roman" panose="02020603050405020304" pitchFamily="18" charset="0"/>
                <a:ea typeface="Calibri" panose="020F0502020204030204" pitchFamily="34" charset="0"/>
                <a:cs typeface="Times New Roman" panose="02020603050405020304" pitchFamily="18" charset="0"/>
              </a:rPr>
              <a:t>ay require major changes to the existing WEA, </a:t>
            </a:r>
            <a:r>
              <a:rPr lang="en-US" dirty="0">
                <a:latin typeface="Times New Roman" panose="02020603050405020304" pitchFamily="18" charset="0"/>
                <a:ea typeface="Calibri" panose="020F0502020204030204" pitchFamily="34" charset="0"/>
                <a:cs typeface="Times New Roman" panose="02020603050405020304" pitchFamily="18" charset="0"/>
              </a:rPr>
              <a:t>require alternative alerting techniques, or they are </a:t>
            </a:r>
            <a:r>
              <a:rPr lang="en-US" dirty="0">
                <a:effectLst/>
                <a:latin typeface="Times New Roman" panose="02020603050405020304" pitchFamily="18" charset="0"/>
                <a:ea typeface="Calibri" panose="020F0502020204030204" pitchFamily="34" charset="0"/>
                <a:cs typeface="Times New Roman" panose="02020603050405020304" pitchFamily="18" charset="0"/>
              </a:rPr>
              <a:t>beyond the scope of WEA;</a:t>
            </a:r>
          </a:p>
          <a:p>
            <a:pPr lvl="1">
              <a:spcBef>
                <a:spcPts val="0"/>
              </a:spcBef>
              <a:tabLst>
                <a:tab pos="9144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m</a:t>
            </a:r>
            <a:r>
              <a:rPr lang="en-US" dirty="0">
                <a:effectLst/>
                <a:latin typeface="Times New Roman" panose="02020603050405020304" pitchFamily="18" charset="0"/>
                <a:ea typeface="Calibri" panose="020F0502020204030204" pitchFamily="34" charset="0"/>
                <a:cs typeface="Times New Roman" panose="02020603050405020304" pitchFamily="18" charset="0"/>
              </a:rPr>
              <a:t>ay require </a:t>
            </a:r>
            <a:r>
              <a:rPr lang="en-US" dirty="0">
                <a:latin typeface="Times New Roman" panose="02020603050405020304" pitchFamily="18" charset="0"/>
                <a:ea typeface="Calibri" panose="020F0502020204030204" pitchFamily="34" charset="0"/>
                <a:cs typeface="Times New Roman" panose="02020603050405020304" pitchFamily="18" charset="0"/>
              </a:rPr>
              <a:t>standards, </a:t>
            </a:r>
            <a:r>
              <a:rPr lang="en-US" dirty="0">
                <a:effectLst/>
                <a:latin typeface="Times New Roman" panose="02020603050405020304" pitchFamily="18" charset="0"/>
                <a:ea typeface="Calibri" panose="020F0502020204030204" pitchFamily="34" charset="0"/>
                <a:cs typeface="Times New Roman" panose="02020603050405020304" pitchFamily="18" charset="0"/>
              </a:rPr>
              <a:t>policy, and/or legislative changes.</a:t>
            </a:r>
          </a:p>
          <a:p>
            <a:pPr marL="342900" marR="0" lvl="0" indent="-342900">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cs typeface="Times New Roman" panose="02020603050405020304" pitchFamily="18" charset="0"/>
              </a:rPr>
              <a:t>Some use cases are outside the scope of CSRIC VIII WG6, but will be included in the report for future consideration</a:t>
            </a:r>
            <a:r>
              <a:rPr lang="en-US" sz="2400" dirty="0">
                <a:latin typeface="Calibri" panose="020F0502020204030204" pitchFamily="34" charset="0"/>
                <a:cs typeface="Times New Roman" panose="02020603050405020304" pitchFamily="18" charset="0"/>
              </a:rPr>
              <a:t>.</a:t>
            </a:r>
          </a:p>
          <a:p>
            <a:pPr marL="342900" marR="0" lvl="0" indent="-342900">
              <a:spcBef>
                <a:spcPts val="0"/>
              </a:spcBef>
              <a:spcAft>
                <a:spcPts val="0"/>
              </a:spcAft>
              <a:buFont typeface="Arial" panose="020B0604020202020204" pitchFamily="34" charset="0"/>
              <a:buChar char="•"/>
              <a:tabLst>
                <a:tab pos="457200" algn="l"/>
              </a:tabLst>
            </a:pPr>
            <a:r>
              <a:rPr lang="en-US" sz="2400" dirty="0">
                <a:latin typeface="Calibri" panose="020F0502020204030204" pitchFamily="34" charset="0"/>
                <a:cs typeface="Times New Roman" panose="02020603050405020304" pitchFamily="18" charset="0"/>
              </a:rPr>
              <a:t>Updating the draft Reports.</a:t>
            </a:r>
          </a:p>
        </p:txBody>
      </p:sp>
      <p:sp>
        <p:nvSpPr>
          <p:cNvPr id="102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3676A8-325C-44AB-AA81-818FB89FA3D3}"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6" name="Picture 7">
            <a:extLst>
              <a:ext uri="{FF2B5EF4-FFF2-40B4-BE49-F238E27FC236}">
                <a16:creationId xmlns:a16="http://schemas.microsoft.com/office/drawing/2014/main" id="{07864C6F-8031-4B93-9ED2-14B7653EA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C7D3-4686-423E-80B6-0AAA157B785A}"/>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Working Group 6: </a:t>
            </a:r>
            <a:r>
              <a:rPr lang="en-US" sz="4400" b="1" dirty="0">
                <a:solidFill>
                  <a:srgbClr val="FF0000"/>
                </a:solidFill>
                <a:latin typeface="Times New Roman" panose="02020603050405020304" pitchFamily="18" charset="0"/>
                <a:ea typeface="ＭＳ Ｐゴシック" pitchFamily="34" charset="-128"/>
                <a:cs typeface="Times New Roman" panose="02020603050405020304" pitchFamily="18" charset="0"/>
              </a:rPr>
              <a:t>Status</a:t>
            </a:r>
            <a:endParaRPr lang="en-US" dirty="0">
              <a:solidFill>
                <a:srgbClr val="FF0000"/>
              </a:solidFill>
            </a:endParaRPr>
          </a:p>
        </p:txBody>
      </p:sp>
      <p:sp>
        <p:nvSpPr>
          <p:cNvPr id="3" name="Content Placeholder 2">
            <a:extLst>
              <a:ext uri="{FF2B5EF4-FFF2-40B4-BE49-F238E27FC236}">
                <a16:creationId xmlns:a16="http://schemas.microsoft.com/office/drawing/2014/main" id="{AFC63716-9623-42A7-A559-C6FBF67A8B78}"/>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At the request of the FCC, WG6 has agreed to accelerate WEA Performance Reporting use case for a new WG6 Report, due by the December CSRIC meeting.</a:t>
            </a:r>
          </a:p>
        </p:txBody>
      </p:sp>
      <p:sp>
        <p:nvSpPr>
          <p:cNvPr id="4" name="Slide Number Placeholder 3">
            <a:extLst>
              <a:ext uri="{FF2B5EF4-FFF2-40B4-BE49-F238E27FC236}">
                <a16:creationId xmlns:a16="http://schemas.microsoft.com/office/drawing/2014/main" id="{A92B8F44-46E1-4218-885F-1216DA834E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2675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50C0-A8F2-4806-82C0-00512B51CA3E}"/>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Working Group 6: Next Steps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B3176E-4E59-440C-B825-B5815975E981}"/>
              </a:ext>
            </a:extLst>
          </p:cNvPr>
          <p:cNvSpPr>
            <a:spLocks noGrp="1"/>
          </p:cNvSpPr>
          <p:nvPr>
            <p:ph idx="1"/>
          </p:nvPr>
        </p:nvSpPr>
        <p:spPr/>
        <p:txBody>
          <a:bodyPr/>
          <a:lstStyle/>
          <a:p>
            <a:pPr marL="231775" indent="-231775" eaLnBrk="1" hangingPunct="1">
              <a:lnSpc>
                <a:spcPct val="90000"/>
              </a:lnSpc>
              <a:spcBef>
                <a:spcPts val="600"/>
              </a:spcBef>
            </a:pPr>
            <a:r>
              <a:rPr lang="en-US" sz="2800" dirty="0">
                <a:latin typeface="Times New Roman" panose="02020603050405020304" pitchFamily="18" charset="0"/>
                <a:ea typeface="ＭＳ Ｐゴシック" pitchFamily="34" charset="-128"/>
                <a:cs typeface="Times New Roman" panose="02020603050405020304" pitchFamily="18" charset="0"/>
              </a:rPr>
              <a:t>Conduct routine </a:t>
            </a:r>
            <a:r>
              <a:rPr lang="en-US" dirty="0">
                <a:latin typeface="Times New Roman" panose="02020603050405020304" pitchFamily="18" charset="0"/>
                <a:cs typeface="Times New Roman" panose="02020603050405020304" pitchFamily="18" charset="0"/>
              </a:rPr>
              <a:t>weekly </a:t>
            </a:r>
            <a:r>
              <a:rPr lang="en-US" sz="2800" dirty="0">
                <a:latin typeface="Times New Roman" panose="02020603050405020304" pitchFamily="18" charset="0"/>
                <a:ea typeface="ＭＳ Ｐゴシック" pitchFamily="34" charset="-128"/>
                <a:cs typeface="Times New Roman" panose="02020603050405020304" pitchFamily="18" charset="0"/>
              </a:rPr>
              <a:t>conference calls</a:t>
            </a:r>
          </a:p>
          <a:p>
            <a:pPr marL="631825" lvl="1" indent="-231775">
              <a:spcBef>
                <a:spcPts val="600"/>
              </a:spcBef>
            </a:pPr>
            <a:r>
              <a:rPr lang="en-US" dirty="0">
                <a:latin typeface="Times New Roman" panose="02020603050405020304" pitchFamily="18" charset="0"/>
                <a:ea typeface="ＭＳ Ｐゴシック" pitchFamily="34" charset="-128"/>
                <a:cs typeface="Times New Roman" panose="02020603050405020304" pitchFamily="18" charset="0"/>
              </a:rPr>
              <a:t>Continue to analyze use cases</a:t>
            </a:r>
          </a:p>
          <a:p>
            <a:pPr marL="631825" lvl="1" indent="-231775">
              <a:spcBef>
                <a:spcPts val="600"/>
              </a:spcBef>
            </a:pPr>
            <a:r>
              <a:rPr lang="en-US" dirty="0">
                <a:latin typeface="Times New Roman" panose="02020603050405020304" pitchFamily="18" charset="0"/>
                <a:ea typeface="ＭＳ Ｐゴシック" pitchFamily="34" charset="-128"/>
                <a:cs typeface="Times New Roman" panose="02020603050405020304" pitchFamily="18" charset="0"/>
              </a:rPr>
              <a:t>Develop new Recommendations</a:t>
            </a:r>
          </a:p>
          <a:p>
            <a:pPr marL="631825" lvl="1" indent="-231775" eaLnBrk="1" hangingPunct="1">
              <a:lnSpc>
                <a:spcPct val="90000"/>
              </a:lnSpc>
              <a:spcBef>
                <a:spcPts val="600"/>
              </a:spcBef>
            </a:pPr>
            <a:r>
              <a:rPr lang="en-US" dirty="0">
                <a:latin typeface="Times New Roman" panose="02020603050405020304" pitchFamily="18" charset="0"/>
                <a:ea typeface="ＭＳ Ｐゴシック" pitchFamily="34" charset="-128"/>
                <a:cs typeface="Times New Roman" panose="02020603050405020304" pitchFamily="18" charset="0"/>
              </a:rPr>
              <a:t>Update the draft reports</a:t>
            </a:r>
          </a:p>
          <a:p>
            <a:pPr marL="631825" lvl="1" indent="-231775" eaLnBrk="1" hangingPunct="1">
              <a:lnSpc>
                <a:spcPct val="90000"/>
              </a:lnSpc>
              <a:spcBef>
                <a:spcPts val="600"/>
              </a:spcBef>
            </a:pPr>
            <a:endParaRPr lang="en-US" sz="2400" dirty="0">
              <a:latin typeface="Times New Roman" panose="02020603050405020304" pitchFamily="18" charset="0"/>
              <a:ea typeface="ＭＳ Ｐゴシック" pitchFamily="34" charset="-128"/>
              <a:cs typeface="Times New Roman" panose="02020603050405020304" pitchFamily="18" charset="0"/>
            </a:endParaRPr>
          </a:p>
          <a:p>
            <a:pPr marL="231775" indent="-231775" eaLnBrk="1" hangingPunct="1">
              <a:lnSpc>
                <a:spcPct val="90000"/>
              </a:lnSpc>
              <a:spcBef>
                <a:spcPts val="600"/>
              </a:spcBef>
            </a:pPr>
            <a:r>
              <a:rPr lang="en-US" sz="2800" dirty="0">
                <a:latin typeface="Times New Roman" panose="02020603050405020304" pitchFamily="18" charset="0"/>
                <a:ea typeface="ＭＳ Ｐゴシック" pitchFamily="34" charset="-128"/>
                <a:cs typeface="Times New Roman" panose="02020603050405020304" pitchFamily="18" charset="0"/>
              </a:rPr>
              <a:t>Provide periodic status updates to Steering Committee and Council</a:t>
            </a:r>
          </a:p>
        </p:txBody>
      </p:sp>
      <p:sp>
        <p:nvSpPr>
          <p:cNvPr id="4" name="Slide Number Placeholder 3">
            <a:extLst>
              <a:ext uri="{FF2B5EF4-FFF2-40B4-BE49-F238E27FC236}">
                <a16:creationId xmlns:a16="http://schemas.microsoft.com/office/drawing/2014/main" id="{EED0544C-25B8-46E6-8A14-EAE200E867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7">
            <a:extLst>
              <a:ext uri="{FF2B5EF4-FFF2-40B4-BE49-F238E27FC236}">
                <a16:creationId xmlns:a16="http://schemas.microsoft.com/office/drawing/2014/main" id="{125F9710-8971-4FDF-BB7D-727E84BEC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7352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107</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78741"/>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WG6: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744936" y="4306384"/>
            <a:ext cx="3003679" cy="646331"/>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Farrokh Khatibi, Qualcomm</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Francisco Sanchez, SBA</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1"/>
            <a:ext cx="4327341" cy="86069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cap="small" dirty="0">
                <a:solidFill>
                  <a:srgbClr val="FFFFFF"/>
                </a:solidFill>
                <a:latin typeface="Times New Roman" panose="02020603050405020304" pitchFamily="18" charset="0"/>
                <a:cs typeface="Times New Roman" panose="02020603050405020304" pitchFamily="18" charset="0"/>
              </a:rPr>
              <a:t>WG6: Leveraging Mobile Device Applications and Firmware to Enhance WEA</a:t>
            </a:r>
            <a:r>
              <a:rPr lang="en-US" sz="2000" cap="small" dirty="0">
                <a:solidFill>
                  <a:srgbClr val="FFFFFF"/>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4000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232274" y="3196861"/>
            <a:ext cx="3677054" cy="460417"/>
          </a:xfrm>
        </p:spPr>
        <p:txBody>
          <a:bodyPr vert="horz" lIns="91440" tIns="45720" rIns="91440" bIns="45720" rtlCol="0" anchor="b">
            <a:normAutofit fontScale="90000"/>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Closing Remarks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17CE1581-F769-4073-A9DD-A900ABFB0378}"/>
              </a:ext>
            </a:extLst>
          </p:cNvPr>
          <p:cNvSpPr>
            <a:spLocks noGrp="1"/>
          </p:cNvSpPr>
          <p:nvPr>
            <p:ph type="sldNum" sz="quarter" idx="12"/>
          </p:nvPr>
        </p:nvSpPr>
        <p:spPr/>
        <p:txBody>
          <a:bodyPr/>
          <a:lstStyle/>
          <a:p>
            <a:fld id="{F850A357-A51B-4CFC-9187-672DAAD82F39}" type="slidenum">
              <a:rPr lang="en-US" smtClean="0"/>
              <a:t>108</a:t>
            </a:fld>
            <a:endParaRPr lang="en-US"/>
          </a:p>
        </p:txBody>
      </p:sp>
      <p:sp>
        <p:nvSpPr>
          <p:cNvPr id="10" name="TextBox 9">
            <a:extLst>
              <a:ext uri="{FF2B5EF4-FFF2-40B4-BE49-F238E27FC236}">
                <a16:creationId xmlns:a16="http://schemas.microsoft.com/office/drawing/2014/main" id="{FC781EE6-3DDE-4867-8E9E-9FC985AFEB03}"/>
              </a:ext>
            </a:extLst>
          </p:cNvPr>
          <p:cNvSpPr txBox="1"/>
          <p:nvPr/>
        </p:nvSpPr>
        <p:spPr>
          <a:xfrm>
            <a:off x="7439689" y="3811936"/>
            <a:ext cx="3373328" cy="461665"/>
          </a:xfrm>
          <a:prstGeom prst="rect">
            <a:avLst/>
          </a:prstGeom>
          <a:noFill/>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CSRIC VIII Co-chair</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29195A7-27DC-4D44-8FD8-B642035C5AF5}"/>
              </a:ext>
            </a:extLst>
          </p:cNvPr>
          <p:cNvSpPr txBox="1"/>
          <p:nvPr/>
        </p:nvSpPr>
        <p:spPr>
          <a:xfrm>
            <a:off x="7615673" y="4297486"/>
            <a:ext cx="3197344"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Billy Bob Brown, CISA</a:t>
            </a:r>
          </a:p>
        </p:txBody>
      </p:sp>
    </p:spTree>
    <p:extLst>
      <p:ext uri="{BB962C8B-B14F-4D97-AF65-F5344CB8AC3E}">
        <p14:creationId xmlns:p14="http://schemas.microsoft.com/office/powerpoint/2010/main" val="18299821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559812" y="3095538"/>
            <a:ext cx="3510355" cy="1730904"/>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Adjourn Meeting</a:t>
            </a:r>
            <a:br>
              <a:rPr lang="en-US" sz="2800" dirty="0">
                <a:solidFill>
                  <a:srgbClr val="FFFFFF"/>
                </a:solidFill>
                <a:latin typeface="+mn-lt"/>
                <a:cs typeface="Times New Roman" panose="02020603050405020304" pitchFamily="18" charset="0"/>
              </a:rPr>
            </a:br>
            <a:br>
              <a:rPr lang="en-US" sz="2800" dirty="0">
                <a:solidFill>
                  <a:srgbClr val="FFFFFF"/>
                </a:solidFill>
                <a:latin typeface="+mn-lt"/>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Suzon Cameron, DFO</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BB71FA35-8EB0-494D-BFDD-59D882A87330}"/>
              </a:ext>
            </a:extLst>
          </p:cNvPr>
          <p:cNvSpPr>
            <a:spLocks noGrp="1"/>
          </p:cNvSpPr>
          <p:nvPr>
            <p:ph type="sldNum" sz="quarter" idx="12"/>
          </p:nvPr>
        </p:nvSpPr>
        <p:spPr/>
        <p:txBody>
          <a:bodyPr/>
          <a:lstStyle/>
          <a:p>
            <a:fld id="{F850A357-A51B-4CFC-9187-672DAAD82F39}" type="slidenum">
              <a:rPr lang="en-US" smtClean="0"/>
              <a:t>109</a:t>
            </a:fld>
            <a:endParaRPr lang="en-US"/>
          </a:p>
        </p:txBody>
      </p:sp>
    </p:spTree>
    <p:extLst>
      <p:ext uri="{BB962C8B-B14F-4D97-AF65-F5344CB8AC3E}">
        <p14:creationId xmlns:p14="http://schemas.microsoft.com/office/powerpoint/2010/main" val="273468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5G is a departure from traditional wireless networks </a:t>
            </a:r>
          </a:p>
          <a:p>
            <a:pPr lvl="1"/>
            <a:r>
              <a:rPr lang="en-US" dirty="0">
                <a:latin typeface="Times New Roman" panose="02020603050405020304" pitchFamily="18" charset="0"/>
                <a:cs typeface="Times New Roman" panose="02020603050405020304" pitchFamily="18" charset="0"/>
              </a:rPr>
              <a:t>It is not the next evolution building on 4G</a:t>
            </a:r>
          </a:p>
          <a:p>
            <a:pPr lvl="1"/>
            <a:r>
              <a:rPr lang="en-US" dirty="0">
                <a:latin typeface="Times New Roman" panose="02020603050405020304" pitchFamily="18" charset="0"/>
                <a:cs typeface="Times New Roman" panose="02020603050405020304" pitchFamily="18" charset="0"/>
              </a:rPr>
              <a:t>5G is a completely new architecture with “new” technology</a:t>
            </a:r>
          </a:p>
          <a:p>
            <a:pPr lvl="1"/>
            <a:r>
              <a:rPr lang="en-US" dirty="0">
                <a:latin typeface="Times New Roman" panose="02020603050405020304" pitchFamily="18" charset="0"/>
                <a:cs typeface="Times New Roman" panose="02020603050405020304" pitchFamily="18" charset="0"/>
              </a:rPr>
              <a:t>5G is built using IT and cloud technology</a:t>
            </a:r>
          </a:p>
          <a:p>
            <a:r>
              <a:rPr lang="en-US" dirty="0">
                <a:latin typeface="Times New Roman" panose="02020603050405020304" pitchFamily="18" charset="0"/>
                <a:cs typeface="Times New Roman" panose="02020603050405020304" pitchFamily="18" charset="0"/>
              </a:rPr>
              <a:t>The signaling protocol used within the 5G core network and other parts of 5G (such as OSS/BSS) is HTTP</a:t>
            </a:r>
          </a:p>
          <a:p>
            <a:pPr lvl="1"/>
            <a:r>
              <a:rPr lang="en-US" dirty="0">
                <a:latin typeface="Times New Roman" panose="02020603050405020304" pitchFamily="18" charset="0"/>
                <a:cs typeface="Times New Roman" panose="02020603050405020304" pitchFamily="18" charset="0"/>
              </a:rPr>
              <a:t>The network core uses HTTP/2 while some support systems may use HTTP/1</a:t>
            </a:r>
          </a:p>
          <a:p>
            <a:pPr lvl="1"/>
            <a:r>
              <a:rPr lang="en-US" dirty="0">
                <a:latin typeface="Times New Roman" panose="02020603050405020304" pitchFamily="18" charset="0"/>
                <a:cs typeface="Times New Roman" panose="02020603050405020304" pitchFamily="18" charset="0"/>
              </a:rPr>
              <a:t>This raises concerns around known vulnerabilities in the HTTP protocol</a:t>
            </a:r>
          </a:p>
          <a:p>
            <a:pPr lvl="0"/>
            <a:endParaRPr lang="en-US"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Report #1 - Executive Summary</a:t>
            </a:r>
          </a:p>
        </p:txBody>
      </p:sp>
    </p:spTree>
    <p:extLst>
      <p:ext uri="{BB962C8B-B14F-4D97-AF65-F5344CB8AC3E}">
        <p14:creationId xmlns:p14="http://schemas.microsoft.com/office/powerpoint/2010/main" val="35226583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268731" y="3048450"/>
            <a:ext cx="4086712" cy="1444128"/>
          </a:xfrm>
        </p:spPr>
        <p:txBody>
          <a:bodyPr vert="horz" lIns="91440" tIns="45720" rIns="91440" bIns="45720" rtlCol="0" anchor="b">
            <a:norm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NEXT CSRIC VIII MEETING </a:t>
            </a:r>
            <a:br>
              <a:rPr lang="en-US" sz="2400" cap="small" dirty="0">
                <a:solidFill>
                  <a:srgbClr val="FFFFFF"/>
                </a:solidFill>
                <a:latin typeface="Times New Roman" panose="02020603050405020304" pitchFamily="18" charset="0"/>
                <a:cs typeface="Times New Roman" panose="02020603050405020304" pitchFamily="18" charset="0"/>
              </a:rPr>
            </a:br>
            <a:br>
              <a:rPr lang="en-US" sz="2400" cap="small" dirty="0">
                <a:solidFill>
                  <a:srgbClr val="FFFFFF"/>
                </a:solidFill>
                <a:latin typeface="Times New Roman" panose="02020603050405020304" pitchFamily="18" charset="0"/>
                <a:cs typeface="Times New Roman" panose="02020603050405020304" pitchFamily="18" charset="0"/>
              </a:rPr>
            </a:br>
            <a:r>
              <a:rPr lang="en-US" sz="2200" b="1" cap="small" dirty="0">
                <a:solidFill>
                  <a:srgbClr val="FF0000"/>
                </a:solidFill>
                <a:latin typeface="Times New Roman" panose="02020603050405020304" pitchFamily="18" charset="0"/>
                <a:cs typeface="Times New Roman" panose="02020603050405020304" pitchFamily="18" charset="0"/>
              </a:rPr>
              <a:t>December 15, 2022</a:t>
            </a:r>
            <a:br>
              <a:rPr lang="en-US" sz="2200" b="1" cap="small" dirty="0">
                <a:solidFill>
                  <a:srgbClr val="FF0000"/>
                </a:solidFill>
                <a:latin typeface="Times New Roman" panose="02020603050405020304" pitchFamily="18" charset="0"/>
                <a:cs typeface="Times New Roman" panose="02020603050405020304" pitchFamily="18" charset="0"/>
              </a:rPr>
            </a:br>
            <a:r>
              <a:rPr lang="en-US" sz="2200" b="1" cap="small" dirty="0">
                <a:solidFill>
                  <a:srgbClr val="FF0000"/>
                </a:solidFill>
                <a:latin typeface="Times New Roman" panose="02020603050405020304" pitchFamily="18" charset="0"/>
                <a:cs typeface="Times New Roman" panose="02020603050405020304" pitchFamily="18" charset="0"/>
              </a:rPr>
              <a:t> at 1:00 </a:t>
            </a:r>
            <a:r>
              <a:rPr lang="en-US" sz="2200" b="1" cap="small">
                <a:solidFill>
                  <a:srgbClr val="FF0000"/>
                </a:solidFill>
                <a:latin typeface="Times New Roman" panose="02020603050405020304" pitchFamily="18" charset="0"/>
                <a:cs typeface="Times New Roman" panose="02020603050405020304" pitchFamily="18" charset="0"/>
              </a:rPr>
              <a:t>pm EST</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BB71FA35-8EB0-494D-BFDD-59D882A87330}"/>
              </a:ext>
            </a:extLst>
          </p:cNvPr>
          <p:cNvSpPr>
            <a:spLocks noGrp="1"/>
          </p:cNvSpPr>
          <p:nvPr>
            <p:ph type="sldNum" sz="quarter" idx="12"/>
          </p:nvPr>
        </p:nvSpPr>
        <p:spPr/>
        <p:txBody>
          <a:bodyPr/>
          <a:lstStyle/>
          <a:p>
            <a:fld id="{F850A357-A51B-4CFC-9187-672DAAD82F39}" type="slidenum">
              <a:rPr lang="en-US" smtClean="0"/>
              <a:t>110</a:t>
            </a:fld>
            <a:endParaRPr lang="en-US"/>
          </a:p>
        </p:txBody>
      </p:sp>
    </p:spTree>
    <p:extLst>
      <p:ext uri="{BB962C8B-B14F-4D97-AF65-F5344CB8AC3E}">
        <p14:creationId xmlns:p14="http://schemas.microsoft.com/office/powerpoint/2010/main" val="265522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96A3-F4C2-99A5-1709-7BFBE87BDDBD}"/>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Report #1 - </a:t>
            </a:r>
            <a:r>
              <a:rPr lang="en-US" sz="4000" b="1" dirty="0"/>
              <a:t>Executive Summary</a:t>
            </a:r>
          </a:p>
        </p:txBody>
      </p:sp>
      <p:sp>
        <p:nvSpPr>
          <p:cNvPr id="3" name="Content Placeholder 2">
            <a:extLst>
              <a:ext uri="{FF2B5EF4-FFF2-40B4-BE49-F238E27FC236}">
                <a16:creationId xmlns:a16="http://schemas.microsoft.com/office/drawing/2014/main" id="{46012F7F-0880-6BE1-B796-2C4653E81012}"/>
              </a:ext>
            </a:extLst>
          </p:cNvPr>
          <p:cNvSpPr>
            <a:spLocks noGrp="1"/>
          </p:cNvSpPr>
          <p:nvPr>
            <p:ph idx="1"/>
          </p:nvPr>
        </p:nvSpPr>
        <p:spPr/>
        <p:txBody>
          <a:bodyPr/>
          <a:lstStyle/>
          <a:p>
            <a:r>
              <a:rPr lang="en-US" dirty="0"/>
              <a:t>The FCC tasked WG1 to identify any vulnerabilities 5G signaling vulnerabilities associated with the HTTP/2 protocol specifically </a:t>
            </a:r>
          </a:p>
          <a:p>
            <a:r>
              <a:rPr lang="en-US" dirty="0"/>
              <a:t>The first deliverable is this report identifying those vulnerabilities</a:t>
            </a:r>
          </a:p>
          <a:p>
            <a:r>
              <a:rPr lang="en-US" dirty="0"/>
              <a:t>The second deliverable is a report on how to mitigate those vulnerabilities and provide recommendations for both industry and the FCC </a:t>
            </a:r>
          </a:p>
          <a:p>
            <a:endParaRPr lang="en-US" dirty="0"/>
          </a:p>
        </p:txBody>
      </p:sp>
      <p:sp>
        <p:nvSpPr>
          <p:cNvPr id="4" name="Slide Number Placeholder 3">
            <a:extLst>
              <a:ext uri="{FF2B5EF4-FFF2-40B4-BE49-F238E27FC236}">
                <a16:creationId xmlns:a16="http://schemas.microsoft.com/office/drawing/2014/main" id="{003CA60E-B288-B371-080A-D108AD3CA7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C4D3FEF6-D1AE-3632-60B0-327CA72EA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18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430B-ED8F-B458-8D6E-0A72B214395D}"/>
              </a:ext>
            </a:extLst>
          </p:cNvPr>
          <p:cNvSpPr>
            <a:spLocks noGrp="1"/>
          </p:cNvSpPr>
          <p:nvPr>
            <p:ph type="title"/>
          </p:nvPr>
        </p:nvSpPr>
        <p:spPr/>
        <p:txBody>
          <a:bodyPr/>
          <a:lstStyle/>
          <a:p>
            <a:pPr algn="ctr"/>
            <a:r>
              <a:rPr lang="en-US" b="1" dirty="0"/>
              <a:t>Methodology</a:t>
            </a:r>
          </a:p>
        </p:txBody>
      </p:sp>
      <p:sp>
        <p:nvSpPr>
          <p:cNvPr id="3" name="Content Placeholder 2">
            <a:extLst>
              <a:ext uri="{FF2B5EF4-FFF2-40B4-BE49-F238E27FC236}">
                <a16:creationId xmlns:a16="http://schemas.microsoft.com/office/drawing/2014/main" id="{21EB371F-BF19-A060-88EB-21F881474079}"/>
              </a:ext>
            </a:extLst>
          </p:cNvPr>
          <p:cNvSpPr>
            <a:spLocks noGrp="1"/>
          </p:cNvSpPr>
          <p:nvPr>
            <p:ph idx="1"/>
          </p:nvPr>
        </p:nvSpPr>
        <p:spPr>
          <a:xfrm>
            <a:off x="745921" y="1582260"/>
            <a:ext cx="10515600" cy="4351338"/>
          </a:xfrm>
        </p:spPr>
        <p:txBody>
          <a:bodyPr/>
          <a:lstStyle/>
          <a:p>
            <a:r>
              <a:rPr lang="en-US" dirty="0"/>
              <a:t>While there are many vulnerabilities in HTTP/2 for networks with public access (the Internet) these same vulnerabilities do not necessarily pose a threat in a closed network such as 5G</a:t>
            </a:r>
          </a:p>
          <a:p>
            <a:pPr lvl="1"/>
            <a:r>
              <a:rPr lang="en-US" dirty="0"/>
              <a:t>This was taken into consideration as we examined all known vulnerabilities and explored other potential threats</a:t>
            </a:r>
          </a:p>
          <a:p>
            <a:pPr lvl="1"/>
            <a:r>
              <a:rPr lang="en-US" dirty="0"/>
              <a:t>This report then identifies the vulnerabilities that pose a threat to 5G core networks rather than all vulnerabilities of HTTP</a:t>
            </a:r>
          </a:p>
          <a:p>
            <a:pPr lvl="1"/>
            <a:r>
              <a:rPr lang="en-US" dirty="0"/>
              <a:t>The WG looked at existing industry sources, input from the FCC, as well as presentations from subject matter experts</a:t>
            </a:r>
          </a:p>
          <a:p>
            <a:pPr lvl="1"/>
            <a:r>
              <a:rPr lang="en-US" dirty="0"/>
              <a:t>This report does not discuss mitigations, as that will be the topic of the next report due June 2023</a:t>
            </a:r>
          </a:p>
        </p:txBody>
      </p:sp>
      <p:sp>
        <p:nvSpPr>
          <p:cNvPr id="4" name="Slide Number Placeholder 3">
            <a:extLst>
              <a:ext uri="{FF2B5EF4-FFF2-40B4-BE49-F238E27FC236}">
                <a16:creationId xmlns:a16="http://schemas.microsoft.com/office/drawing/2014/main" id="{BA805DB5-DB67-B510-8F69-A93DCC7CC3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E28AE46C-60A6-E69D-852F-2C5F8B48A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87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AB47-FC55-7BBC-3F94-32F389404D5B}"/>
              </a:ext>
            </a:extLst>
          </p:cNvPr>
          <p:cNvSpPr>
            <a:spLocks noGrp="1"/>
          </p:cNvSpPr>
          <p:nvPr>
            <p:ph type="title"/>
          </p:nvPr>
        </p:nvSpPr>
        <p:spPr/>
        <p:txBody>
          <a:bodyPr>
            <a:normAutofit/>
          </a:bodyPr>
          <a:lstStyle/>
          <a:p>
            <a:pPr algn="ctr"/>
            <a:r>
              <a:rPr lang="en-US" sz="4000" b="1" dirty="0"/>
              <a:t>References and Sources</a:t>
            </a:r>
          </a:p>
        </p:txBody>
      </p:sp>
      <p:sp>
        <p:nvSpPr>
          <p:cNvPr id="3" name="Content Placeholder 2">
            <a:extLst>
              <a:ext uri="{FF2B5EF4-FFF2-40B4-BE49-F238E27FC236}">
                <a16:creationId xmlns:a16="http://schemas.microsoft.com/office/drawing/2014/main" id="{7F5B7081-274B-674E-E32C-761450877677}"/>
              </a:ext>
            </a:extLst>
          </p:cNvPr>
          <p:cNvSpPr>
            <a:spLocks noGrp="1"/>
          </p:cNvSpPr>
          <p:nvPr>
            <p:ph idx="1"/>
          </p:nvPr>
        </p:nvSpPr>
        <p:spPr/>
        <p:txBody>
          <a:bodyPr>
            <a:normAutofit fontScale="92500" lnSpcReduction="20000"/>
          </a:bodyPr>
          <a:lstStyle/>
          <a:p>
            <a:pPr marL="0" marR="0" lvl="0" indent="0" algn="ctr">
              <a:spcBef>
                <a:spcPts val="0"/>
              </a:spcBef>
              <a:spcAft>
                <a:spcPts val="0"/>
              </a:spcAft>
              <a:buSzPts val="1200"/>
              <a:buNone/>
            </a:pPr>
            <a:r>
              <a:rPr lang="en-US" sz="1800" b="1" dirty="0">
                <a:effectLst/>
                <a:latin typeface="Times New Roman" panose="02020603050405020304" pitchFamily="18" charset="0"/>
                <a:ea typeface="Times New Roman" panose="02020603050405020304" pitchFamily="18" charset="0"/>
              </a:rPr>
              <a:t>INDUSTRY SPECIFICATIONS</a:t>
            </a:r>
          </a:p>
          <a:p>
            <a:pPr marL="342900" marR="0" lvl="0" indent="-342900">
              <a:spcBef>
                <a:spcPts val="0"/>
              </a:spcBef>
              <a:spcAft>
                <a:spcPts val="0"/>
              </a:spcAft>
              <a:buSzPts val="1200"/>
              <a:buFont typeface="Times New Roman" panose="02020603050405020304" pitchFamily="18" charset="0"/>
              <a:buAutoNum type="arabicPeriod"/>
            </a:pPr>
            <a:r>
              <a:rPr lang="en-US" sz="1800" dirty="0">
                <a:effectLst/>
                <a:latin typeface="Times New Roman" panose="02020603050405020304" pitchFamily="18" charset="0"/>
                <a:ea typeface="Times New Roman" panose="02020603050405020304" pitchFamily="18" charset="0"/>
              </a:rPr>
              <a:t>3GPP 28.533 Management and orchestration; Architecture framework</a:t>
            </a:r>
          </a:p>
          <a:p>
            <a:pPr marL="342900" indent="-342900">
              <a:spcBef>
                <a:spcPts val="0"/>
              </a:spcBef>
              <a:buSzPts val="1200"/>
              <a:buFont typeface="Times New Roman" panose="02020603050405020304" pitchFamily="18" charset="0"/>
              <a:buAutoNum type="arabicPeriod"/>
            </a:pPr>
            <a:r>
              <a:rPr lang="en-US" sz="1800" dirty="0">
                <a:effectLst/>
                <a:latin typeface="Times New Roman" panose="02020603050405020304" pitchFamily="18" charset="0"/>
                <a:ea typeface="Times New Roman" panose="02020603050405020304" pitchFamily="18" charset="0"/>
              </a:rPr>
              <a:t>3GPP TR 29.893 Study on IETF QUIC Transport for 5GC Service </a:t>
            </a:r>
            <a:r>
              <a:rPr lang="en-US" sz="1800" dirty="0">
                <a:latin typeface="Times New Roman" panose="02020603050405020304" pitchFamily="18" charset="0"/>
                <a:ea typeface="Times New Roman" panose="02020603050405020304" pitchFamily="18" charset="0"/>
              </a:rPr>
              <a:t>Based Interfaces</a:t>
            </a:r>
          </a:p>
          <a:p>
            <a:pPr marL="342900" indent="-342900">
              <a:spcBef>
                <a:spcPts val="0"/>
              </a:spcBef>
              <a:buSzPts val="1200"/>
              <a:buFont typeface="Times New Roman" panose="02020603050405020304" pitchFamily="18" charset="0"/>
              <a:buAutoNum type="arabicPeriod"/>
            </a:pPr>
            <a:r>
              <a:rPr lang="en-US" sz="1800" dirty="0">
                <a:latin typeface="Times New Roman" panose="02020603050405020304" pitchFamily="18" charset="0"/>
                <a:ea typeface="Times New Roman" panose="02020603050405020304" pitchFamily="18" charset="0"/>
              </a:rPr>
              <a:t>3GPP TS 33.117 v17.0.0; Catalogue of general security assurance requirements</a:t>
            </a:r>
          </a:p>
          <a:p>
            <a:pPr marL="342900" indent="-342900">
              <a:spcBef>
                <a:spcPts val="0"/>
              </a:spcBef>
              <a:buSzPts val="1200"/>
              <a:buFont typeface="Times New Roman" panose="02020603050405020304" pitchFamily="18" charset="0"/>
              <a:buAutoNum type="arabicPeriod"/>
            </a:pPr>
            <a:r>
              <a:rPr lang="en-US" sz="1800" dirty="0">
                <a:latin typeface="Times New Roman" panose="02020603050405020304" pitchFamily="18" charset="0"/>
                <a:ea typeface="Times New Roman" panose="02020603050405020304" pitchFamily="18" charset="0"/>
              </a:rPr>
              <a:t>IETF RFC 7540; Hypertext Transfer Protocol Version 2 (HTTP/2); May 2015</a:t>
            </a:r>
          </a:p>
          <a:p>
            <a:pPr marL="342900" indent="-342900">
              <a:spcBef>
                <a:spcPts val="0"/>
              </a:spcBef>
              <a:buSzPts val="1200"/>
              <a:buFont typeface="Times New Roman" panose="02020603050405020304" pitchFamily="18" charset="0"/>
              <a:buAutoNum type="arabicPeriod"/>
            </a:pPr>
            <a:endParaRPr lang="en-US" sz="1800" dirty="0">
              <a:latin typeface="Times New Roman" panose="02020603050405020304" pitchFamily="18" charset="0"/>
              <a:ea typeface="Times New Roman" panose="02020603050405020304" pitchFamily="18" charset="0"/>
            </a:endParaRPr>
          </a:p>
          <a:p>
            <a:pPr marL="0" indent="0" algn="ctr">
              <a:spcBef>
                <a:spcPts val="0"/>
              </a:spcBef>
              <a:buSzPts val="1200"/>
              <a:buNone/>
            </a:pPr>
            <a:r>
              <a:rPr lang="en-US" sz="1800" b="1" dirty="0">
                <a:latin typeface="Times New Roman" panose="02020603050405020304" pitchFamily="18" charset="0"/>
                <a:ea typeface="Times New Roman" panose="02020603050405020304" pitchFamily="18" charset="0"/>
              </a:rPr>
              <a:t>INDUSTRY WHITE PAPERS</a:t>
            </a:r>
          </a:p>
          <a:p>
            <a:pPr marL="342900" indent="-342900">
              <a:spcBef>
                <a:spcPts val="0"/>
              </a:spcBef>
              <a:buSzPts val="1200"/>
              <a:buFont typeface="Times New Roman" panose="02020603050405020304" pitchFamily="18" charset="0"/>
              <a:buAutoNum type="arabicPeriod"/>
            </a:pPr>
            <a:endParaRPr lang="en-US" sz="1800" dirty="0">
              <a:latin typeface="Times New Roman" panose="02020603050405020304" pitchFamily="18" charset="0"/>
              <a:ea typeface="Times New Roman" panose="02020603050405020304" pitchFamily="18" charset="0"/>
            </a:endParaRPr>
          </a:p>
          <a:p>
            <a:pPr marL="342900" indent="-342900">
              <a:spcBef>
                <a:spcPts val="0"/>
              </a:spcBef>
              <a:buSzPts val="1200"/>
              <a:buFont typeface="Times New Roman" panose="02020603050405020304" pitchFamily="18" charset="0"/>
              <a:buAutoNum type="arabicPeriod"/>
            </a:pPr>
            <a:r>
              <a:rPr lang="en-US" sz="1800" dirty="0">
                <a:latin typeface="Times New Roman" panose="02020603050405020304" pitchFamily="18" charset="0"/>
                <a:ea typeface="Times New Roman" panose="02020603050405020304" pitchFamily="18" charset="0"/>
              </a:rPr>
              <a:t>The 3GPP defined Service Based Management Architecture White Paper (Nokia Bell Labs)</a:t>
            </a:r>
          </a:p>
          <a:p>
            <a:pPr marL="342900" indent="-342900">
              <a:spcBef>
                <a:spcPts val="0"/>
              </a:spcBef>
              <a:buSzPts val="1200"/>
              <a:buFont typeface="Times New Roman" panose="02020603050405020304" pitchFamily="18" charset="0"/>
              <a:buAutoNum type="arabicPeriod"/>
            </a:pPr>
            <a:r>
              <a:rPr lang="en-US" sz="1800" dirty="0">
                <a:latin typeface="Times New Roman" panose="02020603050405020304" pitchFamily="18" charset="0"/>
                <a:ea typeface="Times New Roman" panose="02020603050405020304" pitchFamily="18" charset="0"/>
              </a:rPr>
              <a:t>QUIC and HTTP/3; Ericsson presentation, April 2020</a:t>
            </a:r>
          </a:p>
          <a:p>
            <a:pPr marL="342900" indent="-342900">
              <a:spcBef>
                <a:spcPts val="0"/>
              </a:spcBef>
              <a:buSzPts val="1200"/>
              <a:buFont typeface="Times New Roman" panose="02020603050405020304" pitchFamily="18" charset="0"/>
              <a:buAutoNum type="arabicPeriod"/>
            </a:pPr>
            <a:endParaRPr lang="en-US" sz="1800" dirty="0">
              <a:latin typeface="Times New Roman" panose="02020603050405020304" pitchFamily="18" charset="0"/>
              <a:ea typeface="Times New Roman" panose="02020603050405020304" pitchFamily="18" charset="0"/>
            </a:endParaRPr>
          </a:p>
          <a:p>
            <a:pPr marL="0" marR="0" lvl="0" indent="0" algn="ctr">
              <a:spcBef>
                <a:spcPts val="0"/>
              </a:spcBef>
              <a:spcAft>
                <a:spcPts val="0"/>
              </a:spcAft>
              <a:buSzPts val="1200"/>
              <a:buNone/>
            </a:pPr>
            <a:r>
              <a:rPr lang="en-US" sz="1800" b="1" dirty="0">
                <a:effectLst/>
                <a:latin typeface="Times New Roman" panose="02020603050405020304" pitchFamily="18" charset="0"/>
                <a:ea typeface="Times New Roman" panose="02020603050405020304" pitchFamily="18" charset="0"/>
              </a:rPr>
              <a:t>RESEARCHER CLAIMS</a:t>
            </a:r>
          </a:p>
          <a:p>
            <a:pPr marL="342900" marR="0" lvl="0" indent="-342900">
              <a:spcBef>
                <a:spcPts val="0"/>
              </a:spcBef>
              <a:spcAft>
                <a:spcPts val="0"/>
              </a:spcAft>
              <a:buSzPts val="1200"/>
              <a:buFont typeface="Times New Roman" panose="02020603050405020304" pitchFamily="18" charset="0"/>
              <a:buAutoNum type="arabicPeriod"/>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Times New Roman" panose="02020603050405020304" pitchFamily="18" charset="0"/>
              <a:buAutoNum type="arabicPeriod"/>
            </a:pPr>
            <a:r>
              <a:rPr lang="en-US" sz="1800" dirty="0">
                <a:effectLst/>
                <a:latin typeface="Times New Roman" panose="02020603050405020304" pitchFamily="18" charset="0"/>
                <a:ea typeface="Times New Roman" panose="02020603050405020304" pitchFamily="18" charset="0"/>
              </a:rPr>
              <a:t>HTTP/2: In-depth analysis of the top four flaws of the next generation web protocol; Imperva, Hacker Intelligence Initiative; August 2016, V1</a:t>
            </a:r>
          </a:p>
          <a:p>
            <a:pPr marL="342900" marR="0" lvl="0" indent="-342900">
              <a:spcBef>
                <a:spcPts val="0"/>
              </a:spcBef>
              <a:spcAft>
                <a:spcPts val="0"/>
              </a:spcAft>
              <a:buSzPts val="1200"/>
              <a:buFont typeface="Times New Roman" panose="02020603050405020304" pitchFamily="18" charset="0"/>
              <a:buAutoNum type="arabicPeriod"/>
            </a:pPr>
            <a:r>
              <a:rPr lang="en-US" sz="1800" dirty="0" err="1">
                <a:effectLst/>
                <a:latin typeface="Times New Roman" panose="02020603050405020304" pitchFamily="18" charset="0"/>
                <a:ea typeface="Times New Roman" panose="02020603050405020304" pitchFamily="18" charset="0"/>
              </a:rPr>
              <a:t>Signalling</a:t>
            </a:r>
            <a:r>
              <a:rPr lang="en-US" sz="1800" dirty="0">
                <a:effectLst/>
                <a:latin typeface="Times New Roman" panose="02020603050405020304" pitchFamily="18" charset="0"/>
                <a:ea typeface="Times New Roman" panose="02020603050405020304" pitchFamily="18" charset="0"/>
              </a:rPr>
              <a:t> Security Analysis: Is HTTP/2 Secure in 5G Core Network?; Hu, </a:t>
            </a:r>
            <a:r>
              <a:rPr lang="en-US" sz="1800" dirty="0" err="1">
                <a:effectLst/>
                <a:latin typeface="Times New Roman" panose="02020603050405020304" pitchFamily="18" charset="0"/>
                <a:ea typeface="Times New Roman" panose="02020603050405020304" pitchFamily="18" charset="0"/>
              </a:rPr>
              <a:t>Xinxin</a:t>
            </a:r>
            <a:r>
              <a:rPr lang="en-US" sz="1800" dirty="0">
                <a:effectLst/>
                <a:latin typeface="Times New Roman" panose="02020603050405020304" pitchFamily="18" charset="0"/>
                <a:ea typeface="Times New Roman" panose="02020603050405020304" pitchFamily="18" charset="0"/>
              </a:rPr>
              <a:t>; Liu, </a:t>
            </a:r>
            <a:r>
              <a:rPr lang="en-US" sz="1800" dirty="0" err="1">
                <a:effectLst/>
                <a:latin typeface="Times New Roman" panose="02020603050405020304" pitchFamily="18" charset="0"/>
                <a:ea typeface="Times New Roman" panose="02020603050405020304" pitchFamily="18" charset="0"/>
              </a:rPr>
              <a:t>Caixia</a:t>
            </a:r>
            <a:r>
              <a:rPr lang="en-US" sz="1800" dirty="0">
                <a:effectLst/>
                <a:latin typeface="Times New Roman" panose="02020603050405020304" pitchFamily="18" charset="0"/>
                <a:ea typeface="Times New Roman" panose="02020603050405020304" pitchFamily="18" charset="0"/>
              </a:rPr>
              <a:t>; You, Wei; Zhao, Yu; National Digital Switching System Engineering &amp; Technological Research Center; Zhengzhou China</a:t>
            </a:r>
          </a:p>
          <a:p>
            <a:pPr marL="342900" marR="0" lvl="0" indent="-342900">
              <a:spcBef>
                <a:spcPts val="0"/>
              </a:spcBef>
              <a:spcAft>
                <a:spcPts val="0"/>
              </a:spcAft>
              <a:buSzPts val="1200"/>
              <a:buFont typeface="Times New Roman" panose="02020603050405020304" pitchFamily="18" charset="0"/>
              <a:buAutoNum type="arabicPeriod"/>
            </a:pPr>
            <a:r>
              <a:rPr lang="en-US" sz="1800" dirty="0">
                <a:effectLst/>
                <a:latin typeface="Times New Roman" panose="02020603050405020304" pitchFamily="18" charset="0"/>
                <a:ea typeface="Times New Roman" panose="02020603050405020304" pitchFamily="18" charset="0"/>
              </a:rPr>
              <a:t>HTTP/2: The Sequel is Always Worse; Kettle James</a:t>
            </a:r>
          </a:p>
          <a:p>
            <a:pPr marL="342900" marR="0" lvl="0" indent="-342900">
              <a:spcBef>
                <a:spcPts val="0"/>
              </a:spcBef>
              <a:spcAft>
                <a:spcPts val="0"/>
              </a:spcAft>
              <a:buSzPts val="1200"/>
              <a:buFont typeface="Times New Roman" panose="02020603050405020304" pitchFamily="18" charset="0"/>
              <a:buAutoNum type="arabicPeriod"/>
            </a:pPr>
            <a:r>
              <a:rPr lang="en-US" sz="1800" dirty="0">
                <a:effectLst/>
                <a:latin typeface="Times New Roman" panose="02020603050405020304" pitchFamily="18" charset="0"/>
                <a:ea typeface="Times New Roman" panose="02020603050405020304" pitchFamily="18" charset="0"/>
              </a:rPr>
              <a:t>5G Network Slicing Security; McDaid, </a:t>
            </a:r>
            <a:r>
              <a:rPr lang="en-US" sz="1800" dirty="0" err="1">
                <a:effectLst/>
                <a:latin typeface="Times New Roman" panose="02020603050405020304" pitchFamily="18" charset="0"/>
                <a:ea typeface="Times New Roman" panose="02020603050405020304" pitchFamily="18" charset="0"/>
              </a:rPr>
              <a:t>Cathal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AdaptiveMobile</a:t>
            </a:r>
            <a:r>
              <a:rPr lang="en-US" sz="1800" dirty="0">
                <a:effectLst/>
                <a:latin typeface="Times New Roman" panose="02020603050405020304" pitchFamily="18" charset="0"/>
                <a:ea typeface="Times New Roman" panose="02020603050405020304" pitchFamily="18" charset="0"/>
              </a:rPr>
              <a:t>; Feb 2022</a:t>
            </a:r>
          </a:p>
          <a:p>
            <a:pPr marL="342900" marR="0" lvl="0" indent="-342900">
              <a:spcBef>
                <a:spcPts val="0"/>
              </a:spcBef>
              <a:spcAft>
                <a:spcPts val="0"/>
              </a:spcAft>
              <a:buSzPts val="1200"/>
              <a:buFont typeface="Times New Roman" panose="02020603050405020304" pitchFamily="18" charset="0"/>
              <a:buAutoNum type="arabicPeriod"/>
            </a:pPr>
            <a:endParaRPr lang="en-US" sz="1800" dirty="0">
              <a:latin typeface="Times New Roman" panose="02020603050405020304" pitchFamily="18" charset="0"/>
              <a:ea typeface="Times New Roman" panose="02020603050405020304" pitchFamily="18" charset="0"/>
            </a:endParaRPr>
          </a:p>
          <a:p>
            <a:pPr marL="0" marR="0" lvl="0" indent="0">
              <a:spcBef>
                <a:spcPts val="0"/>
              </a:spcBef>
              <a:spcAft>
                <a:spcPts val="0"/>
              </a:spcAft>
              <a:buSzPts val="1200"/>
              <a:buNone/>
            </a:pPr>
            <a:r>
              <a:rPr lang="en-US" sz="1800" dirty="0">
                <a:effectLst/>
                <a:latin typeface="Times New Roman" panose="02020603050405020304" pitchFamily="18" charset="0"/>
                <a:ea typeface="Times New Roman" panose="02020603050405020304" pitchFamily="18" charset="0"/>
              </a:rPr>
              <a:t>We are very grateful to all the SMEs that presented to WG1. Your inputs were very valuable to our work. </a:t>
            </a:r>
          </a:p>
        </p:txBody>
      </p:sp>
      <p:sp>
        <p:nvSpPr>
          <p:cNvPr id="4" name="Slide Number Placeholder 3">
            <a:extLst>
              <a:ext uri="{FF2B5EF4-FFF2-40B4-BE49-F238E27FC236}">
                <a16:creationId xmlns:a16="http://schemas.microsoft.com/office/drawing/2014/main" id="{06554A97-6373-F50A-5058-926672CE02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F8285E96-98BD-492B-AFFA-DA04B57AF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715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90B1-2BCE-B0A7-DCFA-A9DDF6F13B99}"/>
              </a:ext>
            </a:extLst>
          </p:cNvPr>
          <p:cNvSpPr>
            <a:spLocks noGrp="1"/>
          </p:cNvSpPr>
          <p:nvPr>
            <p:ph type="title"/>
          </p:nvPr>
        </p:nvSpPr>
        <p:spPr/>
        <p:txBody>
          <a:bodyPr>
            <a:normAutofit/>
          </a:bodyPr>
          <a:lstStyle/>
          <a:p>
            <a:pPr algn="ctr"/>
            <a:r>
              <a:rPr lang="en-US" sz="4000" b="1" dirty="0"/>
              <a:t>Use of HTTP/2 in 3GPP Systems</a:t>
            </a:r>
          </a:p>
        </p:txBody>
      </p:sp>
      <p:sp>
        <p:nvSpPr>
          <p:cNvPr id="3" name="Content Placeholder 2">
            <a:extLst>
              <a:ext uri="{FF2B5EF4-FFF2-40B4-BE49-F238E27FC236}">
                <a16:creationId xmlns:a16="http://schemas.microsoft.com/office/drawing/2014/main" id="{7B51F462-58C1-80AA-BDC7-F6FEDAA4CF0C}"/>
              </a:ext>
            </a:extLst>
          </p:cNvPr>
          <p:cNvSpPr>
            <a:spLocks noGrp="1"/>
          </p:cNvSpPr>
          <p:nvPr>
            <p:ph idx="1"/>
          </p:nvPr>
        </p:nvSpPr>
        <p:spPr/>
        <p:txBody>
          <a:bodyPr>
            <a:normAutofit lnSpcReduction="10000"/>
          </a:bodyPr>
          <a:lstStyle/>
          <a:p>
            <a:r>
              <a:rPr lang="en-US" dirty="0"/>
              <a:t>HTTP/2 has never before been used in 3GPP Standards-based systems</a:t>
            </a:r>
          </a:p>
          <a:p>
            <a:pPr lvl="1"/>
            <a:r>
              <a:rPr lang="en-US" dirty="0"/>
              <a:t>Industry relied on proprietary signaling technology signaling system #7 (SS7) and Diameter (4G signaling)</a:t>
            </a:r>
          </a:p>
          <a:p>
            <a:pPr lvl="1"/>
            <a:r>
              <a:rPr lang="en-US" dirty="0"/>
              <a:t>The 3GPP has specified that HTTP/2 (or later versions) be the signaling protocol of choice for 3GPP systems</a:t>
            </a:r>
          </a:p>
          <a:p>
            <a:pPr lvl="1"/>
            <a:r>
              <a:rPr lang="en-US" dirty="0"/>
              <a:t>The 3GPP has specified HTTP/2 for use in the Service Based Architecture (SBA) and the SBA Management Architecture (SBMA)</a:t>
            </a:r>
          </a:p>
          <a:p>
            <a:pPr lvl="1"/>
            <a:r>
              <a:rPr lang="en-US" dirty="0"/>
              <a:t>The GSMA has also specified HTTP/2 be used between networks to support roaming</a:t>
            </a:r>
          </a:p>
          <a:p>
            <a:pPr lvl="2"/>
            <a:r>
              <a:rPr lang="en-US" dirty="0"/>
              <a:t>The GSMA is also specifying the use of HTTP/2 in other parts of the network</a:t>
            </a:r>
          </a:p>
          <a:p>
            <a:pPr lvl="2"/>
            <a:r>
              <a:rPr lang="en-US" dirty="0" err="1"/>
              <a:t>eSIM</a:t>
            </a:r>
            <a:r>
              <a:rPr lang="en-US" dirty="0"/>
              <a:t> management interfaces use HTTP/2</a:t>
            </a:r>
          </a:p>
          <a:p>
            <a:pPr lvl="1"/>
            <a:r>
              <a:rPr lang="en-US" dirty="0"/>
              <a:t>The ORAN also uses HTTP/2 for orchestration and management interfaces</a:t>
            </a:r>
          </a:p>
        </p:txBody>
      </p:sp>
      <p:sp>
        <p:nvSpPr>
          <p:cNvPr id="4" name="Slide Number Placeholder 3">
            <a:extLst>
              <a:ext uri="{FF2B5EF4-FFF2-40B4-BE49-F238E27FC236}">
                <a16:creationId xmlns:a16="http://schemas.microsoft.com/office/drawing/2014/main" id="{05872864-3D5D-A190-4E7B-7D0D3C68B5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7D4566F9-E7E7-3D07-A588-8A20D81DB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37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8C23-0DA3-4EFB-7DA7-3421A4F01A8A}"/>
              </a:ext>
            </a:extLst>
          </p:cNvPr>
          <p:cNvSpPr>
            <a:spLocks noGrp="1"/>
          </p:cNvSpPr>
          <p:nvPr>
            <p:ph type="title"/>
          </p:nvPr>
        </p:nvSpPr>
        <p:spPr/>
        <p:txBody>
          <a:bodyPr>
            <a:normAutofit/>
          </a:bodyPr>
          <a:lstStyle/>
          <a:p>
            <a:pPr algn="ctr"/>
            <a:r>
              <a:rPr lang="en-US" sz="4000" b="1" dirty="0"/>
              <a:t>What is an SBA?</a:t>
            </a:r>
          </a:p>
        </p:txBody>
      </p:sp>
      <p:sp>
        <p:nvSpPr>
          <p:cNvPr id="3" name="Content Placeholder 2">
            <a:extLst>
              <a:ext uri="{FF2B5EF4-FFF2-40B4-BE49-F238E27FC236}">
                <a16:creationId xmlns:a16="http://schemas.microsoft.com/office/drawing/2014/main" id="{D00FC7E1-584C-D4D2-12F3-9C2294F05DFC}"/>
              </a:ext>
            </a:extLst>
          </p:cNvPr>
          <p:cNvSpPr>
            <a:spLocks noGrp="1"/>
          </p:cNvSpPr>
          <p:nvPr>
            <p:ph idx="1"/>
          </p:nvPr>
        </p:nvSpPr>
        <p:spPr>
          <a:xfrm>
            <a:off x="972424" y="1576143"/>
            <a:ext cx="10515600" cy="4351338"/>
          </a:xfrm>
        </p:spPr>
        <p:txBody>
          <a:bodyPr>
            <a:normAutofit/>
          </a:bodyPr>
          <a:lstStyle/>
          <a:p>
            <a:r>
              <a:rPr lang="en-US" dirty="0"/>
              <a:t>In previous generations of wireless, the 3GPP system used point-to-point interfaces between network functions</a:t>
            </a:r>
          </a:p>
          <a:p>
            <a:pPr lvl="1"/>
            <a:r>
              <a:rPr lang="en-US" dirty="0"/>
              <a:t>The network has become more dynamic with virtualization &amp; more functions</a:t>
            </a:r>
          </a:p>
          <a:p>
            <a:pPr lvl="1"/>
            <a:r>
              <a:rPr lang="en-US" dirty="0"/>
              <a:t>This has made such an architecture unmanageable</a:t>
            </a:r>
          </a:p>
          <a:p>
            <a:pPr lvl="1"/>
            <a:r>
              <a:rPr lang="en-US" dirty="0"/>
              <a:t>The 3GPP defined the SBA in 3GPP TS 23.501</a:t>
            </a:r>
          </a:p>
          <a:p>
            <a:pPr lvl="1"/>
            <a:r>
              <a:rPr lang="en-US" dirty="0"/>
              <a:t>The SBA does not require the use of every network function for every mobile session – a departure from previous generations of wireless</a:t>
            </a:r>
          </a:p>
          <a:p>
            <a:pPr lvl="1"/>
            <a:r>
              <a:rPr lang="en-US" dirty="0"/>
              <a:t>This illustration also demonstrates the increase in network functions used by the network core within the SBA (next slide)</a:t>
            </a:r>
          </a:p>
          <a:p>
            <a:pPr lvl="1"/>
            <a:r>
              <a:rPr lang="en-US" dirty="0"/>
              <a:t>The Service Communication Proxy (SCP) is not shown in this illustration but also serves a key role in the SBA architecture </a:t>
            </a:r>
          </a:p>
          <a:p>
            <a:pPr lvl="1"/>
            <a:endParaRPr lang="en-US" dirty="0"/>
          </a:p>
        </p:txBody>
      </p:sp>
      <p:sp>
        <p:nvSpPr>
          <p:cNvPr id="4" name="Slide Number Placeholder 3">
            <a:extLst>
              <a:ext uri="{FF2B5EF4-FFF2-40B4-BE49-F238E27FC236}">
                <a16:creationId xmlns:a16="http://schemas.microsoft.com/office/drawing/2014/main" id="{8CFA9ADC-8A18-6D4C-D73B-1392359F69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4AF1005B-3FCC-21B4-0F91-8CB779E0C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36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B5C6-56EB-66A0-7AD2-BE35E3B70051}"/>
              </a:ext>
            </a:extLst>
          </p:cNvPr>
          <p:cNvSpPr>
            <a:spLocks noGrp="1"/>
          </p:cNvSpPr>
          <p:nvPr>
            <p:ph type="title"/>
          </p:nvPr>
        </p:nvSpPr>
        <p:spPr/>
        <p:txBody>
          <a:bodyPr>
            <a:normAutofit/>
          </a:bodyPr>
          <a:lstStyle/>
          <a:p>
            <a:pPr algn="ctr"/>
            <a:r>
              <a:rPr lang="en-US" sz="4000" b="1" dirty="0"/>
              <a:t>What is an SBA?</a:t>
            </a:r>
          </a:p>
        </p:txBody>
      </p:sp>
      <p:graphicFrame>
        <p:nvGraphicFramePr>
          <p:cNvPr id="5" name="Object 4">
            <a:extLst>
              <a:ext uri="{FF2B5EF4-FFF2-40B4-BE49-F238E27FC236}">
                <a16:creationId xmlns:a16="http://schemas.microsoft.com/office/drawing/2014/main" id="{34FEA19F-B478-1C89-B49A-91052366AD86}"/>
              </a:ext>
            </a:extLst>
          </p:cNvPr>
          <p:cNvGraphicFramePr>
            <a:graphicFrameLocks noChangeAspect="1"/>
          </p:cNvGraphicFramePr>
          <p:nvPr/>
        </p:nvGraphicFramePr>
        <p:xfrm>
          <a:off x="516833" y="834617"/>
          <a:ext cx="10714382" cy="5077588"/>
        </p:xfrm>
        <a:graphic>
          <a:graphicData uri="http://schemas.openxmlformats.org/presentationml/2006/ole">
            <mc:AlternateContent xmlns:mc="http://schemas.openxmlformats.org/markup-compatibility/2006">
              <mc:Choice xmlns:v="urn:schemas-microsoft-com:vml" Requires="v">
                <p:oleObj r:id="rId2" imgW="6578600" imgH="2844800" progId="Visio.Drawing.11">
                  <p:embed/>
                </p:oleObj>
              </mc:Choice>
              <mc:Fallback>
                <p:oleObj r:id="rId2" imgW="6578600" imgH="2844800" progId="Visio.Drawing.11">
                  <p:embed/>
                  <p:pic>
                    <p:nvPicPr>
                      <p:cNvPr id="5" name="Object 4">
                        <a:extLst>
                          <a:ext uri="{FF2B5EF4-FFF2-40B4-BE49-F238E27FC236}">
                            <a16:creationId xmlns:a16="http://schemas.microsoft.com/office/drawing/2014/main" id="{34FEA19F-B478-1C89-B49A-91052366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33" y="834617"/>
                        <a:ext cx="10714382" cy="5077588"/>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28A567DC-F93D-C2C1-2E27-C67E107BA87F}"/>
              </a:ext>
            </a:extLst>
          </p:cNvPr>
          <p:cNvSpPr txBox="1"/>
          <p:nvPr/>
        </p:nvSpPr>
        <p:spPr>
          <a:xfrm>
            <a:off x="1816258" y="5559089"/>
            <a:ext cx="9476249" cy="83099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j-lt"/>
                <a:ea typeface="+mn-ea"/>
                <a:cs typeface="+mn-cs"/>
              </a:rPr>
              <a:t>The protocol specified for use between each network function is HTTP/2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j-lt"/>
                <a:ea typeface="+mn-ea"/>
                <a:cs typeface="+mn-cs"/>
              </a:rPr>
              <a:t>HTTP/2 is the lowest version of HTTP allowed to be used in the SBA</a:t>
            </a:r>
          </a:p>
        </p:txBody>
      </p:sp>
      <p:sp>
        <p:nvSpPr>
          <p:cNvPr id="7" name="Slide Number Placeholder 6">
            <a:extLst>
              <a:ext uri="{FF2B5EF4-FFF2-40B4-BE49-F238E27FC236}">
                <a16:creationId xmlns:a16="http://schemas.microsoft.com/office/drawing/2014/main" id="{4EC05085-1DFD-0399-800E-2236D2609B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39BF78D-944F-AB90-AEBF-555D0806D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885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7848-5145-8C95-8D5A-F4B8A8AFA185}"/>
              </a:ext>
            </a:extLst>
          </p:cNvPr>
          <p:cNvSpPr>
            <a:spLocks noGrp="1"/>
          </p:cNvSpPr>
          <p:nvPr>
            <p:ph type="title"/>
          </p:nvPr>
        </p:nvSpPr>
        <p:spPr/>
        <p:txBody>
          <a:bodyPr>
            <a:normAutofit/>
          </a:bodyPr>
          <a:lstStyle/>
          <a:p>
            <a:pPr algn="ctr"/>
            <a:r>
              <a:rPr lang="en-US" sz="4000" b="1" dirty="0"/>
              <a:t>What is SBMA?</a:t>
            </a:r>
          </a:p>
        </p:txBody>
      </p:sp>
      <p:sp>
        <p:nvSpPr>
          <p:cNvPr id="3" name="Content Placeholder 2">
            <a:extLst>
              <a:ext uri="{FF2B5EF4-FFF2-40B4-BE49-F238E27FC236}">
                <a16:creationId xmlns:a16="http://schemas.microsoft.com/office/drawing/2014/main" id="{2590165E-0092-B5BF-EA48-C14BFCA7A3AA}"/>
              </a:ext>
            </a:extLst>
          </p:cNvPr>
          <p:cNvSpPr>
            <a:spLocks noGrp="1"/>
          </p:cNvSpPr>
          <p:nvPr>
            <p:ph idx="1"/>
          </p:nvPr>
        </p:nvSpPr>
        <p:spPr/>
        <p:txBody>
          <a:bodyPr/>
          <a:lstStyle/>
          <a:p>
            <a:r>
              <a:rPr lang="en-US" dirty="0"/>
              <a:t>Prior to 5G, the management system consisted of two functions</a:t>
            </a:r>
          </a:p>
          <a:p>
            <a:pPr lvl="1"/>
            <a:r>
              <a:rPr lang="en-US" dirty="0"/>
              <a:t>An element manager</a:t>
            </a:r>
          </a:p>
          <a:p>
            <a:pPr lvl="1"/>
            <a:r>
              <a:rPr lang="en-US" dirty="0"/>
              <a:t>A network manager</a:t>
            </a:r>
          </a:p>
          <a:p>
            <a:pPr lvl="1"/>
            <a:r>
              <a:rPr lang="en-US" dirty="0"/>
              <a:t>A “reference point” was then identified between the two functions (</a:t>
            </a:r>
            <a:r>
              <a:rPr lang="en-US" dirty="0" err="1"/>
              <a:t>ltf</a:t>
            </a:r>
            <a:r>
              <a:rPr lang="en-US" dirty="0"/>
              <a:t>-N)</a:t>
            </a:r>
          </a:p>
          <a:p>
            <a:pPr lvl="1"/>
            <a:r>
              <a:rPr lang="en-US" dirty="0"/>
              <a:t>Management interfaces were then defined for </a:t>
            </a:r>
            <a:r>
              <a:rPr lang="en-US" dirty="0" err="1"/>
              <a:t>ltf</a:t>
            </a:r>
            <a:r>
              <a:rPr lang="en-US" dirty="0"/>
              <a:t>-N</a:t>
            </a:r>
          </a:p>
          <a:p>
            <a:r>
              <a:rPr lang="en-US" dirty="0"/>
              <a:t>Starting with 5G, the architecture was changed to align with a service-based architecture</a:t>
            </a:r>
          </a:p>
        </p:txBody>
      </p:sp>
      <p:sp>
        <p:nvSpPr>
          <p:cNvPr id="4" name="Slide Number Placeholder 3">
            <a:extLst>
              <a:ext uri="{FF2B5EF4-FFF2-40B4-BE49-F238E27FC236}">
                <a16:creationId xmlns:a16="http://schemas.microsoft.com/office/drawing/2014/main" id="{978BC2B3-0C5C-6F05-F7C2-E716F6D28D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1BA00776-5C6F-0978-F022-36E71C82B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84774"/>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140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2594-B2A3-DE23-6E27-E417487FCBA8}"/>
              </a:ext>
            </a:extLst>
          </p:cNvPr>
          <p:cNvSpPr>
            <a:spLocks noGrp="1"/>
          </p:cNvSpPr>
          <p:nvPr>
            <p:ph type="title"/>
          </p:nvPr>
        </p:nvSpPr>
        <p:spPr/>
        <p:txBody>
          <a:bodyPr>
            <a:normAutofit/>
          </a:bodyPr>
          <a:lstStyle/>
          <a:p>
            <a:pPr algn="ctr"/>
            <a:r>
              <a:rPr lang="en-US" sz="4000" b="1" dirty="0"/>
              <a:t>What is the SBMA?</a:t>
            </a:r>
          </a:p>
        </p:txBody>
      </p:sp>
      <p:sp>
        <p:nvSpPr>
          <p:cNvPr id="3" name="Content Placeholder 2">
            <a:extLst>
              <a:ext uri="{FF2B5EF4-FFF2-40B4-BE49-F238E27FC236}">
                <a16:creationId xmlns:a16="http://schemas.microsoft.com/office/drawing/2014/main" id="{A021D743-7CD6-348E-243C-75F7FFB4D070}"/>
              </a:ext>
            </a:extLst>
          </p:cNvPr>
          <p:cNvSpPr>
            <a:spLocks noGrp="1"/>
          </p:cNvSpPr>
          <p:nvPr>
            <p:ph idx="1"/>
          </p:nvPr>
        </p:nvSpPr>
        <p:spPr>
          <a:xfrm>
            <a:off x="838200" y="1557093"/>
            <a:ext cx="5257800" cy="4351338"/>
          </a:xfrm>
        </p:spPr>
        <p:txBody>
          <a:bodyPr>
            <a:normAutofit lnSpcReduction="10000"/>
          </a:bodyPr>
          <a:lstStyle/>
          <a:p>
            <a:r>
              <a:rPr lang="en-US" dirty="0"/>
              <a:t>The SBMA is comprised of </a:t>
            </a:r>
            <a:r>
              <a:rPr lang="en-US" dirty="0" err="1"/>
              <a:t>mgmt</a:t>
            </a:r>
            <a:r>
              <a:rPr lang="en-US" dirty="0"/>
              <a:t> services</a:t>
            </a:r>
          </a:p>
          <a:p>
            <a:pPr lvl="1"/>
            <a:r>
              <a:rPr lang="en-US" dirty="0"/>
              <a:t>Configuration</a:t>
            </a:r>
          </a:p>
          <a:p>
            <a:pPr lvl="1"/>
            <a:r>
              <a:rPr lang="en-US" dirty="0"/>
              <a:t>Performance</a:t>
            </a:r>
          </a:p>
          <a:p>
            <a:pPr lvl="1"/>
            <a:r>
              <a:rPr lang="en-US" dirty="0"/>
              <a:t>Fault mgmt.</a:t>
            </a:r>
          </a:p>
          <a:p>
            <a:pPr lvl="1"/>
            <a:r>
              <a:rPr lang="en-US" dirty="0"/>
              <a:t>New services are being added in subsequent releases of the specs</a:t>
            </a:r>
          </a:p>
          <a:p>
            <a:r>
              <a:rPr lang="en-US" dirty="0"/>
              <a:t>Each 5G network function type has its own set of services</a:t>
            </a:r>
          </a:p>
          <a:p>
            <a:pPr lvl="1"/>
            <a:r>
              <a:rPr lang="en-US" dirty="0"/>
              <a:t>This provides flexibility and allows suppliers to provide their own set of services for their NFs</a:t>
            </a:r>
          </a:p>
        </p:txBody>
      </p:sp>
      <p:sp>
        <p:nvSpPr>
          <p:cNvPr id="4" name="Slide Number Placeholder 3">
            <a:extLst>
              <a:ext uri="{FF2B5EF4-FFF2-40B4-BE49-F238E27FC236}">
                <a16:creationId xmlns:a16="http://schemas.microsoft.com/office/drawing/2014/main" id="{41A22013-3832-27F1-07C9-69EC02707E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BD2C87-95E7-CB4B-A56B-44688C0C5B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3005" y="2675145"/>
            <a:ext cx="5090795" cy="2286000"/>
          </a:xfrm>
          <a:prstGeom prst="rect">
            <a:avLst/>
          </a:prstGeom>
          <a:noFill/>
        </p:spPr>
      </p:pic>
      <p:pic>
        <p:nvPicPr>
          <p:cNvPr id="6" name="Picture 7">
            <a:extLst>
              <a:ext uri="{FF2B5EF4-FFF2-40B4-BE49-F238E27FC236}">
                <a16:creationId xmlns:a16="http://schemas.microsoft.com/office/drawing/2014/main" id="{9BDB29BE-ADAC-32D6-ED35-BCD2D5DAA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92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559812" y="3095538"/>
            <a:ext cx="3510355" cy="1730904"/>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 Meeting </a:t>
            </a:r>
            <a:br>
              <a:rPr lang="en-US" sz="2800" cap="small" dirty="0">
                <a:solidFill>
                  <a:srgbClr val="FFFFFF"/>
                </a:solidFill>
                <a:latin typeface="Times New Roman" panose="02020603050405020304" pitchFamily="18" charset="0"/>
                <a:cs typeface="Times New Roman" panose="02020603050405020304" pitchFamily="18" charset="0"/>
              </a:rPr>
            </a:br>
            <a:r>
              <a:rPr lang="en-US" sz="2800" cap="small" dirty="0">
                <a:solidFill>
                  <a:srgbClr val="FFFFFF"/>
                </a:solidFill>
                <a:latin typeface="Times New Roman" panose="02020603050405020304" pitchFamily="18" charset="0"/>
                <a:cs typeface="Times New Roman" panose="02020603050405020304" pitchFamily="18" charset="0"/>
              </a:rPr>
              <a:t>&amp; Welcome</a:t>
            </a:r>
            <a:br>
              <a:rPr lang="en-US" sz="2800" dirty="0">
                <a:solidFill>
                  <a:srgbClr val="FFFFFF"/>
                </a:solidFill>
                <a:latin typeface="Times New Roman" panose="02020603050405020304" pitchFamily="18" charset="0"/>
                <a:cs typeface="Times New Roman" panose="02020603050405020304" pitchFamily="18" charset="0"/>
              </a:rPr>
            </a:br>
            <a:br>
              <a:rPr lang="en-US" sz="2800" dirty="0">
                <a:solidFill>
                  <a:srgbClr val="FFFFFF"/>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Suzon Cameron, DFO</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6B029FF8-93FA-4111-9B26-EE3B73723182}"/>
              </a:ext>
            </a:extLst>
          </p:cNvPr>
          <p:cNvSpPr>
            <a:spLocks noGrp="1"/>
          </p:cNvSpPr>
          <p:nvPr>
            <p:ph type="sldNum" sz="quarter" idx="12"/>
          </p:nvPr>
        </p:nvSpPr>
        <p:spPr/>
        <p:txBody>
          <a:bodyPr/>
          <a:lstStyle/>
          <a:p>
            <a:fld id="{F850A357-A51B-4CFC-9187-672DAAD82F39}" type="slidenum">
              <a:rPr lang="en-US" smtClean="0"/>
              <a:t>2</a:t>
            </a:fld>
            <a:endParaRPr lang="en-US"/>
          </a:p>
        </p:txBody>
      </p:sp>
    </p:spTree>
    <p:extLst>
      <p:ext uri="{BB962C8B-B14F-4D97-AF65-F5344CB8AC3E}">
        <p14:creationId xmlns:p14="http://schemas.microsoft.com/office/powerpoint/2010/main" val="323694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F6B1-AE93-1AA4-B755-5A17B577147C}"/>
              </a:ext>
            </a:extLst>
          </p:cNvPr>
          <p:cNvSpPr>
            <a:spLocks noGrp="1"/>
          </p:cNvSpPr>
          <p:nvPr>
            <p:ph type="title"/>
          </p:nvPr>
        </p:nvSpPr>
        <p:spPr/>
        <p:txBody>
          <a:bodyPr>
            <a:normAutofit/>
          </a:bodyPr>
          <a:lstStyle/>
          <a:p>
            <a:pPr algn="ctr"/>
            <a:r>
              <a:rPr lang="en-US" sz="4000" b="1" dirty="0"/>
              <a:t>Standardization of HTTP</a:t>
            </a:r>
          </a:p>
        </p:txBody>
      </p:sp>
      <p:sp>
        <p:nvSpPr>
          <p:cNvPr id="3" name="Content Placeholder 2">
            <a:extLst>
              <a:ext uri="{FF2B5EF4-FFF2-40B4-BE49-F238E27FC236}">
                <a16:creationId xmlns:a16="http://schemas.microsoft.com/office/drawing/2014/main" id="{4D24BE20-18FA-7B4E-EBEC-B3383339B543}"/>
              </a:ext>
            </a:extLst>
          </p:cNvPr>
          <p:cNvSpPr>
            <a:spLocks noGrp="1"/>
          </p:cNvSpPr>
          <p:nvPr>
            <p:ph idx="1"/>
          </p:nvPr>
        </p:nvSpPr>
        <p:spPr/>
        <p:txBody>
          <a:bodyPr/>
          <a:lstStyle/>
          <a:p>
            <a:r>
              <a:rPr lang="en-US" dirty="0"/>
              <a:t>The IETF defines the specifications for the Hyper Text Transfer Protocol (HTTP)</a:t>
            </a:r>
          </a:p>
          <a:p>
            <a:pPr lvl="1"/>
            <a:r>
              <a:rPr lang="en-US" dirty="0"/>
              <a:t>The protocol was developed for internet users to access and retrieve website information</a:t>
            </a:r>
          </a:p>
          <a:p>
            <a:pPr lvl="1"/>
            <a:r>
              <a:rPr lang="en-US" dirty="0"/>
              <a:t>There have been 4 iterations of HTTP since its inception in 1991</a:t>
            </a:r>
          </a:p>
          <a:p>
            <a:pPr lvl="1"/>
            <a:r>
              <a:rPr lang="en-US" dirty="0"/>
              <a:t>HTTP/2 was released in 2015 as a major revision &amp; replacement to HTTP/1.1</a:t>
            </a:r>
          </a:p>
          <a:p>
            <a:pPr lvl="1"/>
            <a:r>
              <a:rPr lang="en-US" dirty="0"/>
              <a:t>It provided better efficiency and reduced online latency</a:t>
            </a:r>
          </a:p>
          <a:p>
            <a:r>
              <a:rPr lang="en-US" dirty="0"/>
              <a:t>HTTP/2 is defined in IETF RFC 7540</a:t>
            </a:r>
          </a:p>
        </p:txBody>
      </p:sp>
      <p:sp>
        <p:nvSpPr>
          <p:cNvPr id="4" name="Slide Number Placeholder 3">
            <a:extLst>
              <a:ext uri="{FF2B5EF4-FFF2-40B4-BE49-F238E27FC236}">
                <a16:creationId xmlns:a16="http://schemas.microsoft.com/office/drawing/2014/main" id="{378F4F00-79F1-884C-454D-71235D975B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E56B3680-3E90-FBCA-2D7C-AC1E860D1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268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F566A6A-900A-5F87-9CA4-6D8637FCB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284460B0-D7D1-F22F-A32D-CA9F3FE9C3C9}"/>
              </a:ext>
            </a:extLst>
          </p:cNvPr>
          <p:cNvSpPr>
            <a:spLocks noGrp="1"/>
          </p:cNvSpPr>
          <p:nvPr>
            <p:ph type="title"/>
          </p:nvPr>
        </p:nvSpPr>
        <p:spPr/>
        <p:txBody>
          <a:bodyPr>
            <a:normAutofit/>
          </a:bodyPr>
          <a:lstStyle/>
          <a:p>
            <a:pPr algn="ctr"/>
            <a:r>
              <a:rPr lang="en-US" sz="4000" b="1" dirty="0"/>
              <a:t>Standardization of HTTP</a:t>
            </a:r>
          </a:p>
        </p:txBody>
      </p:sp>
      <p:sp>
        <p:nvSpPr>
          <p:cNvPr id="3" name="Content Placeholder 2">
            <a:extLst>
              <a:ext uri="{FF2B5EF4-FFF2-40B4-BE49-F238E27FC236}">
                <a16:creationId xmlns:a16="http://schemas.microsoft.com/office/drawing/2014/main" id="{3F991476-6BAB-8953-F7D1-E92F9CB2DB35}"/>
              </a:ext>
            </a:extLst>
          </p:cNvPr>
          <p:cNvSpPr>
            <a:spLocks noGrp="1"/>
          </p:cNvSpPr>
          <p:nvPr>
            <p:ph idx="1"/>
          </p:nvPr>
        </p:nvSpPr>
        <p:spPr/>
        <p:txBody>
          <a:bodyPr>
            <a:normAutofit lnSpcReduction="10000"/>
          </a:bodyPr>
          <a:lstStyle/>
          <a:p>
            <a:r>
              <a:rPr lang="en-US" dirty="0"/>
              <a:t>HTTP/3 is still a work in progress</a:t>
            </a:r>
          </a:p>
          <a:p>
            <a:pPr lvl="1"/>
            <a:r>
              <a:rPr lang="en-US" dirty="0"/>
              <a:t>HTTP/2 runs on TCP, which introduces latency issues within signaling</a:t>
            </a:r>
          </a:p>
          <a:p>
            <a:pPr lvl="1"/>
            <a:r>
              <a:rPr lang="en-US" dirty="0"/>
              <a:t>Google has defined an adaptation layer called Quick UDP Internet Connections (QUIC) that emulates the connection-oriented features of TCP over a UDP connection</a:t>
            </a:r>
          </a:p>
          <a:p>
            <a:pPr lvl="1"/>
            <a:r>
              <a:rPr lang="en-US" dirty="0"/>
              <a:t>UDP is much faster than TCP but uses “best-effort” to delivery (connection-less) but QUIC will resolve this issue</a:t>
            </a:r>
          </a:p>
          <a:p>
            <a:r>
              <a:rPr lang="en-US" dirty="0"/>
              <a:t>HTTP/3 and QUIC has not yet been endorsed by the 3GPP for use in 3GPP networks</a:t>
            </a:r>
          </a:p>
          <a:p>
            <a:pPr lvl="1"/>
            <a:r>
              <a:rPr lang="en-US" dirty="0"/>
              <a:t>There is still work to be done in the IETF</a:t>
            </a:r>
          </a:p>
          <a:p>
            <a:pPr lvl="1"/>
            <a:r>
              <a:rPr lang="en-US" dirty="0"/>
              <a:t>The 3GPP continuously profiles the work of IETF and updates 3GPP specifications accordingly</a:t>
            </a:r>
          </a:p>
        </p:txBody>
      </p:sp>
      <p:sp>
        <p:nvSpPr>
          <p:cNvPr id="4" name="Slide Number Placeholder 3">
            <a:extLst>
              <a:ext uri="{FF2B5EF4-FFF2-40B4-BE49-F238E27FC236}">
                <a16:creationId xmlns:a16="http://schemas.microsoft.com/office/drawing/2014/main" id="{286C5DB1-ED04-3464-D90C-029080CF22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007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4017-1866-DCAE-4338-92C72E896DFD}"/>
              </a:ext>
            </a:extLst>
          </p:cNvPr>
          <p:cNvSpPr>
            <a:spLocks noGrp="1"/>
          </p:cNvSpPr>
          <p:nvPr>
            <p:ph type="title"/>
          </p:nvPr>
        </p:nvSpPr>
        <p:spPr/>
        <p:txBody>
          <a:bodyPr>
            <a:normAutofit/>
          </a:bodyPr>
          <a:lstStyle/>
          <a:p>
            <a:pPr algn="ctr"/>
            <a:r>
              <a:rPr lang="en-US" sz="4000" b="1" dirty="0"/>
              <a:t>Analysis of HTTP Vulnerabilities</a:t>
            </a:r>
          </a:p>
        </p:txBody>
      </p:sp>
      <p:sp>
        <p:nvSpPr>
          <p:cNvPr id="3" name="Content Placeholder 2">
            <a:extLst>
              <a:ext uri="{FF2B5EF4-FFF2-40B4-BE49-F238E27FC236}">
                <a16:creationId xmlns:a16="http://schemas.microsoft.com/office/drawing/2014/main" id="{17C46BBF-5CA7-8CB6-21C8-8DD934FA26F9}"/>
              </a:ext>
            </a:extLst>
          </p:cNvPr>
          <p:cNvSpPr>
            <a:spLocks noGrp="1"/>
          </p:cNvSpPr>
          <p:nvPr>
            <p:ph idx="1"/>
          </p:nvPr>
        </p:nvSpPr>
        <p:spPr/>
        <p:txBody>
          <a:bodyPr>
            <a:normAutofit lnSpcReduction="10000"/>
          </a:bodyPr>
          <a:lstStyle/>
          <a:p>
            <a:r>
              <a:rPr lang="en-US" dirty="0"/>
              <a:t>HTTP/2 supports a wide range of applications including the WWW, Internet, and specialized services (such as micro-services)</a:t>
            </a:r>
          </a:p>
          <a:p>
            <a:r>
              <a:rPr lang="en-US" dirty="0"/>
              <a:t>The SBA/SBMA is one example of a specialized service</a:t>
            </a:r>
          </a:p>
          <a:p>
            <a:r>
              <a:rPr lang="en-US" dirty="0"/>
              <a:t>While it is possible to use these known vulnerabilities researched by this CSRIC against any Internet connected entity, the 5G SBA/SBMA is not connected to the Internet, and is a closed network</a:t>
            </a:r>
          </a:p>
          <a:p>
            <a:pPr lvl="1"/>
            <a:r>
              <a:rPr lang="en-US" dirty="0"/>
              <a:t>To gain access to the SBA/SBMA would require compromise of the network from within a company’s resources</a:t>
            </a:r>
          </a:p>
          <a:p>
            <a:pPr lvl="1"/>
            <a:r>
              <a:rPr lang="en-US" dirty="0"/>
              <a:t>This may be possible but is highly unlikely</a:t>
            </a:r>
          </a:p>
          <a:p>
            <a:pPr lvl="1"/>
            <a:r>
              <a:rPr lang="en-US" dirty="0"/>
              <a:t>This WG1 will provide recommendations to prevent insider threats in its next report</a:t>
            </a:r>
          </a:p>
        </p:txBody>
      </p:sp>
      <p:sp>
        <p:nvSpPr>
          <p:cNvPr id="4" name="Slide Number Placeholder 3">
            <a:extLst>
              <a:ext uri="{FF2B5EF4-FFF2-40B4-BE49-F238E27FC236}">
                <a16:creationId xmlns:a16="http://schemas.microsoft.com/office/drawing/2014/main" id="{FEE70AD1-61A9-4C84-B5C8-B7D6C93F89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978902E1-95BA-0F29-83E6-B163728D1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709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53082-EDA6-653D-E709-0303FF87FFC1}"/>
              </a:ext>
            </a:extLst>
          </p:cNvPr>
          <p:cNvSpPr>
            <a:spLocks noGrp="1"/>
          </p:cNvSpPr>
          <p:nvPr>
            <p:ph type="title"/>
          </p:nvPr>
        </p:nvSpPr>
        <p:spPr/>
        <p:txBody>
          <a:bodyPr>
            <a:normAutofit/>
          </a:bodyPr>
          <a:lstStyle/>
          <a:p>
            <a:pPr algn="ctr"/>
            <a:r>
              <a:rPr lang="en-US" sz="4000" b="1" dirty="0"/>
              <a:t>Analysis of HTTP Vulnerabilities</a:t>
            </a:r>
          </a:p>
        </p:txBody>
      </p:sp>
      <p:sp>
        <p:nvSpPr>
          <p:cNvPr id="3" name="Content Placeholder 2">
            <a:extLst>
              <a:ext uri="{FF2B5EF4-FFF2-40B4-BE49-F238E27FC236}">
                <a16:creationId xmlns:a16="http://schemas.microsoft.com/office/drawing/2014/main" id="{86F2C106-E23D-3BC9-5219-6B43ED779B96}"/>
              </a:ext>
            </a:extLst>
          </p:cNvPr>
          <p:cNvSpPr>
            <a:spLocks noGrp="1"/>
          </p:cNvSpPr>
          <p:nvPr>
            <p:ph idx="1"/>
          </p:nvPr>
        </p:nvSpPr>
        <p:spPr/>
        <p:txBody>
          <a:bodyPr/>
          <a:lstStyle/>
          <a:p>
            <a:r>
              <a:rPr lang="en-US" dirty="0"/>
              <a:t>The 1</a:t>
            </a:r>
            <a:r>
              <a:rPr lang="en-US" baseline="30000" dirty="0"/>
              <a:t>st</a:t>
            </a:r>
            <a:r>
              <a:rPr lang="en-US" dirty="0"/>
              <a:t>  assumption of WG1 is that the 5G core has deployed robust network perimeter defenses (between closed networks) around the SBA/SBMA functions</a:t>
            </a:r>
          </a:p>
          <a:p>
            <a:r>
              <a:rPr lang="en-US" dirty="0"/>
              <a:t>The 2</a:t>
            </a:r>
            <a:r>
              <a:rPr lang="en-US" baseline="30000" dirty="0"/>
              <a:t>nd</a:t>
            </a:r>
            <a:r>
              <a:rPr lang="en-US" dirty="0"/>
              <a:t> assumption is that these vulnerabilities would be second or subsequent stages in a multi-stage attack</a:t>
            </a:r>
          </a:p>
          <a:p>
            <a:pPr lvl="1"/>
            <a:r>
              <a:rPr lang="en-US" dirty="0"/>
              <a:t>An earlier stage would be to compromise access to the SBA/SBMA</a:t>
            </a:r>
          </a:p>
          <a:p>
            <a:pPr lvl="1"/>
            <a:r>
              <a:rPr lang="en-US" dirty="0"/>
              <a:t>This means that some of the vulnerabilities that we researched would not be applicable to a 5G network core, or have minimal impact</a:t>
            </a:r>
          </a:p>
        </p:txBody>
      </p:sp>
      <p:sp>
        <p:nvSpPr>
          <p:cNvPr id="4" name="Slide Number Placeholder 3">
            <a:extLst>
              <a:ext uri="{FF2B5EF4-FFF2-40B4-BE49-F238E27FC236}">
                <a16:creationId xmlns:a16="http://schemas.microsoft.com/office/drawing/2014/main" id="{B23CE3AC-ACDB-8EF0-221D-05DDDA7152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4DEB7BBE-C09B-913C-7605-6B7297145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72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C27A-BD37-C79E-100A-3AE3AF4ACB1D}"/>
              </a:ext>
            </a:extLst>
          </p:cNvPr>
          <p:cNvSpPr>
            <a:spLocks noGrp="1"/>
          </p:cNvSpPr>
          <p:nvPr>
            <p:ph type="title"/>
          </p:nvPr>
        </p:nvSpPr>
        <p:spPr/>
        <p:txBody>
          <a:bodyPr>
            <a:normAutofit/>
          </a:bodyPr>
          <a:lstStyle/>
          <a:p>
            <a:pPr algn="ctr"/>
            <a:r>
              <a:rPr lang="en-US" sz="4000" b="1" dirty="0"/>
              <a:t>Client initiated attacks on servers</a:t>
            </a:r>
            <a:endParaRPr lang="en-US" sz="6000" b="1" dirty="0"/>
          </a:p>
        </p:txBody>
      </p:sp>
      <p:sp>
        <p:nvSpPr>
          <p:cNvPr id="3" name="Content Placeholder 2">
            <a:extLst>
              <a:ext uri="{FF2B5EF4-FFF2-40B4-BE49-F238E27FC236}">
                <a16:creationId xmlns:a16="http://schemas.microsoft.com/office/drawing/2014/main" id="{980986C7-7B3C-5842-4EF5-07860DC79A59}"/>
              </a:ext>
            </a:extLst>
          </p:cNvPr>
          <p:cNvSpPr>
            <a:spLocks noGrp="1"/>
          </p:cNvSpPr>
          <p:nvPr>
            <p:ph idx="1"/>
          </p:nvPr>
        </p:nvSpPr>
        <p:spPr/>
        <p:txBody>
          <a:bodyPr/>
          <a:lstStyle/>
          <a:p>
            <a:r>
              <a:rPr lang="en-US" dirty="0"/>
              <a:t>This type of attack is initiated against HTTP/2 clients HTTP/2 servers</a:t>
            </a:r>
          </a:p>
          <a:p>
            <a:pPr lvl="1"/>
            <a:r>
              <a:rPr lang="en-US" dirty="0"/>
              <a:t>Slow Read Attack</a:t>
            </a:r>
          </a:p>
          <a:p>
            <a:pPr lvl="1"/>
            <a:r>
              <a:rPr lang="en-US" dirty="0"/>
              <a:t>HPACK Bombs</a:t>
            </a:r>
          </a:p>
          <a:p>
            <a:pPr lvl="1"/>
            <a:r>
              <a:rPr lang="en-US" dirty="0"/>
              <a:t>Dependency Cycle Attacks</a:t>
            </a:r>
          </a:p>
          <a:p>
            <a:pPr lvl="1"/>
            <a:r>
              <a:rPr lang="en-US" dirty="0"/>
              <a:t>Stream Multiplexing Attacks</a:t>
            </a:r>
          </a:p>
          <a:p>
            <a:pPr lvl="1"/>
            <a:r>
              <a:rPr lang="en-US" dirty="0"/>
              <a:t>URL Prefix Injection</a:t>
            </a:r>
          </a:p>
          <a:p>
            <a:pPr lvl="1"/>
            <a:r>
              <a:rPr lang="en-US" dirty="0"/>
              <a:t>SBA customer attack </a:t>
            </a:r>
          </a:p>
        </p:txBody>
      </p:sp>
      <p:sp>
        <p:nvSpPr>
          <p:cNvPr id="4" name="Slide Number Placeholder 3">
            <a:extLst>
              <a:ext uri="{FF2B5EF4-FFF2-40B4-BE49-F238E27FC236}">
                <a16:creationId xmlns:a16="http://schemas.microsoft.com/office/drawing/2014/main" id="{8BEC02CB-41F6-4CC3-EED0-86CC0CD1CA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311D06C9-C760-15DD-2364-178011E7A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349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4209-86AE-4921-B0DC-F923D85ADA5B}"/>
              </a:ext>
            </a:extLst>
          </p:cNvPr>
          <p:cNvSpPr>
            <a:spLocks noGrp="1"/>
          </p:cNvSpPr>
          <p:nvPr>
            <p:ph type="title"/>
          </p:nvPr>
        </p:nvSpPr>
        <p:spPr/>
        <p:txBody>
          <a:bodyPr>
            <a:normAutofit/>
          </a:bodyPr>
          <a:lstStyle/>
          <a:p>
            <a:pPr lvl="1" algn="ctr" rtl="0">
              <a:lnSpc>
                <a:spcPct val="90000"/>
              </a:lnSpc>
              <a:spcBef>
                <a:spcPct val="0"/>
              </a:spcBef>
            </a:pPr>
            <a:r>
              <a:rPr lang="en-US" sz="4000" b="1" kern="1200" dirty="0">
                <a:solidFill>
                  <a:schemeClr val="tx1"/>
                </a:solidFill>
                <a:latin typeface="+mj-lt"/>
                <a:ea typeface="+mj-ea"/>
                <a:cs typeface="+mj-cs"/>
              </a:rPr>
              <a:t>Slow Read Attack</a:t>
            </a:r>
          </a:p>
        </p:txBody>
      </p:sp>
      <p:sp>
        <p:nvSpPr>
          <p:cNvPr id="3" name="Content Placeholder 2">
            <a:extLst>
              <a:ext uri="{FF2B5EF4-FFF2-40B4-BE49-F238E27FC236}">
                <a16:creationId xmlns:a16="http://schemas.microsoft.com/office/drawing/2014/main" id="{70220ABC-1CD6-854A-DE5E-DDCD7A861C52}"/>
              </a:ext>
            </a:extLst>
          </p:cNvPr>
          <p:cNvSpPr>
            <a:spLocks noGrp="1"/>
          </p:cNvSpPr>
          <p:nvPr>
            <p:ph idx="1"/>
          </p:nvPr>
        </p:nvSpPr>
        <p:spPr/>
        <p:txBody>
          <a:bodyPr/>
          <a:lstStyle/>
          <a:p>
            <a:r>
              <a:rPr lang="en-US" dirty="0"/>
              <a:t>This vulnerability was identified by the FCC as an example of vulnerabilities and included in the WG1 tasking</a:t>
            </a:r>
          </a:p>
          <a:p>
            <a:pPr lvl="1"/>
            <a:r>
              <a:rPr lang="en-US" dirty="0"/>
              <a:t>Attacker sends valid HTTP requests to the server</a:t>
            </a:r>
          </a:p>
          <a:p>
            <a:pPr lvl="1"/>
            <a:r>
              <a:rPr lang="en-US" dirty="0"/>
              <a:t>Attacker reads responses very slowly</a:t>
            </a:r>
          </a:p>
          <a:p>
            <a:pPr lvl="1"/>
            <a:r>
              <a:rPr lang="en-US" dirty="0"/>
              <a:t>This keeps the connection alive without timing out</a:t>
            </a:r>
          </a:p>
          <a:p>
            <a:pPr lvl="1"/>
            <a:r>
              <a:rPr lang="en-US" dirty="0"/>
              <a:t>This results in the server dedicating resources to the connection</a:t>
            </a:r>
          </a:p>
          <a:p>
            <a:pPr lvl="1"/>
            <a:r>
              <a:rPr lang="en-US" dirty="0"/>
              <a:t>Eventually resources are overwhelmed or resources flooded with such requests blocking other requests from getting through</a:t>
            </a:r>
          </a:p>
          <a:p>
            <a:pPr lvl="1"/>
            <a:r>
              <a:rPr lang="en-US" dirty="0"/>
              <a:t>This attack is not explicitly banned by RFC 7540</a:t>
            </a:r>
          </a:p>
        </p:txBody>
      </p:sp>
      <p:sp>
        <p:nvSpPr>
          <p:cNvPr id="4" name="Slide Number Placeholder 3">
            <a:extLst>
              <a:ext uri="{FF2B5EF4-FFF2-40B4-BE49-F238E27FC236}">
                <a16:creationId xmlns:a16="http://schemas.microsoft.com/office/drawing/2014/main" id="{55E20D73-C36C-3A33-6DD4-27AC4D14F1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A24E12D0-2E20-388E-5E22-0A970B55C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77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9631-F8C3-5825-278F-6153EFFD1C74}"/>
              </a:ext>
            </a:extLst>
          </p:cNvPr>
          <p:cNvSpPr>
            <a:spLocks noGrp="1"/>
          </p:cNvSpPr>
          <p:nvPr>
            <p:ph type="title"/>
          </p:nvPr>
        </p:nvSpPr>
        <p:spPr/>
        <p:txBody>
          <a:bodyPr>
            <a:normAutofit/>
          </a:bodyPr>
          <a:lstStyle/>
          <a:p>
            <a:pPr algn="ctr"/>
            <a:r>
              <a:rPr lang="en-US" sz="4000" b="1" dirty="0"/>
              <a:t>HPACK Bombs</a:t>
            </a:r>
          </a:p>
        </p:txBody>
      </p:sp>
      <p:sp>
        <p:nvSpPr>
          <p:cNvPr id="3" name="Content Placeholder 2">
            <a:extLst>
              <a:ext uri="{FF2B5EF4-FFF2-40B4-BE49-F238E27FC236}">
                <a16:creationId xmlns:a16="http://schemas.microsoft.com/office/drawing/2014/main" id="{441FB279-D444-9DB6-517D-EBF44E7404A5}"/>
              </a:ext>
            </a:extLst>
          </p:cNvPr>
          <p:cNvSpPr>
            <a:spLocks noGrp="1"/>
          </p:cNvSpPr>
          <p:nvPr>
            <p:ph idx="1"/>
          </p:nvPr>
        </p:nvSpPr>
        <p:spPr/>
        <p:txBody>
          <a:bodyPr>
            <a:normAutofit lnSpcReduction="10000"/>
          </a:bodyPr>
          <a:lstStyle/>
          <a:p>
            <a:r>
              <a:rPr lang="en-US" dirty="0"/>
              <a:t>This vulnerability was identified by the FCC as an example of vulnerabilities and included in the WG1 tasking</a:t>
            </a:r>
          </a:p>
          <a:p>
            <a:pPr lvl="1"/>
            <a:r>
              <a:rPr lang="en-US" dirty="0"/>
              <a:t>RFC 7540 permits the sender to define the max size of the header compression table</a:t>
            </a:r>
          </a:p>
          <a:p>
            <a:pPr lvl="1"/>
            <a:r>
              <a:rPr lang="en-US" dirty="0"/>
              <a:t>The RFC does not restrict the size of individual headers</a:t>
            </a:r>
          </a:p>
          <a:p>
            <a:pPr lvl="1"/>
            <a:r>
              <a:rPr lang="en-US" dirty="0"/>
              <a:t>The attacker inserts a header field that is exactly the size of the HPACK dynamic header table in the dynamic header table</a:t>
            </a:r>
          </a:p>
          <a:p>
            <a:pPr lvl="1"/>
            <a:r>
              <a:rPr lang="en-US" dirty="0"/>
              <a:t>The attacker than sends requests to expand the header field in the dynamic table repeatedly</a:t>
            </a:r>
          </a:p>
          <a:p>
            <a:pPr lvl="1"/>
            <a:r>
              <a:rPr lang="en-US" dirty="0"/>
              <a:t>The attacks can quickly result in gigabyte-level storage </a:t>
            </a:r>
            <a:r>
              <a:rPr lang="en-US" dirty="0" err="1"/>
              <a:t>rqmts</a:t>
            </a:r>
            <a:r>
              <a:rPr lang="en-US" dirty="0"/>
              <a:t> on target machine</a:t>
            </a:r>
          </a:p>
          <a:p>
            <a:pPr lvl="1"/>
            <a:r>
              <a:rPr lang="en-US" dirty="0"/>
              <a:t>The end-result is a DoS as the target servers resources are exhausted</a:t>
            </a:r>
          </a:p>
        </p:txBody>
      </p:sp>
      <p:sp>
        <p:nvSpPr>
          <p:cNvPr id="4" name="Slide Number Placeholder 3">
            <a:extLst>
              <a:ext uri="{FF2B5EF4-FFF2-40B4-BE49-F238E27FC236}">
                <a16:creationId xmlns:a16="http://schemas.microsoft.com/office/drawing/2014/main" id="{49FDB727-0994-6D4B-E4B3-91DAA8BAEA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E3A87963-1EC1-4649-83A0-BB18C63B5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146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915B-6EC2-8F17-848F-C7233AAAAC93}"/>
              </a:ext>
            </a:extLst>
          </p:cNvPr>
          <p:cNvSpPr>
            <a:spLocks noGrp="1"/>
          </p:cNvSpPr>
          <p:nvPr>
            <p:ph type="title"/>
          </p:nvPr>
        </p:nvSpPr>
        <p:spPr/>
        <p:txBody>
          <a:bodyPr>
            <a:normAutofit/>
          </a:bodyPr>
          <a:lstStyle/>
          <a:p>
            <a:pPr lvl="1" algn="ctr" rtl="0">
              <a:lnSpc>
                <a:spcPct val="90000"/>
              </a:lnSpc>
              <a:spcBef>
                <a:spcPct val="0"/>
              </a:spcBef>
            </a:pPr>
            <a:r>
              <a:rPr lang="en-US" sz="4000" b="1" kern="1200" dirty="0">
                <a:solidFill>
                  <a:schemeClr val="tx1"/>
                </a:solidFill>
                <a:latin typeface="+mj-lt"/>
                <a:ea typeface="+mj-ea"/>
                <a:cs typeface="+mj-cs"/>
              </a:rPr>
              <a:t>Dependency Cycle Attacks</a:t>
            </a:r>
          </a:p>
        </p:txBody>
      </p:sp>
      <p:sp>
        <p:nvSpPr>
          <p:cNvPr id="3" name="Content Placeholder 2">
            <a:extLst>
              <a:ext uri="{FF2B5EF4-FFF2-40B4-BE49-F238E27FC236}">
                <a16:creationId xmlns:a16="http://schemas.microsoft.com/office/drawing/2014/main" id="{44A41A31-76B0-6178-4F34-D4AE84C99D84}"/>
              </a:ext>
            </a:extLst>
          </p:cNvPr>
          <p:cNvSpPr>
            <a:spLocks noGrp="1"/>
          </p:cNvSpPr>
          <p:nvPr>
            <p:ph idx="1"/>
          </p:nvPr>
        </p:nvSpPr>
        <p:spPr/>
        <p:txBody>
          <a:bodyPr/>
          <a:lstStyle/>
          <a:p>
            <a:r>
              <a:rPr lang="en-US" dirty="0"/>
              <a:t>This vulnerability was identified by the FCC as an example of vulnerabilities and included in the WG1 tasking</a:t>
            </a:r>
          </a:p>
          <a:p>
            <a:pPr lvl="1"/>
            <a:r>
              <a:rPr lang="en-US" dirty="0"/>
              <a:t>RFC 7540 allows a stream to give an explicit dependency on another stream</a:t>
            </a:r>
          </a:p>
          <a:p>
            <a:pPr lvl="1"/>
            <a:r>
              <a:rPr lang="en-US" dirty="0"/>
              <a:t>This allows the server to prioritize stream handling</a:t>
            </a:r>
          </a:p>
          <a:p>
            <a:pPr lvl="1"/>
            <a:r>
              <a:rPr lang="en-US" dirty="0"/>
              <a:t>The dependency graph must be a strict tree – processing a loop or cycle in the graph can cause unpredictable behavior (infinite loops, i.e.)</a:t>
            </a:r>
          </a:p>
          <a:p>
            <a:pPr lvl="1"/>
            <a:r>
              <a:rPr lang="en-US" dirty="0"/>
              <a:t>The result is a DoS as the target servers resources are exhausted</a:t>
            </a:r>
          </a:p>
        </p:txBody>
      </p:sp>
      <p:sp>
        <p:nvSpPr>
          <p:cNvPr id="4" name="Slide Number Placeholder 3">
            <a:extLst>
              <a:ext uri="{FF2B5EF4-FFF2-40B4-BE49-F238E27FC236}">
                <a16:creationId xmlns:a16="http://schemas.microsoft.com/office/drawing/2014/main" id="{26B7D032-5B7F-64D1-6884-2065DE71BA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D3E253B5-326F-8C11-FF0C-21B31061A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150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D6707-B000-3368-AA26-D165CA295577}"/>
              </a:ext>
            </a:extLst>
          </p:cNvPr>
          <p:cNvSpPr>
            <a:spLocks noGrp="1"/>
          </p:cNvSpPr>
          <p:nvPr>
            <p:ph type="title"/>
          </p:nvPr>
        </p:nvSpPr>
        <p:spPr/>
        <p:txBody>
          <a:bodyPr>
            <a:normAutofit/>
          </a:bodyPr>
          <a:lstStyle/>
          <a:p>
            <a:pPr algn="ctr"/>
            <a:r>
              <a:rPr lang="en-US" sz="4000" b="1" dirty="0"/>
              <a:t>Stream Multiplexing Attacks</a:t>
            </a:r>
            <a:endParaRPr lang="en-US" sz="6600" b="1" dirty="0"/>
          </a:p>
        </p:txBody>
      </p:sp>
      <p:sp>
        <p:nvSpPr>
          <p:cNvPr id="3" name="Content Placeholder 2">
            <a:extLst>
              <a:ext uri="{FF2B5EF4-FFF2-40B4-BE49-F238E27FC236}">
                <a16:creationId xmlns:a16="http://schemas.microsoft.com/office/drawing/2014/main" id="{638B8B58-BB2B-8469-ACFF-A9EFAC78DB56}"/>
              </a:ext>
            </a:extLst>
          </p:cNvPr>
          <p:cNvSpPr>
            <a:spLocks noGrp="1"/>
          </p:cNvSpPr>
          <p:nvPr>
            <p:ph idx="1"/>
          </p:nvPr>
        </p:nvSpPr>
        <p:spPr/>
        <p:txBody>
          <a:bodyPr/>
          <a:lstStyle/>
          <a:p>
            <a:r>
              <a:rPr lang="en-US" dirty="0"/>
              <a:t>This vulnerability was identified by the FCC as an example of vulnerabilities and included in the WG1 tasking</a:t>
            </a:r>
          </a:p>
          <a:p>
            <a:pPr lvl="1"/>
            <a:r>
              <a:rPr lang="en-US" dirty="0"/>
              <a:t>An HTTP/2 stream represents a single request/response cycle</a:t>
            </a:r>
          </a:p>
          <a:p>
            <a:pPr lvl="1"/>
            <a:r>
              <a:rPr lang="en-US" dirty="0"/>
              <a:t>Once the cycle is closed, RFC 7540 requires the stream identifier is </a:t>
            </a:r>
            <a:r>
              <a:rPr lang="en-US"/>
              <a:t>not used </a:t>
            </a:r>
            <a:r>
              <a:rPr lang="en-US" dirty="0"/>
              <a:t>again over the same connection</a:t>
            </a:r>
          </a:p>
          <a:p>
            <a:pPr lvl="1"/>
            <a:r>
              <a:rPr lang="en-US" dirty="0"/>
              <a:t>If an implementation of the HTTP/2 protocol stack on a server fails to follow this requirement, the result is a DoS</a:t>
            </a:r>
          </a:p>
          <a:p>
            <a:pPr lvl="1"/>
            <a:endParaRPr lang="en-US" dirty="0"/>
          </a:p>
          <a:p>
            <a:r>
              <a:rPr lang="en-US" dirty="0"/>
              <a:t>The WG1 classified this as an implementation vulnerability, defined in section 6.1.7</a:t>
            </a:r>
          </a:p>
        </p:txBody>
      </p:sp>
      <p:sp>
        <p:nvSpPr>
          <p:cNvPr id="4" name="Slide Number Placeholder 3">
            <a:extLst>
              <a:ext uri="{FF2B5EF4-FFF2-40B4-BE49-F238E27FC236}">
                <a16:creationId xmlns:a16="http://schemas.microsoft.com/office/drawing/2014/main" id="{518CBA32-DEDF-A1D2-FAAE-8559240152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4030543C-024D-D144-805A-89DDBF2C4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750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9DFA-F600-542E-6FCC-0A29BA275A72}"/>
              </a:ext>
            </a:extLst>
          </p:cNvPr>
          <p:cNvSpPr>
            <a:spLocks noGrp="1"/>
          </p:cNvSpPr>
          <p:nvPr>
            <p:ph type="title"/>
          </p:nvPr>
        </p:nvSpPr>
        <p:spPr/>
        <p:txBody>
          <a:bodyPr>
            <a:normAutofit/>
          </a:bodyPr>
          <a:lstStyle/>
          <a:p>
            <a:pPr algn="ctr"/>
            <a:r>
              <a:rPr lang="en-US" sz="4000" b="1" dirty="0"/>
              <a:t>URL Prefix Injection</a:t>
            </a:r>
            <a:endParaRPr lang="en-US" sz="6600" b="1" dirty="0"/>
          </a:p>
        </p:txBody>
      </p:sp>
      <p:sp>
        <p:nvSpPr>
          <p:cNvPr id="3" name="Content Placeholder 2">
            <a:extLst>
              <a:ext uri="{FF2B5EF4-FFF2-40B4-BE49-F238E27FC236}">
                <a16:creationId xmlns:a16="http://schemas.microsoft.com/office/drawing/2014/main" id="{3DB5C4DE-E0C1-CB34-7B70-395B7AC14E04}"/>
              </a:ext>
            </a:extLst>
          </p:cNvPr>
          <p:cNvSpPr>
            <a:spLocks noGrp="1"/>
          </p:cNvSpPr>
          <p:nvPr>
            <p:ph idx="1"/>
          </p:nvPr>
        </p:nvSpPr>
        <p:spPr>
          <a:xfrm>
            <a:off x="838200" y="1557093"/>
            <a:ext cx="10515600" cy="4351338"/>
          </a:xfrm>
        </p:spPr>
        <p:txBody>
          <a:bodyPr>
            <a:normAutofit fontScale="92500" lnSpcReduction="10000"/>
          </a:bodyPr>
          <a:lstStyle/>
          <a:p>
            <a:r>
              <a:rPr lang="en-US" dirty="0"/>
              <a:t>The value of the scheme header is meant to be HTTP or HTTPS but it supports arbitrary bytes</a:t>
            </a:r>
          </a:p>
          <a:p>
            <a:pPr lvl="1"/>
            <a:r>
              <a:rPr lang="en-US" dirty="0"/>
              <a:t>Some protocol stacks (implementations) use it to construct a URL w/out performing validation</a:t>
            </a:r>
          </a:p>
          <a:p>
            <a:pPr lvl="1"/>
            <a:r>
              <a:rPr lang="en-US" dirty="0"/>
              <a:t>This allows the attacker to override the path and possibly poison the cache or create a server side request forgery (SSRF) vulnerability</a:t>
            </a:r>
          </a:p>
          <a:p>
            <a:pPr lvl="1"/>
            <a:r>
              <a:rPr lang="en-US" dirty="0"/>
              <a:t>While the RFC allows this, implementations lacking validation this vulnerability can be affective</a:t>
            </a:r>
          </a:p>
          <a:p>
            <a:pPr lvl="1"/>
            <a:r>
              <a:rPr lang="en-US" dirty="0"/>
              <a:t>Since the specific 5G implementations are unknown this was considered as a protocol level vulnerability</a:t>
            </a:r>
          </a:p>
          <a:p>
            <a:pPr lvl="1"/>
            <a:endParaRPr lang="en-US" dirty="0"/>
          </a:p>
          <a:p>
            <a:pPr marL="457200" lvl="1" indent="0">
              <a:buNone/>
            </a:pPr>
            <a:r>
              <a:rPr lang="en-US" dirty="0"/>
              <a:t>While this may not be an implementation vulnerability, it was included in the report for more thorough review and classification for the next report</a:t>
            </a:r>
          </a:p>
        </p:txBody>
      </p:sp>
      <p:sp>
        <p:nvSpPr>
          <p:cNvPr id="4" name="Slide Number Placeholder 3">
            <a:extLst>
              <a:ext uri="{FF2B5EF4-FFF2-40B4-BE49-F238E27FC236}">
                <a16:creationId xmlns:a16="http://schemas.microsoft.com/office/drawing/2014/main" id="{E71A6C2D-75E4-29A3-39B3-FB753347AE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7BB80FF0-D67B-8262-CA0D-564BC03CC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88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405837" y="2989930"/>
            <a:ext cx="3510355" cy="606450"/>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Opening Remarks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3</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542864" y="3805416"/>
            <a:ext cx="3373328" cy="461665"/>
          </a:xfrm>
          <a:prstGeom prst="rect">
            <a:avLst/>
          </a:prstGeom>
          <a:noFill/>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CSRIC VIII Co-chair</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CA9AB90-87DA-4D7E-B53E-118F0C436F58}"/>
              </a:ext>
            </a:extLst>
          </p:cNvPr>
          <p:cNvSpPr txBox="1"/>
          <p:nvPr/>
        </p:nvSpPr>
        <p:spPr>
          <a:xfrm>
            <a:off x="7768911" y="4318397"/>
            <a:ext cx="3208210"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Nasrin </a:t>
            </a:r>
            <a:r>
              <a:rPr lang="en-US" sz="2400" dirty="0" err="1">
                <a:solidFill>
                  <a:srgbClr val="FF0000"/>
                </a:solidFill>
                <a:latin typeface="Times New Roman" panose="02020603050405020304" pitchFamily="18" charset="0"/>
                <a:cs typeface="Times New Roman" panose="02020603050405020304" pitchFamily="18" charset="0"/>
              </a:rPr>
              <a:t>Rezai</a:t>
            </a:r>
            <a:r>
              <a:rPr lang="en-US" sz="2400" dirty="0">
                <a:solidFill>
                  <a:srgbClr val="FF0000"/>
                </a:solidFill>
                <a:latin typeface="Times New Roman" panose="02020603050405020304" pitchFamily="18" charset="0"/>
                <a:cs typeface="Times New Roman" panose="02020603050405020304" pitchFamily="18" charset="0"/>
              </a:rPr>
              <a:t>, Verizon</a:t>
            </a:r>
          </a:p>
        </p:txBody>
      </p:sp>
    </p:spTree>
    <p:extLst>
      <p:ext uri="{BB962C8B-B14F-4D97-AF65-F5344CB8AC3E}">
        <p14:creationId xmlns:p14="http://schemas.microsoft.com/office/powerpoint/2010/main" val="676289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B1C1F-37E6-A57A-D9BE-D80267F240AD}"/>
              </a:ext>
            </a:extLst>
          </p:cNvPr>
          <p:cNvSpPr>
            <a:spLocks noGrp="1"/>
          </p:cNvSpPr>
          <p:nvPr>
            <p:ph type="title"/>
          </p:nvPr>
        </p:nvSpPr>
        <p:spPr/>
        <p:txBody>
          <a:bodyPr>
            <a:normAutofit/>
          </a:bodyPr>
          <a:lstStyle/>
          <a:p>
            <a:pPr algn="ctr"/>
            <a:r>
              <a:rPr lang="en-US" sz="4000" b="1" dirty="0"/>
              <a:t>SBA customer attack </a:t>
            </a:r>
          </a:p>
        </p:txBody>
      </p:sp>
      <p:sp>
        <p:nvSpPr>
          <p:cNvPr id="3" name="Content Placeholder 2">
            <a:extLst>
              <a:ext uri="{FF2B5EF4-FFF2-40B4-BE49-F238E27FC236}">
                <a16:creationId xmlns:a16="http://schemas.microsoft.com/office/drawing/2014/main" id="{06C97D5C-0600-A026-7F19-24AB3E35E3C8}"/>
              </a:ext>
            </a:extLst>
          </p:cNvPr>
          <p:cNvSpPr>
            <a:spLocks noGrp="1"/>
          </p:cNvSpPr>
          <p:nvPr>
            <p:ph idx="1"/>
          </p:nvPr>
        </p:nvSpPr>
        <p:spPr/>
        <p:txBody>
          <a:bodyPr/>
          <a:lstStyle/>
          <a:p>
            <a:r>
              <a:rPr lang="en-US" dirty="0"/>
              <a:t>The following sequence illustrates this attack</a:t>
            </a:r>
          </a:p>
          <a:p>
            <a:pPr marL="914400" lvl="1" indent="-457200">
              <a:buFont typeface="+mj-lt"/>
              <a:buAutoNum type="arabicPeriod"/>
            </a:pPr>
            <a:r>
              <a:rPr lang="en-US" dirty="0"/>
              <a:t>Attacker compromises or takes control over a Session </a:t>
            </a:r>
            <a:r>
              <a:rPr lang="en-US" dirty="0" err="1"/>
              <a:t>Mgmt</a:t>
            </a:r>
            <a:r>
              <a:rPr lang="en-US" dirty="0"/>
              <a:t> Function (SMF) (consumer) and is now ”inside” the SBA</a:t>
            </a:r>
          </a:p>
          <a:p>
            <a:pPr marL="914400" lvl="1" indent="-457200">
              <a:buFont typeface="+mj-lt"/>
              <a:buAutoNum type="arabicPeriod"/>
            </a:pPr>
            <a:r>
              <a:rPr lang="en-US" dirty="0"/>
              <a:t>The compromised SMF mounts an SBA DoS attack against the Universal Data </a:t>
            </a:r>
            <a:r>
              <a:rPr lang="en-US" dirty="0" err="1"/>
              <a:t>Mgmt</a:t>
            </a:r>
            <a:r>
              <a:rPr lang="en-US" dirty="0"/>
              <a:t> (UDM) (producer) using the slow read vulnerability</a:t>
            </a:r>
          </a:p>
          <a:p>
            <a:pPr marL="914400" lvl="1" indent="-457200">
              <a:buFont typeface="+mj-lt"/>
              <a:buAutoNum type="arabicPeriod"/>
            </a:pPr>
            <a:r>
              <a:rPr lang="en-US" dirty="0"/>
              <a:t>The 5G network operations degrade under this attack by the compromised SMF instance</a:t>
            </a:r>
          </a:p>
          <a:p>
            <a:pPr marL="914400" lvl="1" indent="-457200">
              <a:buFont typeface="+mj-lt"/>
              <a:buAutoNum type="arabicPeriod"/>
            </a:pPr>
            <a:endParaRPr lang="en-US" dirty="0"/>
          </a:p>
          <a:p>
            <a:pPr marL="0" indent="0">
              <a:buNone/>
            </a:pPr>
            <a:r>
              <a:rPr lang="en-US" dirty="0"/>
              <a:t>This attack requires earlier steps to compromise the SMF (insider attack)</a:t>
            </a:r>
          </a:p>
        </p:txBody>
      </p:sp>
      <p:sp>
        <p:nvSpPr>
          <p:cNvPr id="4" name="Slide Number Placeholder 3">
            <a:extLst>
              <a:ext uri="{FF2B5EF4-FFF2-40B4-BE49-F238E27FC236}">
                <a16:creationId xmlns:a16="http://schemas.microsoft.com/office/drawing/2014/main" id="{A638A6CC-633E-2788-532F-155FBE26BB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5E0DF0D6-E75D-177E-0F95-D42FDBC2D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3319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327F-CB2F-D3A9-30B7-56F92DEC05EC}"/>
              </a:ext>
            </a:extLst>
          </p:cNvPr>
          <p:cNvSpPr>
            <a:spLocks noGrp="1"/>
          </p:cNvSpPr>
          <p:nvPr>
            <p:ph type="title"/>
          </p:nvPr>
        </p:nvSpPr>
        <p:spPr/>
        <p:txBody>
          <a:bodyPr>
            <a:normAutofit/>
          </a:bodyPr>
          <a:lstStyle/>
          <a:p>
            <a:pPr algn="ctr"/>
            <a:r>
              <a:rPr lang="en-US" sz="4000" b="1" dirty="0"/>
              <a:t>Heist Attack</a:t>
            </a:r>
          </a:p>
        </p:txBody>
      </p:sp>
      <p:sp>
        <p:nvSpPr>
          <p:cNvPr id="3" name="Content Placeholder 2">
            <a:extLst>
              <a:ext uri="{FF2B5EF4-FFF2-40B4-BE49-F238E27FC236}">
                <a16:creationId xmlns:a16="http://schemas.microsoft.com/office/drawing/2014/main" id="{C47FD8B3-0B90-4996-EA83-88E8AE29C907}"/>
              </a:ext>
            </a:extLst>
          </p:cNvPr>
          <p:cNvSpPr>
            <a:spLocks noGrp="1"/>
          </p:cNvSpPr>
          <p:nvPr>
            <p:ph idx="1"/>
          </p:nvPr>
        </p:nvSpPr>
        <p:spPr/>
        <p:txBody>
          <a:bodyPr/>
          <a:lstStyle/>
          <a:p>
            <a:r>
              <a:rPr lang="en-US" dirty="0"/>
              <a:t>This attack is based on vulnerabilities in other protocols and implementation shortfalls</a:t>
            </a:r>
          </a:p>
          <a:p>
            <a:endParaRPr lang="en-US" dirty="0"/>
          </a:p>
          <a:p>
            <a:pPr marR="0" indent="0">
              <a:spcBef>
                <a:spcPts val="0"/>
              </a:spcBef>
              <a:spcAft>
                <a:spcPts val="0"/>
              </a:spcAft>
              <a:buNone/>
            </a:pPr>
            <a:r>
              <a:rPr lang="en-US" sz="1800" i="1" dirty="0">
                <a:effectLst/>
                <a:latin typeface="Times New Roman" panose="02020603050405020304" pitchFamily="18" charset="0"/>
                <a:ea typeface="Times New Roman" panose="02020603050405020304" pitchFamily="18" charset="0"/>
              </a:rPr>
              <a:t>“…because SSL/TLS does not hide the length of the clear-text message (a weakness that has been well-known to the security community since 1996) adversaries can directly infer the length of the response before encryption.”</a:t>
            </a:r>
          </a:p>
          <a:p>
            <a:pPr marL="457200" marR="0">
              <a:spcBef>
                <a:spcPts val="0"/>
              </a:spcBef>
              <a:spcAft>
                <a:spcPts val="0"/>
              </a:spcAft>
            </a:pPr>
            <a:endParaRPr lang="en-US" sz="1800" i="1"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latin typeface="Times New Roman" panose="02020603050405020304" pitchFamily="18" charset="0"/>
                <a:ea typeface="Times New Roman" panose="02020603050405020304" pitchFamily="18" charset="0"/>
              </a:rPr>
              <a:t>With this information, the attacker can utilize the details of other protocols and web-browser activity including the handling of 3</a:t>
            </a:r>
            <a:r>
              <a:rPr lang="en-US" sz="1800" baseline="30000" dirty="0">
                <a:latin typeface="Times New Roman" panose="02020603050405020304" pitchFamily="18" charset="0"/>
                <a:ea typeface="Times New Roman" panose="02020603050405020304" pitchFamily="18" charset="0"/>
              </a:rPr>
              <a:t>rd</a:t>
            </a:r>
            <a:r>
              <a:rPr lang="en-US" sz="1800" dirty="0">
                <a:latin typeface="Times New Roman" panose="02020603050405020304" pitchFamily="18" charset="0"/>
                <a:ea typeface="Times New Roman" panose="02020603050405020304" pitchFamily="18" charset="0"/>
              </a:rPr>
              <a:t> party cookies to extract encrypted behavior</a:t>
            </a:r>
          </a:p>
          <a:p>
            <a:pPr marL="45720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R="0" indent="0">
              <a:spcBef>
                <a:spcPts val="0"/>
              </a:spcBef>
              <a:spcAft>
                <a:spcPts val="0"/>
              </a:spcAft>
              <a:buNone/>
            </a:pPr>
            <a:r>
              <a:rPr lang="en-US" sz="1800" dirty="0">
                <a:latin typeface="Times New Roman" panose="02020603050405020304" pitchFamily="18" charset="0"/>
                <a:ea typeface="Times New Roman" panose="02020603050405020304" pitchFamily="18" charset="0"/>
              </a:rPr>
              <a:t>More information and its applicability (as well as mitigation) on this type of attack will be provided in the final report</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lvl="1"/>
            <a:endParaRPr lang="en-US" dirty="0"/>
          </a:p>
        </p:txBody>
      </p:sp>
      <p:sp>
        <p:nvSpPr>
          <p:cNvPr id="4" name="Slide Number Placeholder 3">
            <a:extLst>
              <a:ext uri="{FF2B5EF4-FFF2-40B4-BE49-F238E27FC236}">
                <a16:creationId xmlns:a16="http://schemas.microsoft.com/office/drawing/2014/main" id="{A1919021-2A14-C73F-7AAE-D365F8AC76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47D506B3-C8FD-A5F1-A8D7-C9F6EDE45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179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0226-5C8B-3E0F-CB98-1A18637FE83C}"/>
              </a:ext>
            </a:extLst>
          </p:cNvPr>
          <p:cNvSpPr>
            <a:spLocks noGrp="1"/>
          </p:cNvSpPr>
          <p:nvPr>
            <p:ph type="title"/>
          </p:nvPr>
        </p:nvSpPr>
        <p:spPr/>
        <p:txBody>
          <a:bodyPr>
            <a:normAutofit/>
          </a:bodyPr>
          <a:lstStyle/>
          <a:p>
            <a:pPr algn="ctr"/>
            <a:r>
              <a:rPr lang="en-US" sz="4000" b="1" dirty="0"/>
              <a:t>Implementation Vulnerabilities</a:t>
            </a:r>
          </a:p>
        </p:txBody>
      </p:sp>
      <p:sp>
        <p:nvSpPr>
          <p:cNvPr id="3" name="Content Placeholder 2">
            <a:extLst>
              <a:ext uri="{FF2B5EF4-FFF2-40B4-BE49-F238E27FC236}">
                <a16:creationId xmlns:a16="http://schemas.microsoft.com/office/drawing/2014/main" id="{D72E5C85-1CDF-D18C-570F-4DFA763A7AD4}"/>
              </a:ext>
            </a:extLst>
          </p:cNvPr>
          <p:cNvSpPr>
            <a:spLocks noGrp="1"/>
          </p:cNvSpPr>
          <p:nvPr>
            <p:ph idx="1"/>
          </p:nvPr>
        </p:nvSpPr>
        <p:spPr>
          <a:xfrm>
            <a:off x="838200" y="1423497"/>
            <a:ext cx="10515600" cy="4351338"/>
          </a:xfrm>
        </p:spPr>
        <p:txBody>
          <a:bodyPr>
            <a:normAutofit fontScale="92500"/>
          </a:bodyPr>
          <a:lstStyle/>
          <a:p>
            <a:r>
              <a:rPr lang="en-US" dirty="0"/>
              <a:t>Implementation vulnerabilities are considered as “bugs” in specific products</a:t>
            </a:r>
          </a:p>
          <a:p>
            <a:pPr lvl="1"/>
            <a:r>
              <a:rPr lang="en-US" dirty="0"/>
              <a:t>The poor implementation of the protocol stack can result in vulnerabilities being exploited</a:t>
            </a:r>
          </a:p>
          <a:p>
            <a:pPr lvl="1"/>
            <a:r>
              <a:rPr lang="en-US" dirty="0"/>
              <a:t>Each product deals with this in their own way, and report on these bugs through patch reports</a:t>
            </a:r>
          </a:p>
          <a:p>
            <a:pPr lvl="1"/>
            <a:r>
              <a:rPr lang="en-US" dirty="0"/>
              <a:t>This may be caused by failure to </a:t>
            </a:r>
          </a:p>
          <a:p>
            <a:pPr lvl="2"/>
            <a:r>
              <a:rPr lang="en-US" dirty="0"/>
              <a:t>Follow protocol specifications correctly</a:t>
            </a:r>
          </a:p>
          <a:p>
            <a:pPr lvl="2"/>
            <a:r>
              <a:rPr lang="en-US" dirty="0"/>
              <a:t>Observe good cybersecurity practices such as input data validation</a:t>
            </a:r>
          </a:p>
          <a:p>
            <a:pPr lvl="2"/>
            <a:r>
              <a:rPr lang="en-US" dirty="0"/>
              <a:t>Errors in coding</a:t>
            </a:r>
          </a:p>
          <a:p>
            <a:r>
              <a:rPr lang="en-US" dirty="0"/>
              <a:t>These vulnerabilities were not considered by WG1, as they are tracked through CVEs and fixed by each individual product supplier through patches – it is outside the scope of WG1</a:t>
            </a:r>
          </a:p>
        </p:txBody>
      </p:sp>
      <p:sp>
        <p:nvSpPr>
          <p:cNvPr id="4" name="Slide Number Placeholder 3">
            <a:extLst>
              <a:ext uri="{FF2B5EF4-FFF2-40B4-BE49-F238E27FC236}">
                <a16:creationId xmlns:a16="http://schemas.microsoft.com/office/drawing/2014/main" id="{34BD42B1-24E7-30CA-9ABE-343ADE472C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A8B34B86-C05D-4279-3E97-ED2BDF2B6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241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FFBAB-BD9A-74B4-DB2B-8F73E9E3EF93}"/>
              </a:ext>
            </a:extLst>
          </p:cNvPr>
          <p:cNvSpPr>
            <a:spLocks noGrp="1"/>
          </p:cNvSpPr>
          <p:nvPr>
            <p:ph type="title"/>
          </p:nvPr>
        </p:nvSpPr>
        <p:spPr/>
        <p:txBody>
          <a:bodyPr>
            <a:normAutofit/>
          </a:bodyPr>
          <a:lstStyle/>
          <a:p>
            <a:pPr algn="ctr"/>
            <a:r>
              <a:rPr lang="en-US" sz="4000" b="1" dirty="0"/>
              <a:t>Conclusions</a:t>
            </a:r>
          </a:p>
        </p:txBody>
      </p:sp>
      <p:sp>
        <p:nvSpPr>
          <p:cNvPr id="3" name="Content Placeholder 2">
            <a:extLst>
              <a:ext uri="{FF2B5EF4-FFF2-40B4-BE49-F238E27FC236}">
                <a16:creationId xmlns:a16="http://schemas.microsoft.com/office/drawing/2014/main" id="{9AF8CABE-A650-07CB-CE5F-C0982EE01F6B}"/>
              </a:ext>
            </a:extLst>
          </p:cNvPr>
          <p:cNvSpPr>
            <a:spLocks noGrp="1"/>
          </p:cNvSpPr>
          <p:nvPr>
            <p:ph idx="1"/>
          </p:nvPr>
        </p:nvSpPr>
        <p:spPr/>
        <p:txBody>
          <a:bodyPr/>
          <a:lstStyle/>
          <a:p>
            <a:r>
              <a:rPr lang="en-US" dirty="0"/>
              <a:t>The scope of this report is the analysis of vulnerabilities relative to HTTP/2 in the 5G context</a:t>
            </a:r>
          </a:p>
          <a:p>
            <a:r>
              <a:rPr lang="en-US" dirty="0"/>
              <a:t>The second report will provide mitigations and recommendations for industry and the FCC</a:t>
            </a:r>
          </a:p>
          <a:p>
            <a:r>
              <a:rPr lang="en-US" dirty="0"/>
              <a:t>While the use of HTTP/1.1 may be allowed in some parts of the 5G ecosystem, the known vulnerabilities suggest the use of HTTP/2 or later should be standardized for all 5G signaling</a:t>
            </a:r>
          </a:p>
        </p:txBody>
      </p:sp>
      <p:sp>
        <p:nvSpPr>
          <p:cNvPr id="4" name="Slide Number Placeholder 3">
            <a:extLst>
              <a:ext uri="{FF2B5EF4-FFF2-40B4-BE49-F238E27FC236}">
                <a16:creationId xmlns:a16="http://schemas.microsoft.com/office/drawing/2014/main" id="{FF787052-A828-E717-E4AA-3FC8D981D7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46E172-7DB7-4ECC-BC06-E801DC15E1A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7">
            <a:extLst>
              <a:ext uri="{FF2B5EF4-FFF2-40B4-BE49-F238E27FC236}">
                <a16:creationId xmlns:a16="http://schemas.microsoft.com/office/drawing/2014/main" id="{F4CD1770-F1C6-4613-2E77-848F410E1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266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375288" y="2467481"/>
            <a:ext cx="3510355" cy="500447"/>
          </a:xfrm>
        </p:spPr>
        <p:txBody>
          <a:bodyPr vert="horz" lIns="91440" tIns="45720" rIns="91440" bIns="45720" rtlCol="0" anchor="b">
            <a:norm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040745" y="1120046"/>
            <a:ext cx="5635819" cy="3509504"/>
          </a:xfrm>
          <a:prstGeom prst="rect">
            <a:avLst/>
          </a:prstGeom>
        </p:spPr>
      </p:pic>
      <p:sp>
        <p:nvSpPr>
          <p:cNvPr id="3" name="Slide Number Placeholder 2">
            <a:extLst>
              <a:ext uri="{FF2B5EF4-FFF2-40B4-BE49-F238E27FC236}">
                <a16:creationId xmlns:a16="http://schemas.microsoft.com/office/drawing/2014/main" id="{33C4FB8F-9C48-4FA7-BAD9-74C2B8B7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D45215D-EC62-409E-B4E5-5D67BD4B9DB4}"/>
              </a:ext>
            </a:extLst>
          </p:cNvPr>
          <p:cNvSpPr txBox="1"/>
          <p:nvPr/>
        </p:nvSpPr>
        <p:spPr>
          <a:xfrm>
            <a:off x="7358340" y="3955076"/>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WG1: Co-chairs</a:t>
            </a:r>
            <a:endParaRPr lang="en-US" sz="2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098EA38-A9A8-4CD7-A3A5-40B76259E535}"/>
              </a:ext>
            </a:extLst>
          </p:cNvPr>
          <p:cNvSpPr txBox="1"/>
          <p:nvPr/>
        </p:nvSpPr>
        <p:spPr>
          <a:xfrm>
            <a:off x="7967511" y="4355186"/>
            <a:ext cx="3208210"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Brian Daly, AT&amp;T,</a:t>
            </a:r>
          </a:p>
          <a:p>
            <a:r>
              <a:rPr lang="en-US" sz="2000" dirty="0">
                <a:solidFill>
                  <a:srgbClr val="FF0000"/>
                </a:solidFill>
                <a:latin typeface="Times New Roman" panose="02020603050405020304" pitchFamily="18" charset="0"/>
                <a:cs typeface="Times New Roman" panose="02020603050405020304" pitchFamily="18" charset="0"/>
              </a:rPr>
              <a:t>Travis Russell, Oracle</a:t>
            </a:r>
          </a:p>
        </p:txBody>
      </p:sp>
      <p:sp>
        <p:nvSpPr>
          <p:cNvPr id="14" name="Title 1">
            <a:extLst>
              <a:ext uri="{FF2B5EF4-FFF2-40B4-BE49-F238E27FC236}">
                <a16:creationId xmlns:a16="http://schemas.microsoft.com/office/drawing/2014/main" id="{957B3C29-8F86-4DA9-8C13-F9B76ABAD49E}"/>
              </a:ext>
            </a:extLst>
          </p:cNvPr>
          <p:cNvSpPr txBox="1">
            <a:spLocks/>
          </p:cNvSpPr>
          <p:nvPr/>
        </p:nvSpPr>
        <p:spPr>
          <a:xfrm>
            <a:off x="7232274" y="2936972"/>
            <a:ext cx="4121525" cy="7165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Report on Vulnerabilities in HTTP/2 </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264634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375288" y="2467481"/>
            <a:ext cx="3510355" cy="500447"/>
          </a:xfrm>
        </p:spPr>
        <p:txBody>
          <a:bodyPr vert="horz" lIns="91440" tIns="45720" rIns="91440" bIns="45720" rtlCol="0" anchor="b">
            <a:norm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Call For Vote</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3" name="Slide Number Placeholder 2">
            <a:extLst>
              <a:ext uri="{FF2B5EF4-FFF2-40B4-BE49-F238E27FC236}">
                <a16:creationId xmlns:a16="http://schemas.microsoft.com/office/drawing/2014/main" id="{33C4FB8F-9C48-4FA7-BAD9-74C2B8B7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957B3C29-8F86-4DA9-8C13-F9B76ABAD49E}"/>
              </a:ext>
            </a:extLst>
          </p:cNvPr>
          <p:cNvSpPr txBox="1">
            <a:spLocks/>
          </p:cNvSpPr>
          <p:nvPr/>
        </p:nvSpPr>
        <p:spPr>
          <a:xfrm>
            <a:off x="7232274" y="2936972"/>
            <a:ext cx="4121525" cy="7165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Report on Vulnerabilities in HTTP/2 </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
        <p:nvSpPr>
          <p:cNvPr id="5" name="TextBox 4">
            <a:extLst>
              <a:ext uri="{FF2B5EF4-FFF2-40B4-BE49-F238E27FC236}">
                <a16:creationId xmlns:a16="http://schemas.microsoft.com/office/drawing/2014/main" id="{7259EC5F-A646-54C8-3291-4576CD382B90}"/>
              </a:ext>
            </a:extLst>
          </p:cNvPr>
          <p:cNvSpPr txBox="1"/>
          <p:nvPr/>
        </p:nvSpPr>
        <p:spPr>
          <a:xfrm>
            <a:off x="7542864" y="3805416"/>
            <a:ext cx="3373328" cy="461665"/>
          </a:xfrm>
          <a:prstGeom prst="rect">
            <a:avLst/>
          </a:prstGeom>
          <a:noFill/>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CSRIC VIII Co-chair</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307718D-09A4-6458-F98D-0C465D7F4429}"/>
              </a:ext>
            </a:extLst>
          </p:cNvPr>
          <p:cNvSpPr txBox="1"/>
          <p:nvPr/>
        </p:nvSpPr>
        <p:spPr>
          <a:xfrm>
            <a:off x="7768911" y="4318397"/>
            <a:ext cx="3208210"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Nasrin </a:t>
            </a:r>
            <a:r>
              <a:rPr lang="en-US" sz="2400" dirty="0" err="1">
                <a:solidFill>
                  <a:srgbClr val="FF0000"/>
                </a:solidFill>
                <a:latin typeface="Times New Roman" panose="02020603050405020304" pitchFamily="18" charset="0"/>
                <a:cs typeface="Times New Roman" panose="02020603050405020304" pitchFamily="18" charset="0"/>
              </a:rPr>
              <a:t>Rezai</a:t>
            </a:r>
            <a:r>
              <a:rPr lang="en-US" sz="2400" dirty="0">
                <a:solidFill>
                  <a:srgbClr val="FF0000"/>
                </a:solidFill>
                <a:latin typeface="Times New Roman" panose="02020603050405020304" pitchFamily="18" charset="0"/>
                <a:cs typeface="Times New Roman" panose="02020603050405020304" pitchFamily="18" charset="0"/>
              </a:rPr>
              <a:t>, Verizon</a:t>
            </a:r>
          </a:p>
        </p:txBody>
      </p:sp>
    </p:spTree>
    <p:extLst>
      <p:ext uri="{BB962C8B-B14F-4D97-AF65-F5344CB8AC3E}">
        <p14:creationId xmlns:p14="http://schemas.microsoft.com/office/powerpoint/2010/main" val="2669240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856187"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Recommended Best Practices to Improve Comm. Supply Chain Security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16" name="TextBox 15">
            <a:extLst>
              <a:ext uri="{FF2B5EF4-FFF2-40B4-BE49-F238E27FC236}">
                <a16:creationId xmlns:a16="http://schemas.microsoft.com/office/drawing/2014/main" id="{F162D4CB-E3CF-4189-989D-3F4ACD0F1495}"/>
              </a:ext>
            </a:extLst>
          </p:cNvPr>
          <p:cNvSpPr txBox="1"/>
          <p:nvPr/>
        </p:nvSpPr>
        <p:spPr>
          <a:xfrm>
            <a:off x="7527687" y="3838162"/>
            <a:ext cx="337332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WG5: Co-Chairs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Todd Gibson, T-Mobile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Padma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Sudarsan</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VMware</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86771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1988191"/>
            <a:ext cx="12192000" cy="2267720"/>
          </a:xfrm>
        </p:spPr>
        <p:txBody>
          <a:bodyPr>
            <a:normAutofit fontScale="90000"/>
          </a:bodyPr>
          <a:lstStyle/>
          <a:p>
            <a:r>
              <a:rPr lang="en-US" sz="4000" b="1" dirty="0">
                <a:latin typeface="Times New Roman" panose="02020603050405020304" pitchFamily="18" charset="0"/>
                <a:ea typeface="ＭＳ Ｐゴシック" pitchFamily="34" charset="-128"/>
                <a:cs typeface="Times New Roman" panose="02020603050405020304" pitchFamily="18" charset="0"/>
              </a:rPr>
              <a:t>Working Group 5:</a:t>
            </a:r>
            <a:br>
              <a:rPr lang="en-US" sz="4000" b="1" dirty="0">
                <a:latin typeface="Times New Roman" panose="02020603050405020304" pitchFamily="18" charset="0"/>
                <a:ea typeface="ＭＳ Ｐゴシック" pitchFamily="34" charset="-128"/>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Managing Software &amp; Cloud Services Supply Chain Security for Communications Infrastructure </a:t>
            </a:r>
            <a:br>
              <a:rPr lang="en-US" sz="4000"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31" y="3906036"/>
            <a:ext cx="11416937"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September 21,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Todd Gibson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T-Mobile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&amp;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Padma Sudarsan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VMware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Saswat Misra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39417" y="1417638"/>
            <a:ext cx="10515600" cy="4351338"/>
          </a:xfrm>
        </p:spPr>
        <p:txBody>
          <a:bodyPr>
            <a:normAutofit/>
          </a:bodyPr>
          <a:lstStyle/>
          <a:p>
            <a:r>
              <a:rPr lang="en-US" sz="1600" dirty="0">
                <a:latin typeface="Times New Roman" panose="02020603050405020304" pitchFamily="18" charset="0"/>
                <a:cs typeface="Times New Roman" panose="02020603050405020304" pitchFamily="18" charset="0"/>
              </a:rPr>
              <a:t>The Chairwoman of the </a:t>
            </a:r>
            <a:r>
              <a:rPr lang="en-US" sz="1600" dirty="0">
                <a:highlight>
                  <a:srgbClr val="FFFF00"/>
                </a:highlight>
                <a:latin typeface="Times New Roman" panose="02020603050405020304" pitchFamily="18" charset="0"/>
                <a:cs typeface="Times New Roman" panose="02020603050405020304" pitchFamily="18" charset="0"/>
              </a:rPr>
              <a:t>FCC directs CSRIC VIII to review risks to service provider operations from attacks in service providers’ software and cloud services stacks and develop mitigation strategies for these vulnerabilities</a:t>
            </a:r>
            <a:r>
              <a:rPr lang="en-US" sz="1600" dirty="0">
                <a:latin typeface="Times New Roman" panose="02020603050405020304" pitchFamily="18" charset="0"/>
                <a:cs typeface="Times New Roman" panose="02020603050405020304" pitchFamily="18" charset="0"/>
              </a:rPr>
              <a:t>.  In order to improve supply chain security in the communications industry, the FCC has barred the use of Universal Service Fund support to pay for equipment and services produced or provided by any company posing a national security threat to the integrity of communications networks or the communications supply chain, and the FCC will be reimbursing providers to remove, replace, and dispose of insecure equipment and services.  Additionally, prior CSRIC work, such as the CSRIC IV Report on Cybersecurity Risk Management and Best Practices (March 2015), and the CSRIC II Report on Cybersecurity Best Practices (March 2011), focused on attacks that mostly affect traffic on the network or attacks on users through the network. </a:t>
            </a:r>
          </a:p>
          <a:p>
            <a:r>
              <a:rPr lang="en-US" sz="1600" dirty="0">
                <a:latin typeface="Times New Roman" panose="02020603050405020304" pitchFamily="18" charset="0"/>
                <a:cs typeface="Times New Roman" panose="02020603050405020304" pitchFamily="18" charset="0"/>
              </a:rPr>
              <a:t>However, recent breaches of trusted vendors of software have exposed risks in other segments of the supply chain that have resulted in previously trusted systems becoming compromised.  Specifically, attackers have inserted malware in to signed code with valid, but compromised, digital certificates.  These recent breaches have highlighted that the threat is pervasive and extends well beyond the telecommunications network itself to software components and cloud-based services that service providers rely on to manage and operate their networks.  Attacks on these operational networks could have a significant impact on emergency 911 calls and national security communications.</a:t>
            </a:r>
          </a:p>
          <a:p>
            <a:r>
              <a:rPr lang="en-US" sz="1600" dirty="0">
                <a:latin typeface="Times New Roman" panose="02020603050405020304" pitchFamily="18" charset="0"/>
                <a:cs typeface="Times New Roman" panose="02020603050405020304" pitchFamily="18" charset="0"/>
              </a:rPr>
              <a:t>The </a:t>
            </a:r>
            <a:r>
              <a:rPr lang="en-US" sz="1600" dirty="0">
                <a:highlight>
                  <a:srgbClr val="FFFF00"/>
                </a:highlight>
                <a:latin typeface="Times New Roman" panose="02020603050405020304" pitchFamily="18" charset="0"/>
                <a:cs typeface="Times New Roman" panose="02020603050405020304" pitchFamily="18" charset="0"/>
              </a:rPr>
              <a:t>FCC further directs CSRIC VIII to recommend best practices to mitigate the risks for each vulnerability</a:t>
            </a:r>
            <a:r>
              <a:rPr lang="en-US" sz="1600" dirty="0">
                <a:latin typeface="Times New Roman" panose="02020603050405020304" pitchFamily="18" charset="0"/>
                <a:cs typeface="Times New Roman" panose="02020603050405020304" pitchFamily="18" charset="0"/>
              </a:rPr>
              <a:t> it identifies, considering the matrix of capabilities of large and small service providers, large and small software vendors, and large and small cloud service providers.</a:t>
            </a:r>
          </a:p>
          <a:p>
            <a:endParaRPr lang="en-US" sz="1600" dirty="0"/>
          </a:p>
        </p:txBody>
      </p:sp>
      <p:pic>
        <p:nvPicPr>
          <p:cNvPr id="7" name="Picture 7">
            <a:extLst>
              <a:ext uri="{FF2B5EF4-FFF2-40B4-BE49-F238E27FC236}">
                <a16:creationId xmlns:a16="http://schemas.microsoft.com/office/drawing/2014/main" id="{0C34B595-FDF7-4FC0-8118-9DB16A0FC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7097327D-C1B9-7E29-F2D8-0FCD8B4C875E}"/>
              </a:ext>
            </a:extLst>
          </p:cNvPr>
          <p:cNvSpPr>
            <a:spLocks noGrp="1"/>
          </p:cNvSpPr>
          <p:nvPr>
            <p:ph type="title"/>
          </p:nvPr>
        </p:nvSpPr>
        <p:spPr>
          <a:xfrm>
            <a:off x="1639794" y="114113"/>
            <a:ext cx="8509000" cy="1143000"/>
          </a:xfrm>
        </p:spPr>
        <p:txBody>
          <a:bodyPr>
            <a:normAutofit/>
          </a:bodyPr>
          <a:lstStyle/>
          <a:p>
            <a:pPr algn="ctr" eaLnBrk="1" hangingPunct="1"/>
            <a:r>
              <a:rPr lang="en-US" sz="3600" b="1" dirty="0">
                <a:latin typeface="Times New Roman" panose="02020603050405020304" pitchFamily="18" charset="0"/>
                <a:ea typeface="ＭＳ Ｐゴシック" pitchFamily="34" charset="-128"/>
                <a:cs typeface="Times New Roman" panose="02020603050405020304" pitchFamily="18" charset="0"/>
              </a:rPr>
              <a:t>Working </a:t>
            </a:r>
            <a:r>
              <a:rPr lang="en-US" sz="3600" b="1" dirty="0">
                <a:latin typeface="Times New Roman" panose="02020603050405020304" pitchFamily="18" charset="0"/>
                <a:cs typeface="Times New Roman" panose="02020603050405020304" pitchFamily="18" charset="0"/>
              </a:rPr>
              <a:t>Group 5:</a:t>
            </a:r>
            <a:r>
              <a:rPr lang="en-US" sz="3600" b="1" dirty="0">
                <a:latin typeface="Times New Roman" panose="02020603050405020304" pitchFamily="18" charset="0"/>
                <a:ea typeface="ＭＳ Ｐゴシック" pitchFamily="34" charset="-128"/>
                <a:cs typeface="Times New Roman" panose="02020603050405020304" pitchFamily="18" charset="0"/>
              </a:rPr>
              <a:t> Background</a:t>
            </a:r>
          </a:p>
        </p:txBody>
      </p:sp>
    </p:spTree>
    <p:extLst>
      <p:ext uri="{BB962C8B-B14F-4D97-AF65-F5344CB8AC3E}">
        <p14:creationId xmlns:p14="http://schemas.microsoft.com/office/powerpoint/2010/main" val="3268034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5828713" y="6171684"/>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7" name="TextBox 6">
            <a:extLst>
              <a:ext uri="{FF2B5EF4-FFF2-40B4-BE49-F238E27FC236}">
                <a16:creationId xmlns:a16="http://schemas.microsoft.com/office/drawing/2014/main" id="{FE6E0529-DBA3-9E46-B212-E6688D2858F6}"/>
              </a:ext>
            </a:extLst>
          </p:cNvPr>
          <p:cNvSpPr txBox="1"/>
          <p:nvPr/>
        </p:nvSpPr>
        <p:spPr>
          <a:xfrm>
            <a:off x="304768" y="2059022"/>
            <a:ext cx="7244282" cy="375064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Anderson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Colin Andrews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Telecommunications Industry Association</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Jan H.L. (John-Luc) Bakker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BlackBerry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Donna Bethea-Murphy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Inmarsat</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Shirley Bloomfield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NTCA-The Rural Broadband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 Carothers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Josh Cech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S&amp;T Telephone Cooperative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 Golub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Anu Jagannath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Mohammad Khaled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Lish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Timothy May</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NTIA</a:t>
            </a:r>
          </a:p>
        </p:txBody>
      </p:sp>
      <p:sp>
        <p:nvSpPr>
          <p:cNvPr id="10" name="TextBox 9">
            <a:extLst>
              <a:ext uri="{FF2B5EF4-FFF2-40B4-BE49-F238E27FC236}">
                <a16:creationId xmlns:a16="http://schemas.microsoft.com/office/drawing/2014/main" id="{8C42EBED-C8B1-482B-AAA7-568E3EE56119}"/>
              </a:ext>
            </a:extLst>
          </p:cNvPr>
          <p:cNvSpPr txBox="1"/>
          <p:nvPr/>
        </p:nvSpPr>
        <p:spPr>
          <a:xfrm>
            <a:off x="5989797" y="2059022"/>
            <a:ext cx="6278081" cy="375064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Maureen C. Mclaughlin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George Popovich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Motorola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Travis Reutter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 America's Communications Association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Nasrin Rezai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Roznovsky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Mavenir</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Sean Scott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Jim Stringer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Richard “Dick” Tenney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Claire Vishik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Intel</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Kelly Williams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NAB</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Timothy Wilson-Johnston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Henry Young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BSA | The Software Alliance</a:t>
            </a:r>
          </a:p>
        </p:txBody>
      </p:sp>
      <p:sp>
        <p:nvSpPr>
          <p:cNvPr id="11" name="TextBox 10">
            <a:extLst>
              <a:ext uri="{FF2B5EF4-FFF2-40B4-BE49-F238E27FC236}">
                <a16:creationId xmlns:a16="http://schemas.microsoft.com/office/drawing/2014/main" id="{F011A800-41EB-4E06-A99D-521BB8526FE0}"/>
              </a:ext>
            </a:extLst>
          </p:cNvPr>
          <p:cNvSpPr txBox="1"/>
          <p:nvPr/>
        </p:nvSpPr>
        <p:spPr>
          <a:xfrm>
            <a:off x="63795" y="1555930"/>
            <a:ext cx="7627568" cy="368755"/>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Todd Gibson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&amp;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Padma Sudarsan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VMware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7">
            <a:extLst>
              <a:ext uri="{FF2B5EF4-FFF2-40B4-BE49-F238E27FC236}">
                <a16:creationId xmlns:a16="http://schemas.microsoft.com/office/drawing/2014/main" id="{44EFC111-F0A3-4B90-BF5B-7619DF783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 y="535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EB118FF4-7900-4EBC-ADE1-F9F8942FAA2F}"/>
              </a:ext>
            </a:extLst>
          </p:cNvPr>
          <p:cNvSpPr txBox="1"/>
          <p:nvPr/>
        </p:nvSpPr>
        <p:spPr>
          <a:xfrm>
            <a:off x="1787525" y="6134333"/>
            <a:ext cx="6094602" cy="375552"/>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FCC Liaison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Saswat Misra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itle 1">
            <a:extLst>
              <a:ext uri="{FF2B5EF4-FFF2-40B4-BE49-F238E27FC236}">
                <a16:creationId xmlns:a16="http://schemas.microsoft.com/office/drawing/2014/main" id="{67138486-A7BB-C949-E44B-7C9C7F9011FE}"/>
              </a:ext>
            </a:extLst>
          </p:cNvPr>
          <p:cNvSpPr txBox="1">
            <a:spLocks/>
          </p:cNvSpPr>
          <p:nvPr/>
        </p:nvSpPr>
        <p:spPr>
          <a:xfrm>
            <a:off x="1844280" y="388818"/>
            <a:ext cx="8509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Group 5:</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Members</a:t>
            </a:r>
          </a:p>
        </p:txBody>
      </p:sp>
    </p:spTree>
    <p:extLst>
      <p:ext uri="{BB962C8B-B14F-4D97-AF65-F5344CB8AC3E}">
        <p14:creationId xmlns:p14="http://schemas.microsoft.com/office/powerpoint/2010/main" val="45147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8"/>
            <a:ext cx="2873439" cy="620907"/>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4</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125343" y="4050596"/>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WG1: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68356" y="4420887"/>
            <a:ext cx="3064785"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Brian Daly, AT&amp;T </a:t>
            </a:r>
          </a:p>
          <a:p>
            <a:r>
              <a:rPr lang="en-US" sz="2000" dirty="0">
                <a:solidFill>
                  <a:srgbClr val="FF0000"/>
                </a:solidFill>
                <a:latin typeface="Times New Roman" panose="02020603050405020304" pitchFamily="18" charset="0"/>
                <a:cs typeface="Times New Roman" panose="02020603050405020304" pitchFamily="18" charset="0"/>
              </a:rPr>
              <a:t>Travis Russell, Oracle</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53252" y="2954671"/>
            <a:ext cx="4121525" cy="8578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Report on Vulnerabilities in HTTP/2 </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2275903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Rectangle 5">
            <a:extLst>
              <a:ext uri="{FF2B5EF4-FFF2-40B4-BE49-F238E27FC236}">
                <a16:creationId xmlns:a16="http://schemas.microsoft.com/office/drawing/2014/main" id="{FDD25A67-A291-4DC0-B6EE-F8E66D4CD7AA}"/>
              </a:ext>
            </a:extLst>
          </p:cNvPr>
          <p:cNvSpPr/>
          <p:nvPr/>
        </p:nvSpPr>
        <p:spPr>
          <a:xfrm>
            <a:off x="1358109" y="5117777"/>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E2CBFB23-8468-498A-A88B-0F95010A35AB}"/>
              </a:ext>
            </a:extLst>
          </p:cNvPr>
          <p:cNvSpPr txBox="1"/>
          <p:nvPr/>
        </p:nvSpPr>
        <p:spPr>
          <a:xfrm>
            <a:off x="899879" y="2129819"/>
            <a:ext cx="4869307" cy="2264081"/>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Reza Arefi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Intel</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Breen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Carmel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Cathleen M. Dwyer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Hinton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Brian Hurley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19FA5E3-829F-CFB5-3CF1-9075101FD44E}"/>
              </a:ext>
            </a:extLst>
          </p:cNvPr>
          <p:cNvSpPr txBox="1"/>
          <p:nvPr/>
        </p:nvSpPr>
        <p:spPr>
          <a:xfrm>
            <a:off x="6138334" y="2057802"/>
            <a:ext cx="6094476" cy="2264081"/>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Tamber Ray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NTCA - The Rural Broadband Association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Roy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 Schiel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Mike Regan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Telecommunications Industry Association</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VonBargen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Charter Communications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Timothy Youngblood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T-Mobile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0" name="Title 1">
            <a:extLst>
              <a:ext uri="{FF2B5EF4-FFF2-40B4-BE49-F238E27FC236}">
                <a16:creationId xmlns:a16="http://schemas.microsoft.com/office/drawing/2014/main" id="{7B43EB3A-7BA2-93AB-C052-3BAB52846A24}"/>
              </a:ext>
            </a:extLst>
          </p:cNvPr>
          <p:cNvSpPr txBox="1">
            <a:spLocks/>
          </p:cNvSpPr>
          <p:nvPr/>
        </p:nvSpPr>
        <p:spPr>
          <a:xfrm>
            <a:off x="1839010" y="398052"/>
            <a:ext cx="8509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Group 5:</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Alternates*</a:t>
            </a:r>
          </a:p>
        </p:txBody>
      </p:sp>
      <p:sp>
        <p:nvSpPr>
          <p:cNvPr id="11" name="Rectangle 10">
            <a:extLst>
              <a:ext uri="{FF2B5EF4-FFF2-40B4-BE49-F238E27FC236}">
                <a16:creationId xmlns:a16="http://schemas.microsoft.com/office/drawing/2014/main" id="{F5B9D743-B410-7721-A09B-DFAE6241C859}"/>
              </a:ext>
            </a:extLst>
          </p:cNvPr>
          <p:cNvSpPr/>
          <p:nvPr/>
        </p:nvSpPr>
        <p:spPr>
          <a:xfrm>
            <a:off x="899879" y="5431834"/>
            <a:ext cx="2938305"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Also, a CSRIC VIII Member</a:t>
            </a:r>
          </a:p>
        </p:txBody>
      </p:sp>
      <p:pic>
        <p:nvPicPr>
          <p:cNvPr id="3" name="Picture 7" descr="Logo, company name&#10;&#10;Description automatically generated">
            <a:extLst>
              <a:ext uri="{FF2B5EF4-FFF2-40B4-BE49-F238E27FC236}">
                <a16:creationId xmlns:a16="http://schemas.microsoft.com/office/drawing/2014/main" id="{3980EBCA-D15B-8127-F02A-35A8FBAEA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667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923205" y="1588823"/>
            <a:ext cx="10811256" cy="4351338"/>
          </a:xfrm>
        </p:spPr>
        <p:txBody>
          <a:bodyPr>
            <a:normAutofit/>
          </a:bodyPr>
          <a:lstStyle/>
          <a:p>
            <a:pPr marL="0" indent="0">
              <a:buNone/>
            </a:pPr>
            <a:endParaRPr lang="en-US" u="sng"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Report #1 - </a:t>
            </a:r>
            <a:r>
              <a:rPr lang="en-US" sz="2400" b="1" dirty="0">
                <a:latin typeface="Times New Roman" panose="02020603050405020304" pitchFamily="18" charset="0"/>
                <a:cs typeface="Times New Roman" panose="02020603050405020304" pitchFamily="18" charset="0"/>
              </a:rPr>
              <a:t>Best Practices to Improve Communications Supply Chain Security</a:t>
            </a:r>
          </a:p>
          <a:p>
            <a:pPr lvl="1"/>
            <a:r>
              <a:rPr lang="en-US" sz="2000" dirty="0">
                <a:latin typeface="Times New Roman" panose="02020603050405020304" pitchFamily="18" charset="0"/>
                <a:cs typeface="Times New Roman" panose="02020603050405020304" pitchFamily="18" charset="0"/>
              </a:rPr>
              <a:t>Primary focus is on the Software Supply Chain for the first report.</a:t>
            </a:r>
          </a:p>
          <a:p>
            <a:pPr lvl="1"/>
            <a:r>
              <a:rPr lang="en-US" sz="2000" dirty="0">
                <a:latin typeface="Times New Roman" panose="02020603050405020304" pitchFamily="18" charset="0"/>
                <a:cs typeface="Times New Roman" panose="02020603050405020304" pitchFamily="18" charset="0"/>
              </a:rPr>
              <a:t>Due Date:</a:t>
            </a:r>
            <a:r>
              <a:rPr lang="en-US" sz="2000" b="1" i="1" dirty="0">
                <a:solidFill>
                  <a:schemeClr val="accent1"/>
                </a:solidFill>
                <a:latin typeface="Times New Roman" panose="02020603050405020304" pitchFamily="18" charset="0"/>
                <a:cs typeface="Times New Roman" panose="02020603050405020304" pitchFamily="18" charset="0"/>
              </a:rPr>
              <a:t> September 2022</a:t>
            </a:r>
          </a:p>
          <a:p>
            <a:pPr lvl="1"/>
            <a:r>
              <a:rPr lang="en-US" sz="2000" b="1" dirty="0">
                <a:solidFill>
                  <a:srgbClr val="00B050"/>
                </a:solidFill>
                <a:latin typeface="Times New Roman" panose="02020603050405020304" pitchFamily="18" charset="0"/>
                <a:cs typeface="Times New Roman" panose="02020603050405020304" pitchFamily="18" charset="0"/>
              </a:rPr>
              <a:t>Submitting today for full Council consideration</a:t>
            </a:r>
          </a:p>
          <a:p>
            <a:pPr marL="457200" lvl="1" indent="0">
              <a:buNone/>
            </a:pPr>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Report #2 - </a:t>
            </a:r>
            <a:r>
              <a:rPr lang="en-US" sz="2400" b="1" dirty="0">
                <a:latin typeface="Times New Roman" panose="02020603050405020304" pitchFamily="18" charset="0"/>
                <a:cs typeface="Times New Roman" panose="02020603050405020304" pitchFamily="18" charset="0"/>
              </a:rPr>
              <a:t>Best Practices to Improve Supply Chain Security of Infrastructure and Network Management Systems</a:t>
            </a:r>
          </a:p>
          <a:p>
            <a:pPr lvl="1"/>
            <a:r>
              <a:rPr lang="en-US" sz="2000" dirty="0">
                <a:latin typeface="Times New Roman" panose="02020603050405020304" pitchFamily="18" charset="0"/>
                <a:cs typeface="Times New Roman" panose="02020603050405020304" pitchFamily="18" charset="0"/>
              </a:rPr>
              <a:t>Focus will be on Hardware Supply Chain and Implicit Trust of NMS Software Supply Chain </a:t>
            </a:r>
          </a:p>
          <a:p>
            <a:pPr lvl="1"/>
            <a:r>
              <a:rPr lang="en-US" sz="2000" dirty="0">
                <a:latin typeface="Times New Roman" panose="02020603050405020304" pitchFamily="18" charset="0"/>
                <a:cs typeface="Times New Roman" panose="02020603050405020304" pitchFamily="18" charset="0"/>
              </a:rPr>
              <a:t>Due Date: </a:t>
            </a:r>
            <a:r>
              <a:rPr lang="en-US" sz="2000" b="1" i="1" dirty="0">
                <a:solidFill>
                  <a:schemeClr val="accent1"/>
                </a:solidFill>
                <a:latin typeface="Times New Roman" panose="02020603050405020304" pitchFamily="18" charset="0"/>
                <a:cs typeface="Times New Roman" panose="02020603050405020304" pitchFamily="18" charset="0"/>
              </a:rPr>
              <a:t>June 2023</a:t>
            </a:r>
            <a:endParaRPr lang="en-US" sz="2000" b="1" i="1"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8DA3B57D-DD6B-806A-95AC-7018A3B23FE2}"/>
              </a:ext>
            </a:extLst>
          </p:cNvPr>
          <p:cNvSpPr txBox="1">
            <a:spLocks/>
          </p:cNvSpPr>
          <p:nvPr/>
        </p:nvSpPr>
        <p:spPr>
          <a:xfrm>
            <a:off x="2067306" y="428886"/>
            <a:ext cx="8509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Group 5:</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Report Schedules</a:t>
            </a:r>
          </a:p>
        </p:txBody>
      </p:sp>
      <p:pic>
        <p:nvPicPr>
          <p:cNvPr id="4" name="Picture 7" descr="Logo, company name&#10;&#10;Description automatically generated">
            <a:extLst>
              <a:ext uri="{FF2B5EF4-FFF2-40B4-BE49-F238E27FC236}">
                <a16:creationId xmlns:a16="http://schemas.microsoft.com/office/drawing/2014/main" id="{18D679FC-7F19-54D3-FD17-BD581ED12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701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84412" y="1454994"/>
            <a:ext cx="9155552" cy="5047129"/>
          </a:xfrm>
        </p:spPr>
        <p:txBody>
          <a:bodyPr>
            <a:normAutofit/>
          </a:bodyPr>
          <a:lstStyle/>
          <a:p>
            <a:r>
              <a:rPr lang="en-US" sz="2400" b="1" dirty="0">
                <a:latin typeface="Times New Roman" panose="02020603050405020304" pitchFamily="18" charset="0"/>
                <a:cs typeface="Times New Roman" panose="02020603050405020304" pitchFamily="18" charset="0"/>
              </a:rPr>
              <a:t>Normative Sections</a:t>
            </a:r>
          </a:p>
          <a:p>
            <a:pPr lvl="1"/>
            <a:r>
              <a:rPr lang="en-US" sz="1800" dirty="0">
                <a:latin typeface="Times New Roman" panose="02020603050405020304" pitchFamily="18" charset="0"/>
                <a:cs typeface="Times New Roman" panose="02020603050405020304" pitchFamily="18" charset="0"/>
              </a:rPr>
              <a:t>Executive Summary, Introduction, Objective, Scope, and Methodology</a:t>
            </a:r>
          </a:p>
          <a:p>
            <a:pPr lvl="1"/>
            <a:endParaRPr lang="en-US" sz="2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Recent Software Supply Chain Attacks &amp; Vulnerabilities</a:t>
            </a:r>
          </a:p>
          <a:p>
            <a:pPr lvl="1"/>
            <a:r>
              <a:rPr lang="en-US" sz="1800" dirty="0">
                <a:latin typeface="Times New Roman" panose="02020603050405020304" pitchFamily="18" charset="0"/>
                <a:cs typeface="Times New Roman" panose="02020603050405020304" pitchFamily="18" charset="0"/>
              </a:rPr>
              <a:t>What recent breaches of trusted supply chain software vendors had the most impacts?</a:t>
            </a:r>
          </a:p>
          <a:p>
            <a:pPr lvl="1"/>
            <a:r>
              <a:rPr lang="en-US" sz="1800" dirty="0">
                <a:latin typeface="Times New Roman" panose="02020603050405020304" pitchFamily="18" charset="0"/>
                <a:cs typeface="Times New Roman" panose="02020603050405020304" pitchFamily="18" charset="0"/>
              </a:rPr>
              <a:t>What was the taxonomy of the attack and what could have been done to prevent and/or mitigate?</a:t>
            </a:r>
          </a:p>
          <a:p>
            <a:pPr marL="457200" lvl="1" indent="0">
              <a:buNone/>
            </a:pPr>
            <a:endParaRPr lang="en-US" sz="2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Analysis of Current Industry and Governmental Efforts</a:t>
            </a:r>
          </a:p>
          <a:p>
            <a:pPr lvl="1"/>
            <a:r>
              <a:rPr lang="en-US" sz="1800" dirty="0">
                <a:latin typeface="Times New Roman" panose="02020603050405020304" pitchFamily="18" charset="0"/>
                <a:cs typeface="Times New Roman" panose="02020603050405020304" pitchFamily="18" charset="0"/>
              </a:rPr>
              <a:t>Collectively, what is the industry and various federal agencies doing to improving supply chain security?</a:t>
            </a:r>
          </a:p>
          <a:p>
            <a:pPr marL="457200" lvl="1" indent="0">
              <a:buNone/>
            </a:pPr>
            <a:endParaRPr lang="en-US" sz="2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Description, Findings, and Recommendations</a:t>
            </a:r>
          </a:p>
          <a:p>
            <a:pPr lvl="1"/>
            <a:r>
              <a:rPr lang="en-US" sz="1800" dirty="0">
                <a:latin typeface="Times New Roman" panose="02020603050405020304" pitchFamily="18" charset="0"/>
                <a:cs typeface="Times New Roman" panose="02020603050405020304" pitchFamily="18" charset="0"/>
              </a:rPr>
              <a:t>Work Group’s description of a Secure Software Supply Chain</a:t>
            </a:r>
          </a:p>
          <a:p>
            <a:pPr lvl="1"/>
            <a:r>
              <a:rPr lang="en-US" sz="1800" dirty="0">
                <a:latin typeface="Times New Roman" panose="02020603050405020304" pitchFamily="18" charset="0"/>
                <a:cs typeface="Times New Roman" panose="02020603050405020304" pitchFamily="18" charset="0"/>
              </a:rPr>
              <a:t>Summary of Key Findings and Recommendations</a:t>
            </a:r>
          </a:p>
          <a:p>
            <a:endParaRPr lang="en-US" sz="2200" dirty="0">
              <a:latin typeface="Times New Roman" panose="02020603050405020304" pitchFamily="18" charset="0"/>
              <a:cs typeface="Times New Roman" panose="02020603050405020304" pitchFamily="18" charset="0"/>
            </a:endParaRPr>
          </a:p>
        </p:txBody>
      </p:sp>
      <p:pic>
        <p:nvPicPr>
          <p:cNvPr id="4" name="Graphic 3" descr="Document with solid fill">
            <a:extLst>
              <a:ext uri="{FF2B5EF4-FFF2-40B4-BE49-F238E27FC236}">
                <a16:creationId xmlns:a16="http://schemas.microsoft.com/office/drawing/2014/main" id="{BEB11A85-F63D-0C68-09D7-C839F42E22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54755" y="3740773"/>
            <a:ext cx="2242511" cy="2242511"/>
          </a:xfrm>
          <a:prstGeom prst="rect">
            <a:avLst/>
          </a:prstGeom>
        </p:spPr>
      </p:pic>
      <p:pic>
        <p:nvPicPr>
          <p:cNvPr id="8" name="Graphic 7" descr="Meeting with solid fill">
            <a:extLst>
              <a:ext uri="{FF2B5EF4-FFF2-40B4-BE49-F238E27FC236}">
                <a16:creationId xmlns:a16="http://schemas.microsoft.com/office/drawing/2014/main" id="{9F9E18FF-42FC-6112-41EE-1D8605A6E7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49489" y="1224629"/>
            <a:ext cx="1764158" cy="1764158"/>
          </a:xfrm>
          <a:prstGeom prst="rect">
            <a:avLst/>
          </a:prstGeom>
        </p:spPr>
      </p:pic>
      <p:sp>
        <p:nvSpPr>
          <p:cNvPr id="9" name="Arrow: Down 8">
            <a:extLst>
              <a:ext uri="{FF2B5EF4-FFF2-40B4-BE49-F238E27FC236}">
                <a16:creationId xmlns:a16="http://schemas.microsoft.com/office/drawing/2014/main" id="{82BF16FB-06CD-6F77-D13A-09873CB1D64D}"/>
              </a:ext>
            </a:extLst>
          </p:cNvPr>
          <p:cNvSpPr/>
          <p:nvPr/>
        </p:nvSpPr>
        <p:spPr>
          <a:xfrm>
            <a:off x="10523679" y="2832099"/>
            <a:ext cx="480291" cy="877455"/>
          </a:xfrm>
          <a:prstGeom prst="downArrow">
            <a:avLst/>
          </a:prstGeom>
          <a:solidFill>
            <a:srgbClr val="0033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59CA6390-8DA5-BE6E-3044-9EEA4DD42A43}"/>
              </a:ext>
            </a:extLst>
          </p:cNvPr>
          <p:cNvSpPr txBox="1">
            <a:spLocks/>
          </p:cNvSpPr>
          <p:nvPr/>
        </p:nvSpPr>
        <p:spPr>
          <a:xfrm>
            <a:off x="1371125" y="394472"/>
            <a:ext cx="8509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Report #1 Structure</a:t>
            </a:r>
          </a:p>
        </p:txBody>
      </p:sp>
      <p:pic>
        <p:nvPicPr>
          <p:cNvPr id="3" name="Picture 7" descr="Logo, company name&#10;&#10;Description automatically generated">
            <a:extLst>
              <a:ext uri="{FF2B5EF4-FFF2-40B4-BE49-F238E27FC236}">
                <a16:creationId xmlns:a16="http://schemas.microsoft.com/office/drawing/2014/main" id="{09950EA4-4291-7F1C-0F22-7FBB18AFE1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5">
            <a:extLst>
              <a:ext uri="{FF2B5EF4-FFF2-40B4-BE49-F238E27FC236}">
                <a16:creationId xmlns:a16="http://schemas.microsoft.com/office/drawing/2014/main" id="{6D15ACFA-82B5-71C2-7884-ABCA8259B334}"/>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607404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83065" y="1492948"/>
            <a:ext cx="9369345" cy="4804018"/>
          </a:xfrm>
        </p:spPr>
        <p:txBody>
          <a:bodyPr>
            <a:normAutofit lnSpcReduction="10000"/>
          </a:bodyPr>
          <a:lstStyle/>
          <a:p>
            <a:r>
              <a:rPr lang="en-US" sz="2400" b="1" dirty="0">
                <a:latin typeface="Times New Roman" panose="02020603050405020304" pitchFamily="18" charset="0"/>
                <a:cs typeface="Times New Roman" panose="02020603050405020304" pitchFamily="18" charset="0"/>
              </a:rPr>
              <a:t>SolarWinds</a:t>
            </a:r>
          </a:p>
          <a:p>
            <a:pPr lvl="1"/>
            <a:r>
              <a:rPr lang="en-US" sz="1800" dirty="0">
                <a:latin typeface="Times New Roman" panose="02020603050405020304" pitchFamily="18" charset="0"/>
                <a:cs typeface="Times New Roman" panose="02020603050405020304" pitchFamily="18" charset="0"/>
              </a:rPr>
              <a:t>Their build server was compromised by a state-sponsored threat actor that embedded backdoor code into a legitimate SolarWinds library.</a:t>
            </a:r>
          </a:p>
          <a:p>
            <a:pPr lvl="1"/>
            <a:r>
              <a:rPr lang="en-US" sz="1800" dirty="0">
                <a:latin typeface="Times New Roman" panose="02020603050405020304" pitchFamily="18" charset="0"/>
                <a:cs typeface="Times New Roman" panose="02020603050405020304" pitchFamily="18" charset="0"/>
              </a:rPr>
              <a:t>This backdoor enabled access into the victim’s environment which they used to load malicious software in both memory and storage resulting in compromised platforms.</a:t>
            </a:r>
          </a:p>
          <a:p>
            <a:pPr marL="457200" lvl="1" indent="0">
              <a:buNone/>
            </a:pPr>
            <a:endParaRPr lang="en-US" sz="2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Apache Log4j Flaw</a:t>
            </a:r>
          </a:p>
          <a:p>
            <a:pPr lvl="1"/>
            <a:r>
              <a:rPr lang="en-US" sz="1800" dirty="0">
                <a:latin typeface="Times New Roman" panose="02020603050405020304" pitchFamily="18" charset="0"/>
                <a:cs typeface="Times New Roman" panose="02020603050405020304" pitchFamily="18" charset="0"/>
              </a:rPr>
              <a:t>This was a vulnerable open source software that was released into the marketplace.</a:t>
            </a:r>
          </a:p>
          <a:p>
            <a:pPr lvl="1"/>
            <a:r>
              <a:rPr lang="en-US" sz="1800" dirty="0">
                <a:latin typeface="Times New Roman" panose="02020603050405020304" pitchFamily="18" charset="0"/>
                <a:cs typeface="Times New Roman" panose="02020603050405020304" pitchFamily="18" charset="0"/>
              </a:rPr>
              <a:t>Log4j is sourced from public repositories and embedded into trusted commercial software.</a:t>
            </a:r>
          </a:p>
          <a:p>
            <a:pPr lvl="1"/>
            <a:r>
              <a:rPr lang="en-US" sz="1800" dirty="0">
                <a:latin typeface="Times New Roman" panose="02020603050405020304" pitchFamily="18" charset="0"/>
                <a:cs typeface="Times New Roman" panose="02020603050405020304" pitchFamily="18" charset="0"/>
              </a:rPr>
              <a:t>The flaw allows an attacker to orchestrate a remote code execution attack through LDAP, for example, which stores user identification, passwords, and computer accounts.</a:t>
            </a:r>
          </a:p>
          <a:p>
            <a:pPr marL="457200" lvl="1" indent="0">
              <a:buNone/>
            </a:pPr>
            <a:endParaRPr lang="en-US" sz="2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Kaseya VSA</a:t>
            </a:r>
          </a:p>
          <a:p>
            <a:pPr lvl="1"/>
            <a:r>
              <a:rPr lang="en-US" sz="1800" dirty="0">
                <a:latin typeface="Times New Roman" panose="02020603050405020304" pitchFamily="18" charset="0"/>
                <a:cs typeface="Times New Roman" panose="02020603050405020304" pitchFamily="18" charset="0"/>
              </a:rPr>
              <a:t>An authentication bypass vulnerability allowed attackers to compromise the VSA software and distribute a malicious payload through hosts managed by the VSA software.</a:t>
            </a:r>
          </a:p>
          <a:p>
            <a:pPr lvl="1"/>
            <a:r>
              <a:rPr lang="en-US" sz="1800" dirty="0">
                <a:latin typeface="Times New Roman" panose="02020603050405020304" pitchFamily="18" charset="0"/>
                <a:cs typeface="Times New Roman" panose="02020603050405020304" pitchFamily="18" charset="0"/>
              </a:rPr>
              <a:t>The malicious payload would then execute a ransomware attack via SQL injection on identified client databases. </a:t>
            </a:r>
          </a:p>
          <a:p>
            <a:endParaRPr lang="en-US" sz="2200" dirty="0">
              <a:latin typeface="Times New Roman" panose="02020603050405020304" pitchFamily="18" charset="0"/>
              <a:cs typeface="Times New Roman" panose="02020603050405020304" pitchFamily="18" charset="0"/>
            </a:endParaRPr>
          </a:p>
        </p:txBody>
      </p:sp>
      <p:pic>
        <p:nvPicPr>
          <p:cNvPr id="5" name="Graphic 4" descr="Siren with solid fill">
            <a:extLst>
              <a:ext uri="{FF2B5EF4-FFF2-40B4-BE49-F238E27FC236}">
                <a16:creationId xmlns:a16="http://schemas.microsoft.com/office/drawing/2014/main" id="{2315C40B-13F8-482E-A8C0-DFA0A3FEA7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6732" y="2260737"/>
            <a:ext cx="1548580" cy="1548580"/>
          </a:xfrm>
          <a:prstGeom prst="rect">
            <a:avLst/>
          </a:prstGeom>
        </p:spPr>
      </p:pic>
      <p:sp>
        <p:nvSpPr>
          <p:cNvPr id="8" name="Title 1">
            <a:extLst>
              <a:ext uri="{FF2B5EF4-FFF2-40B4-BE49-F238E27FC236}">
                <a16:creationId xmlns:a16="http://schemas.microsoft.com/office/drawing/2014/main" id="{A0E9CAFC-D828-680D-2A84-883E888B9ED9}"/>
              </a:ext>
            </a:extLst>
          </p:cNvPr>
          <p:cNvSpPr txBox="1">
            <a:spLocks/>
          </p:cNvSpPr>
          <p:nvPr/>
        </p:nvSpPr>
        <p:spPr>
          <a:xfrm>
            <a:off x="1690422" y="388273"/>
            <a:ext cx="880872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Recent Software Supply Chain Attacks</a:t>
            </a:r>
          </a:p>
        </p:txBody>
      </p:sp>
      <p:pic>
        <p:nvPicPr>
          <p:cNvPr id="3" name="Picture 7">
            <a:extLst>
              <a:ext uri="{FF2B5EF4-FFF2-40B4-BE49-F238E27FC236}">
                <a16:creationId xmlns:a16="http://schemas.microsoft.com/office/drawing/2014/main" id="{BAED2E22-4A1F-F6B5-974C-97EA1CBC6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1E924283-59CE-6B66-73AF-CDD759AEAEF0}"/>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92349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80080" y="1499256"/>
            <a:ext cx="9333875" cy="5047129"/>
          </a:xfrm>
        </p:spPr>
        <p:txBody>
          <a:bodyPr>
            <a:normAutofit fontScale="92500" lnSpcReduction="10000"/>
          </a:bodyPr>
          <a:lstStyle/>
          <a:p>
            <a:r>
              <a:rPr lang="en-US" sz="2600" b="1" dirty="0">
                <a:latin typeface="Times New Roman" panose="02020603050405020304" pitchFamily="18" charset="0"/>
                <a:cs typeface="Times New Roman" panose="02020603050405020304" pitchFamily="18" charset="0"/>
              </a:rPr>
              <a:t>Federal Agencies</a:t>
            </a:r>
          </a:p>
          <a:p>
            <a:pPr lvl="1"/>
            <a:r>
              <a:rPr lang="en-US" sz="1800" dirty="0">
                <a:latin typeface="Times New Roman" panose="02020603050405020304" pitchFamily="18" charset="0"/>
                <a:cs typeface="Times New Roman" panose="02020603050405020304" pitchFamily="18" charset="0"/>
              </a:rPr>
              <a:t>Executive Order 14028</a:t>
            </a:r>
          </a:p>
          <a:p>
            <a:pPr lvl="1"/>
            <a:r>
              <a:rPr lang="en-US" sz="1800" dirty="0">
                <a:latin typeface="Times New Roman" panose="02020603050405020304" pitchFamily="18" charset="0"/>
                <a:cs typeface="Times New Roman" panose="02020603050405020304" pitchFamily="18" charset="0"/>
              </a:rPr>
              <a:t>NTIA Minimum Elements for a Software Bill of Materials (SBOM)</a:t>
            </a:r>
          </a:p>
          <a:p>
            <a:pPr lvl="1"/>
            <a:r>
              <a:rPr lang="en-US" sz="1800" dirty="0">
                <a:latin typeface="Times New Roman" panose="02020603050405020304" pitchFamily="18" charset="0"/>
                <a:cs typeface="Times New Roman" panose="02020603050405020304" pitchFamily="18" charset="0"/>
              </a:rPr>
              <a:t>NIST’s Guidance on Practices that Enhance Software Supply Chain Security</a:t>
            </a:r>
          </a:p>
          <a:p>
            <a:pPr lvl="1"/>
            <a:r>
              <a:rPr lang="en-US" sz="1800" dirty="0">
                <a:latin typeface="Times New Roman" panose="02020603050405020304" pitchFamily="18" charset="0"/>
                <a:cs typeface="Times New Roman" panose="02020603050405020304" pitchFamily="18" charset="0"/>
              </a:rPr>
              <a:t>Dept. of Commerce and DHS – Assessment of the Critical Supply Chain supporting U.S. Information and Communications Technology (ICT)</a:t>
            </a:r>
          </a:p>
          <a:p>
            <a:pPr lvl="1"/>
            <a:r>
              <a:rPr lang="en-US" sz="1800" dirty="0">
                <a:latin typeface="Times New Roman" panose="02020603050405020304" pitchFamily="18" charset="0"/>
                <a:cs typeface="Times New Roman" panose="02020603050405020304" pitchFamily="18" charset="0"/>
              </a:rPr>
              <a:t>NSTAC’s Report to the President on Software Assurance</a:t>
            </a:r>
          </a:p>
          <a:p>
            <a:pPr lvl="1"/>
            <a:r>
              <a:rPr lang="en-US" sz="1800" dirty="0">
                <a:latin typeface="Times New Roman" panose="02020603050405020304" pitchFamily="18" charset="0"/>
                <a:cs typeface="Times New Roman" panose="02020603050405020304" pitchFamily="18" charset="0"/>
              </a:rPr>
              <a:t>CISA’s Vulnerability Exploitability eXchange (VEX)</a:t>
            </a:r>
          </a:p>
          <a:p>
            <a:pPr marL="457200" lvl="1" indent="0">
              <a:buNone/>
            </a:pPr>
            <a:endParaRPr lang="en-US" sz="1800"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Industry Standard’s Bodies and Forums</a:t>
            </a:r>
          </a:p>
          <a:p>
            <a:pPr lvl="1"/>
            <a:r>
              <a:rPr lang="en-US" sz="1800" dirty="0">
                <a:latin typeface="Times New Roman" panose="02020603050405020304" pitchFamily="18" charset="0"/>
                <a:cs typeface="Times New Roman" panose="02020603050405020304" pitchFamily="18" charset="0"/>
              </a:rPr>
              <a:t>GSMA’s Network Equipment Security Assurance Scheme</a:t>
            </a:r>
          </a:p>
          <a:p>
            <a:pPr lvl="1"/>
            <a:r>
              <a:rPr lang="en-US" sz="1800" dirty="0">
                <a:latin typeface="Times New Roman" panose="02020603050405020304" pitchFamily="18" charset="0"/>
                <a:cs typeface="Times New Roman" panose="02020603050405020304" pitchFamily="18" charset="0"/>
              </a:rPr>
              <a:t>ATIS’ 5G Network Assured Supply Chain standard</a:t>
            </a:r>
          </a:p>
          <a:p>
            <a:pPr lvl="1"/>
            <a:r>
              <a:rPr lang="en-US" sz="1800" dirty="0">
                <a:latin typeface="Times New Roman" panose="02020603050405020304" pitchFamily="18" charset="0"/>
                <a:cs typeface="Times New Roman" panose="02020603050405020304" pitchFamily="18" charset="0"/>
              </a:rPr>
              <a:t>5G Americas’ Security for 5G white paper</a:t>
            </a:r>
          </a:p>
          <a:p>
            <a:pPr lvl="1"/>
            <a:r>
              <a:rPr lang="en-US" sz="1800" dirty="0">
                <a:latin typeface="Times New Roman" panose="02020603050405020304" pitchFamily="18" charset="0"/>
                <a:cs typeface="Times New Roman" panose="02020603050405020304" pitchFamily="18" charset="0"/>
              </a:rPr>
              <a:t>BSA’s Framework for Secure Software</a:t>
            </a:r>
          </a:p>
          <a:p>
            <a:pPr lvl="1"/>
            <a:r>
              <a:rPr lang="en-US" sz="1800" dirty="0">
                <a:latin typeface="Times New Roman" panose="02020603050405020304" pitchFamily="18" charset="0"/>
                <a:cs typeface="Times New Roman" panose="02020603050405020304" pitchFamily="18" charset="0"/>
              </a:rPr>
              <a:t>TIA’s SCS 9001™ Supply Chain Security Management System</a:t>
            </a:r>
          </a:p>
          <a:p>
            <a:pPr lvl="1"/>
            <a:r>
              <a:rPr lang="en-US" sz="1800" dirty="0">
                <a:latin typeface="Times New Roman" panose="02020603050405020304" pitchFamily="18" charset="0"/>
                <a:cs typeface="Times New Roman" panose="02020603050405020304" pitchFamily="18" charset="0"/>
              </a:rPr>
              <a:t>Synopsys’ 2022 Open Source Security and Risk Analysis Report</a:t>
            </a:r>
          </a:p>
          <a:p>
            <a:pPr lvl="1"/>
            <a:r>
              <a:rPr lang="en-US" sz="1800" dirty="0">
                <a:latin typeface="Times New Roman" panose="02020603050405020304" pitchFamily="18" charset="0"/>
                <a:cs typeface="Times New Roman" panose="02020603050405020304" pitchFamily="18" charset="0"/>
              </a:rPr>
              <a:t>Supply Chain Levels for Software Artifacts (SLSA - aka salsa)</a:t>
            </a:r>
          </a:p>
          <a:p>
            <a:pPr lvl="1"/>
            <a:endParaRPr lang="en-US" sz="22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0E9CAFC-D828-680D-2A84-883E888B9ED9}"/>
              </a:ext>
            </a:extLst>
          </p:cNvPr>
          <p:cNvSpPr txBox="1">
            <a:spLocks/>
          </p:cNvSpPr>
          <p:nvPr/>
        </p:nvSpPr>
        <p:spPr>
          <a:xfrm>
            <a:off x="1946923" y="400788"/>
            <a:ext cx="8297333"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Current Industry/Governmental Efforts</a:t>
            </a:r>
          </a:p>
        </p:txBody>
      </p:sp>
      <p:pic>
        <p:nvPicPr>
          <p:cNvPr id="9" name="Graphic 8" descr="Folder Search with solid fill">
            <a:extLst>
              <a:ext uri="{FF2B5EF4-FFF2-40B4-BE49-F238E27FC236}">
                <a16:creationId xmlns:a16="http://schemas.microsoft.com/office/drawing/2014/main" id="{93A246E6-4003-5669-D903-30CCB272B1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5033" y="2280074"/>
            <a:ext cx="1782768" cy="1782768"/>
          </a:xfrm>
          <a:prstGeom prst="rect">
            <a:avLst/>
          </a:prstGeom>
        </p:spPr>
      </p:pic>
      <p:pic>
        <p:nvPicPr>
          <p:cNvPr id="3" name="Picture 7" descr="Logo, company name&#10;&#10;Description automatically generated">
            <a:extLst>
              <a:ext uri="{FF2B5EF4-FFF2-40B4-BE49-F238E27FC236}">
                <a16:creationId xmlns:a16="http://schemas.microsoft.com/office/drawing/2014/main" id="{0D5E507F-2751-7BFB-5A2A-BDCE1B185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97919491-708D-8FFC-C237-724E3E7254FF}"/>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37096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0E9CAFC-D828-680D-2A84-883E888B9ED9}"/>
              </a:ext>
            </a:extLst>
          </p:cNvPr>
          <p:cNvSpPr txBox="1">
            <a:spLocks/>
          </p:cNvSpPr>
          <p:nvPr/>
        </p:nvSpPr>
        <p:spPr>
          <a:xfrm>
            <a:off x="2472614" y="392301"/>
            <a:ext cx="7517489"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Secure Software Supply Chain</a:t>
            </a:r>
          </a:p>
        </p:txBody>
      </p:sp>
      <p:pic>
        <p:nvPicPr>
          <p:cNvPr id="5" name="Picture 4">
            <a:extLst>
              <a:ext uri="{FF2B5EF4-FFF2-40B4-BE49-F238E27FC236}">
                <a16:creationId xmlns:a16="http://schemas.microsoft.com/office/drawing/2014/main" id="{D07AC5C5-BB30-954E-85A3-8FA648DB3D51}"/>
              </a:ext>
            </a:extLst>
          </p:cNvPr>
          <p:cNvPicPr>
            <a:picLocks noChangeAspect="1"/>
          </p:cNvPicPr>
          <p:nvPr/>
        </p:nvPicPr>
        <p:blipFill>
          <a:blip r:embed="rId2"/>
          <a:stretch>
            <a:fillRect/>
          </a:stretch>
        </p:blipFill>
        <p:spPr>
          <a:xfrm>
            <a:off x="2299720" y="2440703"/>
            <a:ext cx="7592560" cy="4152434"/>
          </a:xfrm>
          <a:prstGeom prst="rect">
            <a:avLst/>
          </a:prstGeom>
        </p:spPr>
      </p:pic>
      <p:sp>
        <p:nvSpPr>
          <p:cNvPr id="6" name="TextBox 5">
            <a:extLst>
              <a:ext uri="{FF2B5EF4-FFF2-40B4-BE49-F238E27FC236}">
                <a16:creationId xmlns:a16="http://schemas.microsoft.com/office/drawing/2014/main" id="{706E8DCB-7FCE-900B-287E-A40CE9191087}"/>
              </a:ext>
            </a:extLst>
          </p:cNvPr>
          <p:cNvSpPr txBox="1"/>
          <p:nvPr/>
        </p:nvSpPr>
        <p:spPr>
          <a:xfrm>
            <a:off x="1471823" y="1417751"/>
            <a:ext cx="9515878" cy="923330"/>
          </a:xfrm>
          <a:prstGeom prst="rect">
            <a:avLst/>
          </a:prstGeom>
          <a:solidFill>
            <a:schemeClr val="bg1"/>
          </a:solidFill>
          <a:ln w="3175">
            <a:solidFill>
              <a:schemeClr val="tx1">
                <a:lumMod val="50000"/>
                <a:lumOff val="50000"/>
              </a:schemeClr>
            </a:solid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Secure Software Supply Chain is a set of practices that enable organizations to adjust the way they securely consume proprietary or open source packages – both first- and third-party – from source code to operationalization at a sustained high speed and quality relative to their accepted risk level.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7" descr="Logo, company name&#10;&#10;Description automatically generated">
            <a:extLst>
              <a:ext uri="{FF2B5EF4-FFF2-40B4-BE49-F238E27FC236}">
                <a16:creationId xmlns:a16="http://schemas.microsoft.com/office/drawing/2014/main" id="{10792BA7-54F1-6E65-1525-7DCA519DA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2B90CE03-EFBC-98A0-B34E-297A534C980C}"/>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33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46760" y="1550408"/>
            <a:ext cx="10074622" cy="5047129"/>
          </a:xfrm>
        </p:spPr>
        <p:txBody>
          <a:bodyPr>
            <a:normAutofit/>
          </a:bodyPr>
          <a:lstStyle/>
          <a:p>
            <a:r>
              <a:rPr lang="en-US" sz="2400" b="1" dirty="0">
                <a:latin typeface="Times New Roman" panose="02020603050405020304" pitchFamily="18" charset="0"/>
                <a:cs typeface="Times New Roman" panose="02020603050405020304" pitchFamily="18" charset="0"/>
              </a:rPr>
              <a:t>Change in Paradigm impacting Current Software Supply Chain</a:t>
            </a:r>
            <a:br>
              <a:rPr lang="en-US" sz="2400" b="1"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As service providers transform and evolve into the next generation of service offerings, new vulnerabilities are emerging, and the attack surfaces are growing – including but not limited to:</a:t>
            </a:r>
          </a:p>
          <a:p>
            <a:pPr lvl="1"/>
            <a:r>
              <a:rPr lang="en-US" sz="1800" b="1" dirty="0">
                <a:solidFill>
                  <a:schemeClr val="accent1"/>
                </a:solidFill>
                <a:latin typeface="Times New Roman" panose="02020603050405020304" pitchFamily="18" charset="0"/>
                <a:cs typeface="Times New Roman" panose="02020603050405020304" pitchFamily="18" charset="0"/>
              </a:rPr>
              <a:t>Virtualization of Software Resulting in Vertical and Horizontal Disaggregation</a:t>
            </a:r>
          </a:p>
          <a:p>
            <a:pPr lvl="1"/>
            <a:r>
              <a:rPr lang="en-US" sz="1800" b="1" dirty="0">
                <a:solidFill>
                  <a:schemeClr val="accent1"/>
                </a:solidFill>
                <a:latin typeface="Times New Roman" panose="02020603050405020304" pitchFamily="18" charset="0"/>
                <a:cs typeface="Times New Roman" panose="02020603050405020304" pitchFamily="18" charset="0"/>
              </a:rPr>
              <a:t>Wide adoption of Open Source Software</a:t>
            </a:r>
          </a:p>
          <a:p>
            <a:pPr lvl="1"/>
            <a:endParaRPr lang="en-US" sz="2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Modernization of the Supply Chain</a:t>
            </a:r>
            <a:br>
              <a:rPr lang="en-US" sz="2400" b="1"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Even with the published supply chain enhancements discussed in this report, there are still gaps</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in the industry today that need modernizing, including but not limited to: </a:t>
            </a:r>
          </a:p>
          <a:p>
            <a:pPr lvl="1"/>
            <a:r>
              <a:rPr lang="en-US" sz="1800" b="1" dirty="0">
                <a:solidFill>
                  <a:schemeClr val="accent1"/>
                </a:solidFill>
                <a:latin typeface="Times New Roman" panose="02020603050405020304" pitchFamily="18" charset="0"/>
                <a:cs typeface="Times New Roman" panose="02020603050405020304" pitchFamily="18" charset="0"/>
              </a:rPr>
              <a:t>Software Bill of Materials (SBOM) Enhancement Considerations</a:t>
            </a:r>
          </a:p>
          <a:p>
            <a:pPr lvl="2"/>
            <a:r>
              <a:rPr lang="en-US" sz="1800" dirty="0">
                <a:latin typeface="Times New Roman" panose="02020603050405020304" pitchFamily="18" charset="0"/>
                <a:cs typeface="Times New Roman" panose="02020603050405020304" pitchFamily="18" charset="0"/>
              </a:rPr>
              <a:t>Machine Readable, HW/SW Components/Subcomponents, Embedded Free and Open Source Software (FOSS), Data Access, End-of-Life/Support, Provenance, Cryptographic Protections, and more.</a:t>
            </a:r>
          </a:p>
          <a:p>
            <a:pPr lvl="1"/>
            <a:r>
              <a:rPr lang="en-US" sz="1800" b="1" dirty="0">
                <a:solidFill>
                  <a:schemeClr val="accent1"/>
                </a:solidFill>
                <a:latin typeface="Times New Roman" panose="02020603050405020304" pitchFamily="18" charset="0"/>
                <a:cs typeface="Times New Roman" panose="02020603050405020304" pitchFamily="18" charset="0"/>
              </a:rPr>
              <a:t>Other Supply Chain Risk Management (SCRM) Enhancement Considerations</a:t>
            </a:r>
          </a:p>
          <a:p>
            <a:pPr lvl="2"/>
            <a:r>
              <a:rPr lang="en-US" sz="1800" dirty="0">
                <a:latin typeface="Times New Roman" panose="02020603050405020304" pitchFamily="18" charset="0"/>
                <a:cs typeface="Times New Roman" panose="02020603050405020304" pitchFamily="18" charset="0"/>
              </a:rPr>
              <a:t>Cryptographic Agility, Public Communications related to SCRM Attacks/Events, and Cloud Providers and/or Software Vendors with Established CI/CD Pipeline.</a:t>
            </a:r>
          </a:p>
        </p:txBody>
      </p:sp>
      <p:sp>
        <p:nvSpPr>
          <p:cNvPr id="8" name="Title 1">
            <a:extLst>
              <a:ext uri="{FF2B5EF4-FFF2-40B4-BE49-F238E27FC236}">
                <a16:creationId xmlns:a16="http://schemas.microsoft.com/office/drawing/2014/main" id="{A0E9CAFC-D828-680D-2A84-883E888B9ED9}"/>
              </a:ext>
            </a:extLst>
          </p:cNvPr>
          <p:cNvSpPr txBox="1">
            <a:spLocks/>
          </p:cNvSpPr>
          <p:nvPr/>
        </p:nvSpPr>
        <p:spPr>
          <a:xfrm>
            <a:off x="2227416" y="392268"/>
            <a:ext cx="7743723"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Summary of Key Findings</a:t>
            </a:r>
          </a:p>
        </p:txBody>
      </p:sp>
      <p:pic>
        <p:nvPicPr>
          <p:cNvPr id="3" name="Graphic 2" descr="Treasure Map with solid fill">
            <a:extLst>
              <a:ext uri="{FF2B5EF4-FFF2-40B4-BE49-F238E27FC236}">
                <a16:creationId xmlns:a16="http://schemas.microsoft.com/office/drawing/2014/main" id="{8393B8BB-D4BF-E202-8DB5-381FCD479C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5029" y="2634315"/>
            <a:ext cx="1449182" cy="1449182"/>
          </a:xfrm>
          <a:prstGeom prst="rect">
            <a:avLst/>
          </a:prstGeom>
        </p:spPr>
      </p:pic>
      <p:pic>
        <p:nvPicPr>
          <p:cNvPr id="4" name="Picture 7" descr="Logo, company name&#10;&#10;Description automatically generated">
            <a:extLst>
              <a:ext uri="{FF2B5EF4-FFF2-40B4-BE49-F238E27FC236}">
                <a16:creationId xmlns:a16="http://schemas.microsoft.com/office/drawing/2014/main" id="{1CD0B4FB-0233-65C7-2500-BADC56C66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EAA79C51-F499-4145-AE92-EE05476CB19E}"/>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435665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50561" y="1400564"/>
            <a:ext cx="10549377" cy="5047129"/>
          </a:xfrm>
        </p:spPr>
        <p:txBody>
          <a:bodyPr>
            <a:normAutofit/>
          </a:bodyPr>
          <a:lstStyle/>
          <a:p>
            <a:pPr lvl="1"/>
            <a:endParaRPr lang="en-US" sz="2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Lack of a Complete and Definitive Standard in Software Supply Chain</a:t>
            </a:r>
          </a:p>
          <a:p>
            <a:pPr marL="457200" lvl="1" indent="0">
              <a:buNone/>
            </a:pPr>
            <a:r>
              <a:rPr lang="en-US" sz="1800" dirty="0">
                <a:latin typeface="Times New Roman" panose="02020603050405020304" pitchFamily="18" charset="0"/>
                <a:cs typeface="Times New Roman" panose="02020603050405020304" pitchFamily="18" charset="0"/>
              </a:rPr>
              <a:t>These emerging public and private artifacts of guidance, specifications, and/or standards have</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notable differences and conflicts that creates confusion in the industry – one example below:</a:t>
            </a:r>
          </a:p>
        </p:txBody>
      </p:sp>
      <p:pic>
        <p:nvPicPr>
          <p:cNvPr id="2" name="Picture 1">
            <a:extLst>
              <a:ext uri="{FF2B5EF4-FFF2-40B4-BE49-F238E27FC236}">
                <a16:creationId xmlns:a16="http://schemas.microsoft.com/office/drawing/2014/main" id="{C6336084-7DB9-CDE5-FDDA-CF5C10388EA6}"/>
              </a:ext>
            </a:extLst>
          </p:cNvPr>
          <p:cNvPicPr>
            <a:picLocks noChangeAspect="1"/>
          </p:cNvPicPr>
          <p:nvPr/>
        </p:nvPicPr>
        <p:blipFill>
          <a:blip r:embed="rId2"/>
          <a:stretch>
            <a:fillRect/>
          </a:stretch>
        </p:blipFill>
        <p:spPr>
          <a:xfrm>
            <a:off x="2821659" y="2655349"/>
            <a:ext cx="5014163" cy="3844063"/>
          </a:xfrm>
          <a:prstGeom prst="rect">
            <a:avLst/>
          </a:prstGeom>
        </p:spPr>
      </p:pic>
      <p:pic>
        <p:nvPicPr>
          <p:cNvPr id="4" name="Picture 7" descr="Logo, company name&#10;&#10;Description automatically generated">
            <a:extLst>
              <a:ext uri="{FF2B5EF4-FFF2-40B4-BE49-F238E27FC236}">
                <a16:creationId xmlns:a16="http://schemas.microsoft.com/office/drawing/2014/main" id="{D26C6C9E-475E-912D-C2B8-6D41B7101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699B6B93-2C06-2D4D-2119-ECD324CAACE7}"/>
              </a:ext>
            </a:extLst>
          </p:cNvPr>
          <p:cNvSpPr txBox="1">
            <a:spLocks/>
          </p:cNvSpPr>
          <p:nvPr/>
        </p:nvSpPr>
        <p:spPr>
          <a:xfrm>
            <a:off x="2227416" y="392268"/>
            <a:ext cx="7743723"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Summary of Key Findings</a:t>
            </a:r>
          </a:p>
        </p:txBody>
      </p:sp>
      <p:pic>
        <p:nvPicPr>
          <p:cNvPr id="12" name="Graphic 11" descr="Treasure Map with solid fill">
            <a:extLst>
              <a:ext uri="{FF2B5EF4-FFF2-40B4-BE49-F238E27FC236}">
                <a16:creationId xmlns:a16="http://schemas.microsoft.com/office/drawing/2014/main" id="{DBC7E6EF-4406-65E7-3103-62BDA1D96B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5029" y="2634315"/>
            <a:ext cx="1449182" cy="1449182"/>
          </a:xfrm>
          <a:prstGeom prst="rect">
            <a:avLst/>
          </a:prstGeom>
        </p:spPr>
      </p:pic>
      <p:sp>
        <p:nvSpPr>
          <p:cNvPr id="9" name="Slide Number Placeholder 5">
            <a:extLst>
              <a:ext uri="{FF2B5EF4-FFF2-40B4-BE49-F238E27FC236}">
                <a16:creationId xmlns:a16="http://schemas.microsoft.com/office/drawing/2014/main" id="{1D40F60C-AD9D-56B4-916A-BCD03A9D4E7F}"/>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850258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46316" y="1405041"/>
            <a:ext cx="9955551" cy="5047129"/>
          </a:xfrm>
        </p:spPr>
        <p:txBody>
          <a:bodyPr vert="horz" lIns="91440" tIns="45720" rIns="91440" bIns="45720" rtlCol="0" anchor="t">
            <a:normAutofit/>
          </a:bodyPr>
          <a:lstStyle/>
          <a:p>
            <a:pPr lvl="1"/>
            <a:endParaRPr lang="en-US" sz="200" dirty="0">
              <a:latin typeface="Times New Roman" panose="02020603050405020304" pitchFamily="18" charset="0"/>
              <a:cs typeface="Times New Roman" panose="02020603050405020304" pitchFamily="18" charset="0"/>
            </a:endParaRPr>
          </a:p>
          <a:p>
            <a:r>
              <a:rPr lang="en-US" sz="2400" b="1" dirty="0">
                <a:latin typeface="Times New Roman"/>
                <a:cs typeface="Times New Roman"/>
              </a:rPr>
              <a:t>Lack of a Complete and Definitive Standard in Software Supply Chain   				</a:t>
            </a:r>
            <a:r>
              <a:rPr lang="en-US" sz="2000" b="1" dirty="0">
                <a:latin typeface="Times New Roman"/>
                <a:cs typeface="Times New Roman"/>
              </a:rPr>
              <a:t>(continued)</a:t>
            </a:r>
          </a:p>
          <a:p>
            <a:pPr marL="457200" lvl="1" indent="0">
              <a:buNone/>
            </a:pPr>
            <a:r>
              <a:rPr lang="en-US" sz="1800" dirty="0">
                <a:latin typeface="Times New Roman"/>
                <a:cs typeface="Times New Roman"/>
              </a:rPr>
              <a:t>To advance the industry forward towards developing a sustainable and repeatable process for software supply chain security, the </a:t>
            </a:r>
            <a:r>
              <a:rPr lang="en-US" sz="1800" u="sng" dirty="0">
                <a:latin typeface="Times New Roman"/>
                <a:cs typeface="Times New Roman"/>
              </a:rPr>
              <a:t>industry needs to collaborate to evaluate the feasibility of recommendations including</a:t>
            </a:r>
            <a:r>
              <a:rPr lang="en-US" sz="1800" dirty="0">
                <a:latin typeface="Times New Roman"/>
                <a:cs typeface="Times New Roman"/>
              </a:rPr>
              <a:t>: </a:t>
            </a:r>
            <a:endParaRPr lang="en-US" sz="1800" dirty="0">
              <a:latin typeface="Times New Roman" panose="02020603050405020304" pitchFamily="18" charset="0"/>
              <a:cs typeface="Times New Roman" panose="02020603050405020304" pitchFamily="18" charset="0"/>
            </a:endParaRPr>
          </a:p>
          <a:p>
            <a:pPr marL="457200" lvl="1" indent="0">
              <a:buNone/>
            </a:pPr>
            <a:endParaRPr lang="en-US" sz="1800" dirty="0">
              <a:latin typeface="Times New Roman" panose="02020603050405020304" pitchFamily="18" charset="0"/>
              <a:cs typeface="Times New Roman" panose="02020603050405020304" pitchFamily="18" charset="0"/>
            </a:endParaRPr>
          </a:p>
          <a:p>
            <a:pPr lvl="2"/>
            <a:r>
              <a:rPr lang="en-US" sz="1800" b="1" dirty="0">
                <a:solidFill>
                  <a:schemeClr val="accent1"/>
                </a:solidFill>
                <a:latin typeface="Times New Roman"/>
                <a:cs typeface="Times New Roman"/>
              </a:rPr>
              <a:t>Foundational Processes </a:t>
            </a:r>
            <a:r>
              <a:rPr lang="en-US" sz="1800" dirty="0">
                <a:latin typeface="Times New Roman"/>
                <a:cs typeface="Times New Roman"/>
              </a:rPr>
              <a:t>– SBOM Minimum Data Fields, Software Identification Tags, and SBOM Automation</a:t>
            </a:r>
          </a:p>
          <a:p>
            <a:pPr marL="914400" lvl="2" indent="0">
              <a:buNone/>
            </a:pPr>
            <a:endParaRPr lang="en-US" sz="1800" b="1" dirty="0">
              <a:latin typeface="Times New Roman" panose="02020603050405020304" pitchFamily="18" charset="0"/>
              <a:cs typeface="Times New Roman" panose="02020603050405020304" pitchFamily="18" charset="0"/>
            </a:endParaRPr>
          </a:p>
          <a:p>
            <a:pPr lvl="2"/>
            <a:r>
              <a:rPr lang="en-US" sz="1800" b="1" dirty="0">
                <a:solidFill>
                  <a:schemeClr val="accent1"/>
                </a:solidFill>
                <a:latin typeface="Times New Roman"/>
                <a:cs typeface="Times New Roman"/>
              </a:rPr>
              <a:t>Risk Management Processes</a:t>
            </a:r>
            <a:r>
              <a:rPr lang="en-US" sz="1800" b="1" dirty="0">
                <a:solidFill>
                  <a:schemeClr val="accent1">
                    <a:lumMod val="75000"/>
                  </a:schemeClr>
                </a:solidFill>
                <a:latin typeface="Times New Roman"/>
                <a:cs typeface="Times New Roman"/>
              </a:rPr>
              <a:t> </a:t>
            </a:r>
            <a:r>
              <a:rPr lang="en-US" sz="1800" dirty="0">
                <a:latin typeface="Times New Roman"/>
                <a:cs typeface="Times New Roman"/>
              </a:rPr>
              <a:t>– Software Provenance Authority, Software Author/Supplier Identity, and Author/Supplier Reputation</a:t>
            </a:r>
          </a:p>
          <a:p>
            <a:pPr lvl="2"/>
            <a:endParaRPr lang="en-US" sz="1800" b="1" dirty="0">
              <a:latin typeface="Times New Roman" panose="02020603050405020304" pitchFamily="18" charset="0"/>
              <a:cs typeface="Times New Roman" panose="02020603050405020304" pitchFamily="18" charset="0"/>
            </a:endParaRPr>
          </a:p>
          <a:p>
            <a:pPr lvl="2"/>
            <a:r>
              <a:rPr lang="en-US" sz="1800" b="1" dirty="0">
                <a:solidFill>
                  <a:schemeClr val="accent1"/>
                </a:solidFill>
                <a:latin typeface="Times New Roman"/>
                <a:cs typeface="Times New Roman"/>
              </a:rPr>
              <a:t>Vulnerability Management Processes</a:t>
            </a:r>
            <a:r>
              <a:rPr lang="en-US" sz="1800" b="1" dirty="0">
                <a:solidFill>
                  <a:schemeClr val="accent1">
                    <a:lumMod val="75000"/>
                  </a:schemeClr>
                </a:solidFill>
                <a:latin typeface="Times New Roman"/>
                <a:cs typeface="Times New Roman"/>
              </a:rPr>
              <a:t> </a:t>
            </a:r>
            <a:r>
              <a:rPr lang="en-US" sz="1800" dirty="0">
                <a:latin typeface="Times New Roman"/>
                <a:cs typeface="Times New Roman"/>
              </a:rPr>
              <a:t>– Software Chain of Custody, Vulnerability and Exposure Disclosures, Unpatched Vulnerabilities, and Software Immutability.</a:t>
            </a:r>
          </a:p>
          <a:p>
            <a:pPr marL="457200" lvl="1" indent="0">
              <a:buNone/>
            </a:pPr>
            <a:endParaRPr lang="en-US" sz="2200" dirty="0">
              <a:latin typeface="Times New Roman" panose="02020603050405020304" pitchFamily="18" charset="0"/>
              <a:cs typeface="Times New Roman" panose="02020603050405020304" pitchFamily="18" charset="0"/>
            </a:endParaRPr>
          </a:p>
        </p:txBody>
      </p:sp>
      <p:pic>
        <p:nvPicPr>
          <p:cNvPr id="3" name="Picture 7" descr="Logo, company name&#10;&#10;Description automatically generated">
            <a:extLst>
              <a:ext uri="{FF2B5EF4-FFF2-40B4-BE49-F238E27FC236}">
                <a16:creationId xmlns:a16="http://schemas.microsoft.com/office/drawing/2014/main" id="{F6204118-DC07-F2FF-18BE-A009ECAAC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579F7D4F-344D-A682-6578-3037D51237E0}"/>
              </a:ext>
            </a:extLst>
          </p:cNvPr>
          <p:cNvSpPr txBox="1">
            <a:spLocks/>
          </p:cNvSpPr>
          <p:nvPr/>
        </p:nvSpPr>
        <p:spPr>
          <a:xfrm>
            <a:off x="2227416" y="392268"/>
            <a:ext cx="7743723"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Summary of Key Findings</a:t>
            </a:r>
          </a:p>
        </p:txBody>
      </p:sp>
      <p:pic>
        <p:nvPicPr>
          <p:cNvPr id="10" name="Graphic 9" descr="Treasure Map with solid fill">
            <a:extLst>
              <a:ext uri="{FF2B5EF4-FFF2-40B4-BE49-F238E27FC236}">
                <a16:creationId xmlns:a16="http://schemas.microsoft.com/office/drawing/2014/main" id="{4D614DDB-5090-9C60-6251-EFD8FE0F7F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5029" y="2634315"/>
            <a:ext cx="1449182" cy="1449182"/>
          </a:xfrm>
          <a:prstGeom prst="rect">
            <a:avLst/>
          </a:prstGeom>
        </p:spPr>
      </p:pic>
      <p:sp>
        <p:nvSpPr>
          <p:cNvPr id="7" name="Slide Number Placeholder 5">
            <a:extLst>
              <a:ext uri="{FF2B5EF4-FFF2-40B4-BE49-F238E27FC236}">
                <a16:creationId xmlns:a16="http://schemas.microsoft.com/office/drawing/2014/main" id="{BF010279-703C-D670-0993-65271F80F449}"/>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32644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50640" y="1305903"/>
            <a:ext cx="9854052" cy="5047129"/>
          </a:xfrm>
        </p:spPr>
        <p:txBody>
          <a:bodyPr vert="horz" lIns="91440" tIns="45720" rIns="91440" bIns="45720" rtlCol="0" anchor="t">
            <a:normAutofit/>
          </a:bodyPr>
          <a:lstStyle/>
          <a:p>
            <a:pPr lvl="1"/>
            <a:endParaRPr lang="en-US" sz="200" dirty="0">
              <a:latin typeface="Times New Roman" panose="02020603050405020304" pitchFamily="18" charset="0"/>
              <a:cs typeface="Times New Roman" panose="02020603050405020304" pitchFamily="18" charset="0"/>
            </a:endParaRPr>
          </a:p>
          <a:p>
            <a:pPr lvl="1"/>
            <a:endParaRPr lang="en-US" sz="200" dirty="0">
              <a:latin typeface="Times New Roman" panose="02020603050405020304" pitchFamily="18" charset="0"/>
              <a:cs typeface="Times New Roman" panose="02020603050405020304" pitchFamily="18" charset="0"/>
            </a:endParaRPr>
          </a:p>
          <a:p>
            <a:pPr>
              <a:buFont typeface="Arial" panose="05000000000000000000" pitchFamily="2" charset="2"/>
              <a:buChar char="•"/>
            </a:pPr>
            <a:r>
              <a:rPr lang="en-US" sz="2400" b="1" dirty="0">
                <a:latin typeface="Times New Roman"/>
                <a:cs typeface="Times New Roman"/>
              </a:rPr>
              <a:t>Cybersecurity Operations – Runtime Security</a:t>
            </a:r>
          </a:p>
          <a:p>
            <a:pPr lvl="1"/>
            <a:r>
              <a:rPr lang="en-US" sz="1800" b="1" dirty="0">
                <a:solidFill>
                  <a:schemeClr val="accent1"/>
                </a:solidFill>
                <a:latin typeface="Times New Roman"/>
                <a:cs typeface="Times New Roman"/>
              </a:rPr>
              <a:t>Runtime Application Self-Protection (RASP)</a:t>
            </a:r>
            <a:r>
              <a:rPr lang="en-US" sz="1800" b="1" dirty="0">
                <a:solidFill>
                  <a:schemeClr val="accent1">
                    <a:lumMod val="75000"/>
                  </a:schemeClr>
                </a:solidFill>
                <a:latin typeface="Times New Roman"/>
                <a:cs typeface="Times New Roman"/>
              </a:rPr>
              <a:t> </a:t>
            </a:r>
            <a:r>
              <a:rPr lang="en-US" sz="1800" dirty="0">
                <a:latin typeface="Times New Roman"/>
                <a:cs typeface="Times New Roman"/>
              </a:rPr>
              <a:t>is an emerging security capability that enhances the security monitoring on the operating platforms and applications.</a:t>
            </a:r>
          </a:p>
          <a:p>
            <a:pPr lvl="1"/>
            <a:r>
              <a:rPr lang="en-US" sz="1800" dirty="0">
                <a:latin typeface="Times New Roman"/>
                <a:cs typeface="Times New Roman"/>
              </a:rPr>
              <a:t>Additionally, </a:t>
            </a:r>
            <a:r>
              <a:rPr lang="en-US" sz="1800" b="1" dirty="0">
                <a:solidFill>
                  <a:schemeClr val="accent1"/>
                </a:solidFill>
                <a:latin typeface="Times New Roman"/>
                <a:cs typeface="Times New Roman"/>
              </a:rPr>
              <a:t>Cloud Workload Protection Platform (CWPP)</a:t>
            </a:r>
            <a:r>
              <a:rPr lang="en-US" sz="1800" b="1" dirty="0">
                <a:solidFill>
                  <a:schemeClr val="accent1">
                    <a:lumMod val="75000"/>
                  </a:schemeClr>
                </a:solidFill>
                <a:latin typeface="Times New Roman"/>
                <a:cs typeface="Times New Roman"/>
              </a:rPr>
              <a:t> </a:t>
            </a:r>
            <a:r>
              <a:rPr lang="en-US" sz="1800" dirty="0">
                <a:latin typeface="Times New Roman"/>
                <a:cs typeface="Times New Roman"/>
              </a:rPr>
              <a:t>is another runtime security solution that is applicable to cloud-based services.</a:t>
            </a:r>
          </a:p>
          <a:p>
            <a:pPr lvl="1"/>
            <a:r>
              <a:rPr lang="en-US" sz="1800" dirty="0">
                <a:latin typeface="Times New Roman"/>
                <a:cs typeface="Times New Roman"/>
              </a:rPr>
              <a:t>Referencing the recent software supply chain cyber attacks, runtime security could have been a security capability that may have alerted the service provider, software vendor, and/or cloud service provider to the attack(s).</a:t>
            </a:r>
          </a:p>
          <a:p>
            <a:endParaRPr lang="en-US" sz="200" b="1" dirty="0">
              <a:latin typeface="Times New Roman" panose="02020603050405020304" pitchFamily="18" charset="0"/>
              <a:cs typeface="Times New Roman" panose="02020603050405020304" pitchFamily="18" charset="0"/>
            </a:endParaRPr>
          </a:p>
          <a:p>
            <a:r>
              <a:rPr lang="en-US" sz="2400" b="1" dirty="0">
                <a:latin typeface="Times New Roman"/>
                <a:cs typeface="Times New Roman"/>
              </a:rPr>
              <a:t>Common Best Practices for Software Supply Chain</a:t>
            </a:r>
          </a:p>
          <a:p>
            <a:pPr lvl="1"/>
            <a:r>
              <a:rPr lang="en-US" sz="1800" dirty="0">
                <a:latin typeface="Times New Roman"/>
                <a:cs typeface="Times New Roman"/>
              </a:rPr>
              <a:t>Some common software best practices are listed below. While they are not directly impacting software supply chain, they are contributing towards secure delivery of software.</a:t>
            </a:r>
          </a:p>
          <a:p>
            <a:pPr lvl="2"/>
            <a:r>
              <a:rPr lang="en-US" sz="1800" b="1" dirty="0">
                <a:solidFill>
                  <a:schemeClr val="accent1"/>
                </a:solidFill>
                <a:latin typeface="Times New Roman"/>
                <a:cs typeface="Times New Roman"/>
              </a:rPr>
              <a:t>Developer Training</a:t>
            </a:r>
          </a:p>
          <a:p>
            <a:pPr lvl="2"/>
            <a:r>
              <a:rPr lang="en-US" sz="1800" b="1" dirty="0">
                <a:solidFill>
                  <a:schemeClr val="accent1"/>
                </a:solidFill>
                <a:latin typeface="Times New Roman"/>
                <a:cs typeface="Times New Roman"/>
              </a:rPr>
              <a:t>Software Composition Analysis</a:t>
            </a:r>
          </a:p>
          <a:p>
            <a:pPr lvl="2"/>
            <a:r>
              <a:rPr lang="en-US" sz="1800" b="1" dirty="0">
                <a:solidFill>
                  <a:schemeClr val="accent1"/>
                </a:solidFill>
                <a:latin typeface="Times New Roman"/>
                <a:cs typeface="Times New Roman"/>
              </a:rPr>
              <a:t>Security Scanning</a:t>
            </a:r>
          </a:p>
          <a:p>
            <a:pPr marL="457200" lvl="1" indent="0">
              <a:buNone/>
            </a:pPr>
            <a:endParaRPr lang="en-US" sz="2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B5780A4-260B-61FD-2F50-A2197B291C50}"/>
              </a:ext>
            </a:extLst>
          </p:cNvPr>
          <p:cNvSpPr txBox="1"/>
          <p:nvPr/>
        </p:nvSpPr>
        <p:spPr>
          <a:xfrm>
            <a:off x="5143500" y="5151995"/>
            <a:ext cx="6096000" cy="655051"/>
          </a:xfrm>
          <a:prstGeom prst="rect">
            <a:avLst/>
          </a:prstGeom>
          <a:noFill/>
        </p:spPr>
        <p:txBody>
          <a:bodyPr wrap="square">
            <a:spAutoFit/>
          </a:bodyPr>
          <a:lstStyle/>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Outsourced Software Development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Credential Management</a:t>
            </a:r>
          </a:p>
        </p:txBody>
      </p:sp>
      <p:pic>
        <p:nvPicPr>
          <p:cNvPr id="4" name="Picture 7" descr="Logo, company name&#10;&#10;Description automatically generated">
            <a:extLst>
              <a:ext uri="{FF2B5EF4-FFF2-40B4-BE49-F238E27FC236}">
                <a16:creationId xmlns:a16="http://schemas.microsoft.com/office/drawing/2014/main" id="{D466E60E-4832-7CD5-C25C-24438044D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a:extLst>
              <a:ext uri="{FF2B5EF4-FFF2-40B4-BE49-F238E27FC236}">
                <a16:creationId xmlns:a16="http://schemas.microsoft.com/office/drawing/2014/main" id="{5FF255E1-47AC-A9B8-3681-13E890EC6AB9}"/>
              </a:ext>
            </a:extLst>
          </p:cNvPr>
          <p:cNvSpPr txBox="1">
            <a:spLocks/>
          </p:cNvSpPr>
          <p:nvPr/>
        </p:nvSpPr>
        <p:spPr>
          <a:xfrm>
            <a:off x="2227416" y="392268"/>
            <a:ext cx="7743723"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Summary of Key Findings</a:t>
            </a:r>
          </a:p>
        </p:txBody>
      </p:sp>
      <p:pic>
        <p:nvPicPr>
          <p:cNvPr id="12" name="Graphic 11" descr="Treasure Map with solid fill">
            <a:extLst>
              <a:ext uri="{FF2B5EF4-FFF2-40B4-BE49-F238E27FC236}">
                <a16:creationId xmlns:a16="http://schemas.microsoft.com/office/drawing/2014/main" id="{0FC10CA1-2332-4E51-D893-9CC3126EB7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5029" y="2634315"/>
            <a:ext cx="1449182" cy="1449182"/>
          </a:xfrm>
          <a:prstGeom prst="rect">
            <a:avLst/>
          </a:prstGeom>
        </p:spPr>
      </p:pic>
      <p:sp>
        <p:nvSpPr>
          <p:cNvPr id="7" name="Slide Number Placeholder 5">
            <a:extLst>
              <a:ext uri="{FF2B5EF4-FFF2-40B4-BE49-F238E27FC236}">
                <a16:creationId xmlns:a16="http://schemas.microsoft.com/office/drawing/2014/main" id="{4B23969E-1C18-6467-3442-23F2289E1F46}"/>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804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60073" y="1934527"/>
            <a:ext cx="10520727" cy="1730493"/>
          </a:xfrm>
        </p:spPr>
        <p:txBody>
          <a:bodyPr>
            <a:normAutofit/>
          </a:bodyPr>
          <a:lstStyle/>
          <a:p>
            <a:r>
              <a:rPr lang="en-US" sz="3600" b="1" dirty="0">
                <a:latin typeface="Times New Roman" panose="02020603050405020304" pitchFamily="18" charset="0"/>
                <a:ea typeface="ＭＳ Ｐゴシック" pitchFamily="34" charset="-128"/>
                <a:cs typeface="Times New Roman" panose="02020603050405020304" pitchFamily="18" charset="0"/>
              </a:rPr>
              <a:t>Working Group 1: 5G Signaling Protocols Security</a:t>
            </a:r>
            <a:br>
              <a:rPr lang="en-US" sz="3600" dirty="0"/>
            </a:br>
            <a:endParaRPr lang="en-US" sz="3600" b="1" dirty="0">
              <a:ea typeface="ＭＳ Ｐゴシック" pitchFamily="34" charset="-128"/>
            </a:endParaRPr>
          </a:p>
        </p:txBody>
      </p:sp>
      <p:sp>
        <p:nvSpPr>
          <p:cNvPr id="2051" name="TextBox 5"/>
          <p:cNvSpPr txBox="1">
            <a:spLocks noChangeArrowheads="1"/>
          </p:cNvSpPr>
          <p:nvPr/>
        </p:nvSpPr>
        <p:spPr bwMode="auto">
          <a:xfrm>
            <a:off x="387531" y="3429000"/>
            <a:ext cx="1141693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September 21,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Brian Daly,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AT&amp;T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Travis Russell,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Oracle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Ahmed Lahjouji</a:t>
            </a: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53158" y="1553990"/>
            <a:ext cx="10503832" cy="5047129"/>
          </a:xfrm>
        </p:spPr>
        <p:txBody>
          <a:bodyPr>
            <a:normAutofit/>
          </a:bodyPr>
          <a:lstStyle/>
          <a:p>
            <a:r>
              <a:rPr lang="en-US" sz="2400" b="1" dirty="0">
                <a:latin typeface="Times New Roman" panose="02020603050405020304" pitchFamily="18" charset="0"/>
                <a:cs typeface="Times New Roman" panose="02020603050405020304" pitchFamily="18" charset="0"/>
              </a:rPr>
              <a:t>General Guidance for Organizations regarding SBOMs</a:t>
            </a:r>
          </a:p>
          <a:p>
            <a:pPr lvl="1"/>
            <a:r>
              <a:rPr lang="en-US" sz="1800" dirty="0">
                <a:latin typeface="Times New Roman" panose="02020603050405020304" pitchFamily="18" charset="0"/>
                <a:cs typeface="Times New Roman" panose="02020603050405020304" pitchFamily="18" charset="0"/>
              </a:rPr>
              <a:t>Expected SBOM Mandates for Federal Suppliers and SBOM Generation and Consumption</a:t>
            </a:r>
          </a:p>
          <a:p>
            <a:pPr lvl="1"/>
            <a:endParaRPr lang="en-US" sz="2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Common Software Supply Chain Security Recommendations</a:t>
            </a:r>
          </a:p>
          <a:p>
            <a:pPr lvl="1"/>
            <a:r>
              <a:rPr lang="en-US" sz="2200" dirty="0">
                <a:latin typeface="Times New Roman" panose="02020603050405020304" pitchFamily="18" charset="0"/>
                <a:cs typeface="Times New Roman" panose="02020603050405020304" pitchFamily="18" charset="0"/>
              </a:rPr>
              <a:t>Grouped into </a:t>
            </a:r>
            <a:r>
              <a:rPr lang="en-US" sz="2200" b="1" dirty="0">
                <a:latin typeface="Times New Roman" panose="02020603050405020304" pitchFamily="18" charset="0"/>
                <a:cs typeface="Times New Roman" panose="02020603050405020304" pitchFamily="18" charset="0"/>
              </a:rPr>
              <a:t>5 Groupings</a:t>
            </a:r>
            <a:r>
              <a:rPr lang="en-US" sz="2200" dirty="0">
                <a:latin typeface="Times New Roman" panose="02020603050405020304" pitchFamily="18" charset="0"/>
                <a:cs typeface="Times New Roman" panose="02020603050405020304" pitchFamily="18" charset="0"/>
              </a:rPr>
              <a:t>:</a:t>
            </a:r>
          </a:p>
          <a:p>
            <a:pPr lvl="2"/>
            <a:r>
              <a:rPr lang="en-US" sz="1800" dirty="0">
                <a:latin typeface="Times New Roman" panose="02020603050405020304" pitchFamily="18" charset="0"/>
                <a:cs typeface="Times New Roman" panose="02020603050405020304" pitchFamily="18" charset="0"/>
              </a:rPr>
              <a:t>Secure Development</a:t>
            </a:r>
          </a:p>
          <a:p>
            <a:pPr lvl="2"/>
            <a:r>
              <a:rPr lang="en-US" sz="1800" dirty="0">
                <a:latin typeface="Times New Roman" panose="02020603050405020304" pitchFamily="18" charset="0"/>
                <a:cs typeface="Times New Roman" panose="02020603050405020304" pitchFamily="18" charset="0"/>
              </a:rPr>
              <a:t>Free and Open Source Software (FOSS)</a:t>
            </a:r>
          </a:p>
          <a:p>
            <a:pPr lvl="2"/>
            <a:r>
              <a:rPr lang="en-US" sz="1800" dirty="0">
                <a:latin typeface="Times New Roman" panose="02020603050405020304" pitchFamily="18" charset="0"/>
                <a:cs typeface="Times New Roman" panose="02020603050405020304" pitchFamily="18" charset="0"/>
              </a:rPr>
              <a:t>Cyber and Supply Chain Risk Management and Processes</a:t>
            </a:r>
          </a:p>
          <a:p>
            <a:pPr lvl="2"/>
            <a:r>
              <a:rPr lang="en-US" sz="1800" dirty="0">
                <a:latin typeface="Times New Roman" panose="02020603050405020304" pitchFamily="18" charset="0"/>
                <a:cs typeface="Times New Roman" panose="02020603050405020304" pitchFamily="18" charset="0"/>
              </a:rPr>
              <a:t>Cybersecurity Operations</a:t>
            </a:r>
          </a:p>
          <a:p>
            <a:pPr lvl="2"/>
            <a:r>
              <a:rPr lang="en-US" sz="1800" dirty="0">
                <a:latin typeface="Times New Roman" panose="02020603050405020304" pitchFamily="18" charset="0"/>
                <a:cs typeface="Times New Roman" panose="02020603050405020304" pitchFamily="18" charset="0"/>
              </a:rPr>
              <a:t>Standardization Opportunities</a:t>
            </a:r>
          </a:p>
          <a:p>
            <a:pPr lvl="1"/>
            <a:r>
              <a:rPr lang="en-US" sz="2200" dirty="0">
                <a:latin typeface="Times New Roman" panose="02020603050405020304" pitchFamily="18" charset="0"/>
                <a:cs typeface="Times New Roman" panose="02020603050405020304" pitchFamily="18" charset="0"/>
              </a:rPr>
              <a:t>Recommended Best Practice Tiers (1 through 3 with 1 being Most Critical)</a:t>
            </a:r>
          </a:p>
          <a:p>
            <a:pPr lvl="1"/>
            <a:endParaRPr lang="en-US" sz="200" b="1" dirty="0">
              <a:latin typeface="Times New Roman" panose="02020603050405020304" pitchFamily="18" charset="0"/>
              <a:cs typeface="Times New Roman" panose="02020603050405020304" pitchFamily="18" charset="0"/>
            </a:endParaRPr>
          </a:p>
          <a:p>
            <a:pPr lvl="1"/>
            <a:r>
              <a:rPr lang="en-US" sz="2200" b="1" u="sng" dirty="0">
                <a:solidFill>
                  <a:schemeClr val="accent1"/>
                </a:solidFill>
                <a:latin typeface="Times New Roman" panose="02020603050405020304" pitchFamily="18" charset="0"/>
                <a:cs typeface="Times New Roman" panose="02020603050405020304" pitchFamily="18" charset="0"/>
              </a:rPr>
              <a:t>19 Vulnerabilities</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Identified &amp;</a:t>
            </a:r>
            <a:r>
              <a:rPr lang="en-US" sz="2200" b="1" dirty="0">
                <a:latin typeface="Times New Roman" panose="02020603050405020304" pitchFamily="18" charset="0"/>
                <a:cs typeface="Times New Roman" panose="02020603050405020304" pitchFamily="18" charset="0"/>
              </a:rPr>
              <a:t> </a:t>
            </a:r>
            <a:r>
              <a:rPr lang="en-US" sz="2200" b="1" u="sng" dirty="0">
                <a:solidFill>
                  <a:schemeClr val="accent1"/>
                </a:solidFill>
                <a:latin typeface="Times New Roman" panose="02020603050405020304" pitchFamily="18" charset="0"/>
                <a:cs typeface="Times New Roman" panose="02020603050405020304" pitchFamily="18" charset="0"/>
              </a:rPr>
              <a:t>59 Recommendations</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Provided</a:t>
            </a:r>
          </a:p>
          <a:p>
            <a:pPr marL="914400" lvl="2" indent="0">
              <a:buNone/>
            </a:pPr>
            <a:endParaRPr lang="en-US" sz="1800" dirty="0">
              <a:latin typeface="Times New Roman" panose="02020603050405020304" pitchFamily="18" charset="0"/>
              <a:cs typeface="Times New Roman" panose="02020603050405020304" pitchFamily="18" charset="0"/>
            </a:endParaRPr>
          </a:p>
        </p:txBody>
      </p:sp>
      <p:pic>
        <p:nvPicPr>
          <p:cNvPr id="4" name="Graphic 3" descr="Megaphone with solid fill">
            <a:extLst>
              <a:ext uri="{FF2B5EF4-FFF2-40B4-BE49-F238E27FC236}">
                <a16:creationId xmlns:a16="http://schemas.microsoft.com/office/drawing/2014/main" id="{A3AA65F8-270B-0D4E-5769-6B2C6965B7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9217" y="2188047"/>
            <a:ext cx="1412148" cy="1412148"/>
          </a:xfrm>
          <a:prstGeom prst="rect">
            <a:avLst/>
          </a:prstGeom>
        </p:spPr>
      </p:pic>
      <p:pic>
        <p:nvPicPr>
          <p:cNvPr id="3" name="Picture 7" descr="Logo, company name&#10;&#10;Description automatically generated">
            <a:extLst>
              <a:ext uri="{FF2B5EF4-FFF2-40B4-BE49-F238E27FC236}">
                <a16:creationId xmlns:a16="http://schemas.microsoft.com/office/drawing/2014/main" id="{1729457F-7A11-627F-A93D-22D0164A7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a:extLst>
              <a:ext uri="{FF2B5EF4-FFF2-40B4-BE49-F238E27FC236}">
                <a16:creationId xmlns:a16="http://schemas.microsoft.com/office/drawing/2014/main" id="{4CAE5342-70E0-274E-5449-5E7247983352}"/>
              </a:ext>
            </a:extLst>
          </p:cNvPr>
          <p:cNvSpPr txBox="1">
            <a:spLocks/>
          </p:cNvSpPr>
          <p:nvPr/>
        </p:nvSpPr>
        <p:spPr>
          <a:xfrm>
            <a:off x="2227416" y="392268"/>
            <a:ext cx="7743723" cy="75068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a:ea typeface="ＭＳ Ｐゴシック"/>
                <a:cs typeface="Times New Roman"/>
              </a:rPr>
              <a:t>Summary of Recommendations</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p:txBody>
      </p:sp>
      <p:sp>
        <p:nvSpPr>
          <p:cNvPr id="7" name="Slide Number Placeholder 5">
            <a:extLst>
              <a:ext uri="{FF2B5EF4-FFF2-40B4-BE49-F238E27FC236}">
                <a16:creationId xmlns:a16="http://schemas.microsoft.com/office/drawing/2014/main" id="{A62A9C61-3842-980D-BB0A-C419FDA8B069}"/>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607003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758046" y="1581251"/>
            <a:ext cx="9782424" cy="5047129"/>
          </a:xfrm>
        </p:spPr>
        <p:txBody>
          <a:bodyPr>
            <a:normAutofit/>
          </a:bodyPr>
          <a:lstStyle/>
          <a:p>
            <a:r>
              <a:rPr lang="en-US" sz="2000" dirty="0">
                <a:latin typeface="Times New Roman" panose="02020603050405020304" pitchFamily="18" charset="0"/>
                <a:cs typeface="Times New Roman" panose="02020603050405020304" pitchFamily="18" charset="0"/>
              </a:rPr>
              <a:t>The Commission can assist providers of all sizes with software and cloud services supply chain security by </a:t>
            </a:r>
            <a:r>
              <a:rPr lang="en-US" sz="2000" b="1" dirty="0">
                <a:latin typeface="Times New Roman" panose="02020603050405020304" pitchFamily="18" charset="0"/>
                <a:cs typeface="Times New Roman" panose="02020603050405020304" pitchFamily="18" charset="0"/>
              </a:rPr>
              <a:t>offering resources to increase providers’ awareness of software and cloud services supply chain risks and describing methods of enhancing software supply chain security</a:t>
            </a:r>
            <a:r>
              <a:rPr lang="en-US" sz="2000" dirty="0">
                <a:latin typeface="Times New Roman" panose="02020603050405020304" pitchFamily="18" charset="0"/>
                <a:cs typeface="Times New Roman" panose="02020603050405020304" pitchFamily="18" charset="0"/>
              </a:rPr>
              <a:t>.</a:t>
            </a:r>
          </a:p>
          <a:p>
            <a:pPr marL="0" indent="0">
              <a:buNone/>
            </a:pPr>
            <a:endParaRPr lang="en-US" sz="2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Commission could engage with CISA and NIST to support an effort to </a:t>
            </a:r>
            <a:r>
              <a:rPr lang="en-US" sz="2000" b="1" dirty="0">
                <a:latin typeface="Times New Roman" panose="02020603050405020304" pitchFamily="18" charset="0"/>
                <a:cs typeface="Times New Roman" panose="02020603050405020304" pitchFamily="18" charset="0"/>
              </a:rPr>
              <a:t>create universal standards and specifications for software supply chain security</a:t>
            </a:r>
            <a:r>
              <a:rPr lang="en-US" sz="2000" dirty="0">
                <a:latin typeface="Times New Roman" panose="02020603050405020304" pitchFamily="18" charset="0"/>
                <a:cs typeface="Times New Roman" panose="02020603050405020304" pitchFamily="18" charset="0"/>
              </a:rPr>
              <a:t>.</a:t>
            </a:r>
          </a:p>
          <a:p>
            <a:pPr marL="0" indent="0">
              <a:buNone/>
            </a:pPr>
            <a:endParaRPr lang="en-US" sz="2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Commission could engage with CISA and NIST to support the </a:t>
            </a:r>
            <a:r>
              <a:rPr lang="en-US" sz="2000" b="1" dirty="0">
                <a:latin typeface="Times New Roman" panose="02020603050405020304" pitchFamily="18" charset="0"/>
                <a:cs typeface="Times New Roman" panose="02020603050405020304" pitchFamily="18" charset="0"/>
              </a:rPr>
              <a:t>standardization of the SBOM formats, uses, and deployments</a:t>
            </a:r>
            <a:r>
              <a:rPr lang="en-US" sz="2000" dirty="0">
                <a:latin typeface="Times New Roman" panose="02020603050405020304" pitchFamily="18" charset="0"/>
                <a:cs typeface="Times New Roman" panose="02020603050405020304" pitchFamily="18" charset="0"/>
              </a:rPr>
              <a:t> since these are critical to addressing the software supply chain security vulnerabilities globally.</a:t>
            </a:r>
          </a:p>
          <a:p>
            <a:pPr marL="0" indent="0">
              <a:buNone/>
            </a:pPr>
            <a:endParaRPr lang="en-US" sz="2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work group recommends to the Commission that a </a:t>
            </a:r>
            <a:r>
              <a:rPr lang="en-US" sz="2000" b="1" dirty="0">
                <a:latin typeface="Times New Roman" panose="02020603050405020304" pitchFamily="18" charset="0"/>
                <a:cs typeface="Times New Roman" panose="02020603050405020304" pitchFamily="18" charset="0"/>
              </a:rPr>
              <a:t>broader study on open source software security</a:t>
            </a:r>
            <a:r>
              <a:rPr lang="en-US" sz="2000" dirty="0">
                <a:latin typeface="Times New Roman" panose="02020603050405020304" pitchFamily="18" charset="0"/>
                <a:cs typeface="Times New Roman" panose="02020603050405020304" pitchFamily="18" charset="0"/>
              </a:rPr>
              <a:t> be done in order to objectively understand the potential risks that open source software poses. </a:t>
            </a:r>
          </a:p>
        </p:txBody>
      </p:sp>
      <p:sp>
        <p:nvSpPr>
          <p:cNvPr id="8" name="Title 1">
            <a:extLst>
              <a:ext uri="{FF2B5EF4-FFF2-40B4-BE49-F238E27FC236}">
                <a16:creationId xmlns:a16="http://schemas.microsoft.com/office/drawing/2014/main" id="{A0E9CAFC-D828-680D-2A84-883E888B9ED9}"/>
              </a:ext>
            </a:extLst>
          </p:cNvPr>
          <p:cNvSpPr txBox="1">
            <a:spLocks/>
          </p:cNvSpPr>
          <p:nvPr/>
        </p:nvSpPr>
        <p:spPr>
          <a:xfrm>
            <a:off x="495300" y="400254"/>
            <a:ext cx="12192000" cy="750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Other Recommendations for the Commission</a:t>
            </a:r>
          </a:p>
        </p:txBody>
      </p:sp>
      <p:pic>
        <p:nvPicPr>
          <p:cNvPr id="3" name="Graphic 2" descr="Lightbulb and gear with solid fill">
            <a:extLst>
              <a:ext uri="{FF2B5EF4-FFF2-40B4-BE49-F238E27FC236}">
                <a16:creationId xmlns:a16="http://schemas.microsoft.com/office/drawing/2014/main" id="{4240C789-3EFD-DC1C-CF85-6054BADFCA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85908" y="2596431"/>
            <a:ext cx="1171881" cy="1171881"/>
          </a:xfrm>
          <a:prstGeom prst="rect">
            <a:avLst/>
          </a:prstGeom>
        </p:spPr>
      </p:pic>
      <p:pic>
        <p:nvPicPr>
          <p:cNvPr id="4" name="Picture 7" descr="Logo, company name&#10;&#10;Description automatically generated">
            <a:extLst>
              <a:ext uri="{FF2B5EF4-FFF2-40B4-BE49-F238E27FC236}">
                <a16:creationId xmlns:a16="http://schemas.microsoft.com/office/drawing/2014/main" id="{D36E080D-AAE0-20EC-A3E1-72722998E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2AF74F54-A36F-7385-2A15-0AC97EED6A9C}"/>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75083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2B167F5-0757-7BFA-BF23-71C78F07255C}"/>
              </a:ext>
            </a:extLst>
          </p:cNvPr>
          <p:cNvSpPr>
            <a:spLocks noGrp="1"/>
          </p:cNvSpPr>
          <p:nvPr>
            <p:ph idx="1"/>
          </p:nvPr>
        </p:nvSpPr>
        <p:spPr>
          <a:xfrm>
            <a:off x="764241" y="1588161"/>
            <a:ext cx="10811256" cy="4351338"/>
          </a:xfrm>
        </p:spPr>
        <p:txBody>
          <a:bodyPr>
            <a:normAutofit/>
          </a:bodyPr>
          <a:lstStyle/>
          <a:p>
            <a:r>
              <a:rPr lang="en-US" sz="2000" dirty="0">
                <a:latin typeface="Times New Roman" panose="02020603050405020304" pitchFamily="18" charset="0"/>
                <a:cs typeface="Times New Roman" panose="02020603050405020304" pitchFamily="18" charset="0"/>
              </a:rPr>
              <a:t>Work Group 5’s Report #1</a:t>
            </a: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Best Practices to Improve Communications Supply Chain Security</a:t>
            </a:r>
          </a:p>
          <a:p>
            <a:pPr lvl="1"/>
            <a:r>
              <a:rPr lang="en-US" sz="1800" dirty="0">
                <a:latin typeface="Times New Roman" panose="02020603050405020304" pitchFamily="18" charset="0"/>
                <a:cs typeface="Times New Roman" panose="02020603050405020304" pitchFamily="18" charset="0"/>
              </a:rPr>
              <a:t>Primary focus is on the Software Supply Chain for the first report.</a:t>
            </a:r>
          </a:p>
          <a:p>
            <a:pPr lvl="1"/>
            <a:r>
              <a:rPr lang="en-US" sz="1800" dirty="0">
                <a:latin typeface="Times New Roman" panose="02020603050405020304" pitchFamily="18" charset="0"/>
                <a:cs typeface="Times New Roman" panose="02020603050405020304" pitchFamily="18" charset="0"/>
              </a:rPr>
              <a:t>Due Date:</a:t>
            </a:r>
            <a:r>
              <a:rPr lang="en-US" sz="1800" b="1" i="1" dirty="0">
                <a:solidFill>
                  <a:schemeClr val="accent1"/>
                </a:solidFill>
                <a:latin typeface="Times New Roman" panose="02020603050405020304" pitchFamily="18" charset="0"/>
                <a:cs typeface="Times New Roman" panose="02020603050405020304" pitchFamily="18" charset="0"/>
              </a:rPr>
              <a:t> September 2022</a:t>
            </a:r>
          </a:p>
          <a:p>
            <a:pPr lvl="1"/>
            <a:r>
              <a:rPr lang="en-US" sz="1800" b="1" dirty="0">
                <a:solidFill>
                  <a:srgbClr val="00B050"/>
                </a:solidFill>
                <a:latin typeface="Times New Roman" panose="02020603050405020304" pitchFamily="18" charset="0"/>
                <a:cs typeface="Times New Roman" panose="02020603050405020304" pitchFamily="18" charset="0"/>
              </a:rPr>
              <a:t>Submitting today for full Council consideration</a:t>
            </a:r>
          </a:p>
        </p:txBody>
      </p:sp>
      <p:sp>
        <p:nvSpPr>
          <p:cNvPr id="2" name="Title 1">
            <a:extLst>
              <a:ext uri="{FF2B5EF4-FFF2-40B4-BE49-F238E27FC236}">
                <a16:creationId xmlns:a16="http://schemas.microsoft.com/office/drawing/2014/main" id="{FECA4E48-5A98-4B25-A731-5AB0FCA9021C}"/>
              </a:ext>
            </a:extLst>
          </p:cNvPr>
          <p:cNvSpPr>
            <a:spLocks noGrp="1"/>
          </p:cNvSpPr>
          <p:nvPr>
            <p:ph type="title"/>
          </p:nvPr>
        </p:nvSpPr>
        <p:spPr>
          <a:xfrm>
            <a:off x="838200" y="3645281"/>
            <a:ext cx="10515600" cy="1325563"/>
          </a:xfrm>
        </p:spPr>
        <p:txBody>
          <a:bodyPr>
            <a:normAutofit/>
          </a:bodyPr>
          <a:lstStyle/>
          <a:p>
            <a:pPr algn="ctr"/>
            <a:r>
              <a:rPr lang="en-US" b="1" dirty="0">
                <a:latin typeface="Times New Roman"/>
                <a:cs typeface="Times New Roman"/>
              </a:rPr>
              <a:t>Questions?</a:t>
            </a:r>
          </a:p>
        </p:txBody>
      </p:sp>
      <p:sp>
        <p:nvSpPr>
          <p:cNvPr id="8" name="TextBox 5">
            <a:extLst>
              <a:ext uri="{FF2B5EF4-FFF2-40B4-BE49-F238E27FC236}">
                <a16:creationId xmlns:a16="http://schemas.microsoft.com/office/drawing/2014/main" id="{9C32C613-0627-FAF1-C523-5C722CE0BD2D}"/>
              </a:ext>
            </a:extLst>
          </p:cNvPr>
          <p:cNvSpPr txBox="1">
            <a:spLocks noChangeArrowheads="1"/>
          </p:cNvSpPr>
          <p:nvPr/>
        </p:nvSpPr>
        <p:spPr bwMode="auto">
          <a:xfrm>
            <a:off x="1840761" y="5804547"/>
            <a:ext cx="11416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Todd Gibson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T-Mobile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&amp;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Padma Sudarsan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VMware</a:t>
            </a:r>
          </a:p>
        </p:txBody>
      </p:sp>
      <p:pic>
        <p:nvPicPr>
          <p:cNvPr id="5" name="Picture 7" descr="Logo, company name&#10;&#10;Description automatically generated">
            <a:extLst>
              <a:ext uri="{FF2B5EF4-FFF2-40B4-BE49-F238E27FC236}">
                <a16:creationId xmlns:a16="http://schemas.microsoft.com/office/drawing/2014/main" id="{57FEFBAE-9FD4-183B-F612-44AF5E7F9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a16="http://schemas.microsoft.com/office/drawing/2014/main" id="{F467E6C2-E4D8-5963-3E13-63C56CCE8209}"/>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20263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Recommended Best Practices to Improve Comm. Supply Chain Security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18" name="TextBox 17">
            <a:extLst>
              <a:ext uri="{FF2B5EF4-FFF2-40B4-BE49-F238E27FC236}">
                <a16:creationId xmlns:a16="http://schemas.microsoft.com/office/drawing/2014/main" id="{9B674F18-657A-5008-A6F8-687D302CE3BD}"/>
              </a:ext>
            </a:extLst>
          </p:cNvPr>
          <p:cNvSpPr txBox="1"/>
          <p:nvPr/>
        </p:nvSpPr>
        <p:spPr>
          <a:xfrm>
            <a:off x="7527687" y="3838162"/>
            <a:ext cx="337332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WG5: Co-Chairs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Todd Gibson, T-Mobile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Padma </a:t>
            </a: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Sudarsan</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VMware</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18717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Call For Vote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small"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Report on Recommended Best Practices to Improve Comm. Supply Chain Security	</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496610A0-94A3-D3FB-5225-A2BB03B7E6C4}"/>
              </a:ext>
            </a:extLst>
          </p:cNvPr>
          <p:cNvSpPr txBox="1"/>
          <p:nvPr/>
        </p:nvSpPr>
        <p:spPr>
          <a:xfrm>
            <a:off x="7542864" y="3805416"/>
            <a:ext cx="3373328" cy="461665"/>
          </a:xfrm>
          <a:prstGeom prst="rect">
            <a:avLst/>
          </a:prstGeom>
          <a:noFill/>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CSRIC VIII Co-chair</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EE7A639-BBB8-F39B-35E8-48D8AF091821}"/>
              </a:ext>
            </a:extLst>
          </p:cNvPr>
          <p:cNvSpPr txBox="1"/>
          <p:nvPr/>
        </p:nvSpPr>
        <p:spPr>
          <a:xfrm>
            <a:off x="7768911" y="4318397"/>
            <a:ext cx="3208210"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Nasrin </a:t>
            </a:r>
            <a:r>
              <a:rPr lang="en-US" sz="2400" dirty="0" err="1">
                <a:solidFill>
                  <a:srgbClr val="FF0000"/>
                </a:solidFill>
                <a:latin typeface="Times New Roman" panose="02020603050405020304" pitchFamily="18" charset="0"/>
                <a:cs typeface="Times New Roman" panose="02020603050405020304" pitchFamily="18" charset="0"/>
              </a:rPr>
              <a:t>Rezai</a:t>
            </a:r>
            <a:r>
              <a:rPr lang="en-US" sz="2400" dirty="0">
                <a:solidFill>
                  <a:srgbClr val="FF0000"/>
                </a:solidFill>
                <a:latin typeface="Times New Roman" panose="02020603050405020304" pitchFamily="18" charset="0"/>
                <a:cs typeface="Times New Roman" panose="02020603050405020304" pitchFamily="18" charset="0"/>
              </a:rPr>
              <a:t>, Verizon</a:t>
            </a:r>
          </a:p>
        </p:txBody>
      </p:sp>
    </p:spTree>
    <p:extLst>
      <p:ext uri="{BB962C8B-B14F-4D97-AF65-F5344CB8AC3E}">
        <p14:creationId xmlns:p14="http://schemas.microsoft.com/office/powerpoint/2010/main" val="966300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55</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WG2: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34489" y="4322854"/>
            <a:ext cx="3260663"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Mike Barnes, </a:t>
            </a:r>
            <a:r>
              <a:rPr lang="en-US" sz="2000" dirty="0" err="1">
                <a:solidFill>
                  <a:srgbClr val="FF0000"/>
                </a:solidFill>
                <a:latin typeface="Times New Roman" panose="02020603050405020304" pitchFamily="18" charset="0"/>
                <a:cs typeface="Times New Roman" panose="02020603050405020304" pitchFamily="18" charset="0"/>
              </a:rPr>
              <a:t>Mavenir</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George Woodward, RWA</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WG2: Promoting Security, Reliability, and Interoperability of ORAN Equipment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306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819275" y="1610811"/>
            <a:ext cx="8604884" cy="2475233"/>
          </a:xfrm>
        </p:spPr>
        <p:txBody>
          <a:bodyPr>
            <a:normAutofit fontScale="90000"/>
          </a:bodyPr>
          <a:lstStyle/>
          <a:p>
            <a:pPr eaLnBrk="1" hangingPunct="1"/>
            <a:r>
              <a:rPr lang="en-US" sz="3600" b="1" dirty="0">
                <a:latin typeface="Times New Roman" panose="02020603050405020304" pitchFamily="18" charset="0"/>
                <a:ea typeface="ＭＳ Ｐゴシック" pitchFamily="34" charset="-128"/>
                <a:cs typeface="Times New Roman" panose="02020603050405020304" pitchFamily="18" charset="0"/>
              </a:rPr>
              <a:t>Working Group 2:</a:t>
            </a:r>
            <a:br>
              <a:rPr lang="en-US" sz="3600" b="1" dirty="0">
                <a:latin typeface="Times New Roman" panose="02020603050405020304" pitchFamily="18" charset="0"/>
                <a:ea typeface="ＭＳ Ｐゴシック" pitchFamily="34" charset="-128"/>
                <a:cs typeface="Times New Roman" panose="02020603050405020304" pitchFamily="18" charset="0"/>
              </a:rPr>
            </a:br>
            <a:r>
              <a:rPr lang="en-US" sz="3600" b="1" dirty="0">
                <a:latin typeface="Times New Roman" panose="02020603050405020304" pitchFamily="18" charset="0"/>
                <a:ea typeface="ＭＳ Ｐゴシック" pitchFamily="34" charset="-128"/>
                <a:cs typeface="Times New Roman" panose="02020603050405020304" pitchFamily="18" charset="0"/>
              </a:rPr>
              <a:t>Promoting Security, Reliability, and Interoperability of Open Radio Access Network Equipment</a:t>
            </a:r>
            <a:br>
              <a:rPr lang="en-US" sz="3600"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31" y="3881117"/>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Sept 21,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Mike Barnes, Mavenir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George Woodward, RWA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Zenji Nakazawa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557867"/>
            <a:ext cx="10515600" cy="4619096"/>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The Chairwoman of the FCC directs CSRIC VIII to provide recommendations to advance security, reliability, and interoperability of Open Radio Access Network (ORAN) equipment in the United States and what new efforts can be undertaken to support secure and interoperable ORAN design and deployment.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Radio Access Network (RAN) is the final link between the network and the phone. It includes the antennae on towers, buildings, and in stadiums, plus the base stations. When a consumer makes a call or connects to a remote server, the antenna transmits and receives signals to and from the consumer’s mobile phone or other handheld device. The signal is then digitalized in the RAN base station and connected into the network.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introduction of ORAN enables mobile network operators to use equipment from multiple vendors and still ensure interoperability. </a:t>
            </a:r>
          </a:p>
          <a:p>
            <a:pPr marL="0" indent="0">
              <a:buNone/>
            </a:pPr>
            <a:endParaRPr lang="en-US" sz="2000"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2:</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3C534A1F-B5EF-418A-873C-A3D314092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9756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CSRIC has previously considered security risks in emerging 5G networks.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CSRIC VIII will build on this work and expand it as one part of its exploration of the development and deployment challenges facing ORAN technology, including the extent ORAN technology may increase the threat attack surface and how best to mitigate such security challenges.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Further, CSRIC VIII will consider how the FCC can support the goals of developing and deploying secure, open and interoperable networks when the FCC participates in standards-setting bodies like 3GPP and the Alliance for Telecommunications Industry Solutions.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2: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595C3229-1C8C-43C2-83D2-599FC45B4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3224"/>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4044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2: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8476260" y="604857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8" name="Content Placeholder 2">
            <a:extLst>
              <a:ext uri="{FF2B5EF4-FFF2-40B4-BE49-F238E27FC236}">
                <a16:creationId xmlns:a16="http://schemas.microsoft.com/office/drawing/2014/main" id="{999E97B9-A88D-4D94-A3F7-325736971209}"/>
              </a:ext>
            </a:extLst>
          </p:cNvPr>
          <p:cNvSpPr txBox="1">
            <a:spLocks/>
          </p:cNvSpPr>
          <p:nvPr/>
        </p:nvSpPr>
        <p:spPr>
          <a:xfrm>
            <a:off x="893762" y="1797146"/>
            <a:ext cx="6017078" cy="4741766"/>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Dew</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Marla Dowell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NIST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Andrew L. Drozd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Russ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Gyurek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Javed Khan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Altiostar</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Networks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Loushine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Jennifer Manner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Hughes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Jack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Nasielski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 Technologies,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1A59B069-346A-4985-AD17-D720713DE9A6}"/>
              </a:ext>
            </a:extLst>
          </p:cNvPr>
          <p:cNvSpPr txBox="1">
            <a:spLocks/>
          </p:cNvSpPr>
          <p:nvPr/>
        </p:nvSpPr>
        <p:spPr>
          <a:xfrm>
            <a:off x="6430339" y="1798155"/>
            <a:ext cx="5761661" cy="435133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Scott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Poretsky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Vishwanath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Ramamurthi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Stefan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Saroiu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Microsoft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Sawanobori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Schram</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NARUC</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Nick Solano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Eric Tamarkin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Jean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Trakinat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Claire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Vishik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Intel</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Henry Young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BSA | The Software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May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NTIA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0" name="Picture 7">
            <a:extLst>
              <a:ext uri="{FF2B5EF4-FFF2-40B4-BE49-F238E27FC236}">
                <a16:creationId xmlns:a16="http://schemas.microsoft.com/office/drawing/2014/main" id="{79E33C49-5899-4430-85F3-5D14A6CBD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467D0B9E-81B5-4D44-AC27-8FE4C55048DA}"/>
              </a:ext>
            </a:extLst>
          </p:cNvPr>
          <p:cNvSpPr txBox="1"/>
          <p:nvPr/>
        </p:nvSpPr>
        <p:spPr>
          <a:xfrm>
            <a:off x="1684426" y="5952396"/>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FCC Liaison: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Zenji Nakazawa</a:t>
            </a:r>
          </a:p>
        </p:txBody>
      </p:sp>
      <p:sp>
        <p:nvSpPr>
          <p:cNvPr id="12" name="TextBox 11">
            <a:extLst>
              <a:ext uri="{FF2B5EF4-FFF2-40B4-BE49-F238E27FC236}">
                <a16:creationId xmlns:a16="http://schemas.microsoft.com/office/drawing/2014/main" id="{C1DEA43D-7078-4947-8D23-AED22FA352E6}"/>
              </a:ext>
            </a:extLst>
          </p:cNvPr>
          <p:cNvSpPr txBox="1"/>
          <p:nvPr/>
        </p:nvSpPr>
        <p:spPr>
          <a:xfrm>
            <a:off x="893762" y="1097081"/>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Co-chairs: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Mike Barnes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Mavenir</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George Woodward</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RWA</a:t>
            </a:r>
          </a:p>
        </p:txBody>
      </p:sp>
    </p:spTree>
    <p:extLst>
      <p:ext uri="{BB962C8B-B14F-4D97-AF65-F5344CB8AC3E}">
        <p14:creationId xmlns:p14="http://schemas.microsoft.com/office/powerpoint/2010/main" val="36728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487699"/>
            <a:ext cx="10515600"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Chairwoman of the FCC directs CSRIC VIII to </a:t>
            </a:r>
            <a:r>
              <a:rPr lang="en-US" b="1" dirty="0">
                <a:latin typeface="Times New Roman" panose="02020603050405020304" pitchFamily="18" charset="0"/>
                <a:cs typeface="Times New Roman" panose="02020603050405020304" pitchFamily="18" charset="0"/>
              </a:rPr>
              <a:t>examine and address security vulnerabilities associated with the newly adopted 5G signaling protocol, Hypertext Transfer Protocol Version 2 (HTTP/2), </a:t>
            </a:r>
            <a:r>
              <a:rPr lang="en-US" dirty="0">
                <a:latin typeface="Times New Roman" panose="02020603050405020304" pitchFamily="18" charset="0"/>
                <a:cs typeface="Times New Roman" panose="02020603050405020304" pitchFamily="18" charset="0"/>
              </a:rPr>
              <a:t>which, like the SS7 and Diameter signaling protocols considered in earlier CSRICs, is vulnerable to attacks.  Researchers have discovered security issues related to the HTTP/2 protocol which could place millions of websites at risk of attack.  </a:t>
            </a:r>
            <a:r>
              <a:rPr lang="en-US" b="1" dirty="0">
                <a:latin typeface="Times New Roman" panose="02020603050405020304" pitchFamily="18" charset="0"/>
                <a:cs typeface="Times New Roman" panose="02020603050405020304" pitchFamily="18" charset="0"/>
              </a:rPr>
              <a:t>CSRIC VIII will confirm these vulnerabilities and identify others</a:t>
            </a:r>
            <a:r>
              <a:rPr lang="en-US" dirty="0">
                <a:latin typeface="Times New Roman" panose="02020603050405020304" pitchFamily="18" charset="0"/>
                <a:cs typeface="Times New Roman" panose="02020603050405020304" pitchFamily="18" charset="0"/>
              </a:rPr>
              <a:t>, assess their potential for harm, and recommend safeguards to harden 5G networks and protect critical business and consumer data from these and other cyber threats.  </a:t>
            </a:r>
            <a:r>
              <a:rPr lang="en-US" b="1" dirty="0">
                <a:latin typeface="Times New Roman" panose="02020603050405020304" pitchFamily="18" charset="0"/>
                <a:cs typeface="Times New Roman" panose="02020603050405020304" pitchFamily="18" charset="0"/>
              </a:rPr>
              <a:t>CSRIC VIII will also provide recommendations on how to remediate the risks associated with HTTP/2 and prevent them from carrying over to HTTP/3</a:t>
            </a:r>
            <a:r>
              <a:rPr lang="en-US" dirty="0">
                <a:latin typeface="Times New Roman" panose="02020603050405020304" pitchFamily="18" charset="0"/>
                <a:cs typeface="Times New Roman" panose="02020603050405020304" pitchFamily="18" charset="0"/>
              </a:rPr>
              <a:t>, the next release of the protocol.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1:</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441F9665-7589-4AD0-A24E-DACE6EAAF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6331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2: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6008890" y="6048573"/>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99F5C3F-06DE-48CE-B497-C137512586BF}"/>
              </a:ext>
            </a:extLst>
          </p:cNvPr>
          <p:cNvSpPr txBox="1"/>
          <p:nvPr/>
        </p:nvSpPr>
        <p:spPr>
          <a:xfrm>
            <a:off x="241956" y="1690688"/>
            <a:ext cx="6014466" cy="2951064"/>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Reza Arefi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Intel</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Afeite Dadja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Brian Daly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AT&amp;T</a:t>
            </a: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Arvind Kumar</a:t>
            </a:r>
            <a:r>
              <a:rPr lang="en-US"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Mavenir</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Heidi Obermeyer</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BSA | The Software Alliance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Anand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Palanigounder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Qualcomm</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Sanil</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Rama Chandran,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Samsung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E5B7E89-9B0D-42AC-824F-FA9891C26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2AB72A1B-885F-4A94-ACD8-68CDE89B3F0A}"/>
              </a:ext>
            </a:extLst>
          </p:cNvPr>
          <p:cNvSpPr txBox="1"/>
          <p:nvPr/>
        </p:nvSpPr>
        <p:spPr>
          <a:xfrm>
            <a:off x="5534526" y="1690687"/>
            <a:ext cx="6277818" cy="2951064"/>
          </a:xfrm>
          <a:prstGeom prst="rect">
            <a:avLst/>
          </a:prstGeom>
          <a:noFill/>
        </p:spPr>
        <p:txBody>
          <a:bodyPr wrap="square">
            <a:spAutoFit/>
          </a:bodyPr>
          <a:lstStyle/>
          <a:p>
            <a:pPr lvl="1">
              <a:lnSpc>
                <a:spcPct val="150000"/>
              </a:lnSpc>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B. Ramsay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NARUC</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Nancy Shemwell,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Rural Wireless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Lakhbir Singh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Sneed</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Hughes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Ryan Stokes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Rural Wireless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Lap Tse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Timothy O. Woods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2714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199" y="1825625"/>
            <a:ext cx="10863805" cy="4351338"/>
          </a:xfrm>
        </p:spPr>
        <p:txBody>
          <a:bodyPr>
            <a:normAutofit/>
          </a:bodyPr>
          <a:lstStyle/>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14-June 2022 - First Draft complete</a:t>
            </a:r>
          </a:p>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13-Sept-2022 – Begin Final Review</a:t>
            </a:r>
          </a:p>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15-Nov-2022 - Paper and Slides complete, submitted FCC</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December 2022:  Report on Challenges to the Development of ORAN Technology and Recommendations on How to Overcome Them</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Working Group 2: Deliverables/Schedule</a:t>
            </a:r>
          </a:p>
        </p:txBody>
      </p:sp>
      <p:pic>
        <p:nvPicPr>
          <p:cNvPr id="7" name="Picture 7">
            <a:extLst>
              <a:ext uri="{FF2B5EF4-FFF2-40B4-BE49-F238E27FC236}">
                <a16:creationId xmlns:a16="http://schemas.microsoft.com/office/drawing/2014/main" id="{62210F08-8A1D-4A81-A774-307FF243D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129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075" name="Title 1"/>
          <p:cNvSpPr>
            <a:spLocks noGrp="1"/>
          </p:cNvSpPr>
          <p:nvPr>
            <p:ph type="title"/>
          </p:nvPr>
        </p:nvSpPr>
        <p:spPr>
          <a:xfrm>
            <a:off x="1981200" y="274638"/>
            <a:ext cx="8508380" cy="1143000"/>
          </a:xfrm>
        </p:spPr>
        <p:txBody>
          <a:bodyPr>
            <a:normAutofit fontScale="90000"/>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Next Working Group 2 Meeting Agenda</a:t>
            </a: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199" y="1825625"/>
            <a:ext cx="10829081" cy="4351338"/>
          </a:xfrm>
        </p:spPr>
        <p:txBody>
          <a:bodyPr>
            <a:normAutofit/>
          </a:bodyPr>
          <a:lstStyle/>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Continue Final Review</a:t>
            </a:r>
          </a:p>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20-21 Sept 2022 - Face to Face/Virtual Meeting (Boulder, CO)</a:t>
            </a:r>
          </a:p>
        </p:txBody>
      </p:sp>
      <p:pic>
        <p:nvPicPr>
          <p:cNvPr id="6" name="Picture 7">
            <a:extLst>
              <a:ext uri="{FF2B5EF4-FFF2-40B4-BE49-F238E27FC236}">
                <a16:creationId xmlns:a16="http://schemas.microsoft.com/office/drawing/2014/main" id="{B1D310D2-CF6A-470C-A0F6-49B3C1DBD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968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63</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25204" y="3986274"/>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WG2: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13109" y="4335397"/>
            <a:ext cx="2804585"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Mike Barnes, </a:t>
            </a:r>
            <a:r>
              <a:rPr lang="en-US" sz="2000" dirty="0" err="1">
                <a:solidFill>
                  <a:srgbClr val="FF0000"/>
                </a:solidFill>
                <a:latin typeface="Times New Roman" panose="02020603050405020304" pitchFamily="18" charset="0"/>
                <a:cs typeface="Times New Roman" panose="02020603050405020304" pitchFamily="18" charset="0"/>
              </a:rPr>
              <a:t>Mavenir</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George Woodward, RWA</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WG2: Promoting Security, Reliability, and Interoperability of ORAN Equipment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09F863EF-26CC-4D2C-981C-654D09F1743E}"/>
              </a:ext>
            </a:extLst>
          </p:cNvPr>
          <p:cNvSpPr>
            <a:spLocks noGrp="1"/>
          </p:cNvSpPr>
          <p:nvPr>
            <p:ph type="title"/>
          </p:nvPr>
        </p:nvSpPr>
        <p:spPr>
          <a:xfrm>
            <a:off x="7624763" y="2471738"/>
            <a:ext cx="2873375" cy="419100"/>
          </a:xfrm>
        </p:spPr>
        <p:txBody>
          <a:bodyPr vert="horz" lIns="91440" tIns="45720" rIns="91440" bIns="45720" rtlCol="0" anchor="b">
            <a:normAutofit fontScale="90000"/>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1124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64</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892835"/>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WG3: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58181" y="4182801"/>
            <a:ext cx="2999713" cy="707886"/>
          </a:xfrm>
          <a:prstGeom prst="rect">
            <a:avLst/>
          </a:prstGeom>
          <a:noFill/>
        </p:spPr>
        <p:txBody>
          <a:bodyPr wrap="square">
            <a:spAutoFit/>
          </a:bodyPr>
          <a:lstStyle/>
          <a:p>
            <a:r>
              <a:rPr lang="it-IT" sz="2000" dirty="0">
                <a:solidFill>
                  <a:srgbClr val="FF0000"/>
                </a:solidFill>
                <a:latin typeface="Times New Roman" panose="02020603050405020304" pitchFamily="18" charset="0"/>
                <a:cs typeface="Times New Roman" panose="02020603050405020304" pitchFamily="18" charset="0"/>
              </a:rPr>
              <a:t>Micaela Giuhat, Microsoft </a:t>
            </a:r>
          </a:p>
          <a:p>
            <a:r>
              <a:rPr lang="it-IT" sz="2000" dirty="0">
                <a:solidFill>
                  <a:srgbClr val="FF0000"/>
                </a:solidFill>
                <a:latin typeface="Times New Roman" panose="02020603050405020304" pitchFamily="18" charset="0"/>
                <a:cs typeface="Times New Roman" panose="02020603050405020304" pitchFamily="18" charset="0"/>
              </a:rPr>
              <a:t>John Roese, Dell</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37648" y="2936971"/>
            <a:ext cx="4216152" cy="89815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WG3: Leveraging Virtualization Technology to Promote Secure, Reliable 5G Networks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7593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383808" y="1665156"/>
            <a:ext cx="9424381" cy="1988671"/>
          </a:xfrm>
        </p:spPr>
        <p:txBody>
          <a:bodyPr>
            <a:noAutofit/>
          </a:bodyPr>
          <a:lstStyle/>
          <a:p>
            <a:r>
              <a:rPr lang="en-US" sz="3600" b="1" dirty="0">
                <a:latin typeface="Times New Roman" panose="02020603050405020304" pitchFamily="18" charset="0"/>
                <a:ea typeface="ＭＳ Ｐゴシック" pitchFamily="34" charset="-128"/>
                <a:cs typeface="Times New Roman" panose="02020603050405020304" pitchFamily="18" charset="0"/>
              </a:rPr>
              <a:t>Working Group 3:</a:t>
            </a:r>
            <a:br>
              <a:rPr lang="en-US" sz="3600" b="1" dirty="0">
                <a:latin typeface="Times New Roman" panose="02020603050405020304" pitchFamily="18" charset="0"/>
                <a:ea typeface="ＭＳ Ｐゴシック" pitchFamily="34" charset="-128"/>
                <a:cs typeface="Times New Roman" panose="02020603050405020304" pitchFamily="18" charset="0"/>
              </a:rPr>
            </a:b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Leveraging Virtualization Technology to Promote Secure, Reliable 5G Networks</a:t>
            </a:r>
            <a:endParaRPr lang="en-US" sz="36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29" y="3808470"/>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Micaela Giuhat, Microsoft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John Roese, Dell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Jeff Goldthorp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0097"/>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535289"/>
            <a:ext cx="10515600" cy="4641674"/>
          </a:xfrm>
        </p:spPr>
        <p:txBody>
          <a:bodyPr>
            <a:normAutofit fontScale="55000" lnSpcReduction="20000"/>
          </a:bodyPr>
          <a:lstStyle/>
          <a:p>
            <a:pPr marL="457200" marR="0">
              <a:lnSpc>
                <a:spcPct val="105000"/>
              </a:lnSpc>
              <a:spcBef>
                <a:spcPts val="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CSRIC VIII will develop recommendations for how vendor-agnostic, horizontal stack solutions for 5G can be promoted to foster a diverse, competitive, and more secure 5G environment despite the wider attack surface presented.  These recommendations should address ways to provide opportunities for smaller vendors that cannot yet manufacture all parts of a vertically integrated, traditional 5G stack.  </a:t>
            </a:r>
          </a:p>
          <a:p>
            <a:pPr marL="457200" marR="0">
              <a:lnSpc>
                <a:spcPct val="105000"/>
              </a:lnSpc>
              <a:spcBef>
                <a:spcPts val="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5000"/>
              </a:lnSpc>
              <a:spcBef>
                <a:spcPts val="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its first report on this subject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CSRIC VIII’s will include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 on ways in which funds can be made available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promote virtualized environments that result in improved 5G security and reliability;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 on ways to promote and overcome obstacles to the availability of virtualized central units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vCU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virtualized distributed units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vDU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increase 5G vendor diversity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best practices for reliability and interoperability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should be used by small businesses that contract or outsource as part of a multi-vendor 5G implementation; and other ways to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promote a diverse 5G environment to improve 5G security and reliability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CSRIC VIII will also identify whether any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additional work is needed from standards bodies such as 3GPP and ETSI on virtualization issues, such as addressing security risks relating to application programming interface (API) security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5000"/>
              </a:lnSpc>
              <a:spcBef>
                <a:spcPts val="0"/>
              </a:spcBef>
              <a:spcAft>
                <a:spcPts val="600"/>
              </a:spcAft>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5000"/>
              </a:lnSpc>
              <a:spcBef>
                <a:spcPts val="0"/>
              </a:spcBef>
              <a:spcAft>
                <a:spcPts val="600"/>
              </a:spcAft>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Scope should include virtualization of the system which would include the core plus the CU, DO and possibly RU. </a:t>
            </a:r>
          </a:p>
          <a:p>
            <a:pPr marL="457200" marR="0">
              <a:lnSpc>
                <a:spcPct val="105000"/>
              </a:lnSpc>
              <a:spcBef>
                <a:spcPts val="0"/>
              </a:spcBef>
              <a:spcAft>
                <a:spcPts val="600"/>
              </a:spcAft>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Virtualization in this context is more about the horizontal layering abstractions than the creation of open interfaces within a layer (E.g.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eCPRI</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etc</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However we should discuss if we have an opinion on “in layer open interfaces” being in scope.</a:t>
            </a:r>
            <a:endParaRPr lang="en-US" sz="2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3:</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spTree>
    <p:extLst>
      <p:ext uri="{BB962C8B-B14F-4D97-AF65-F5344CB8AC3E}">
        <p14:creationId xmlns:p14="http://schemas.microsoft.com/office/powerpoint/2010/main" val="3230232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87198" y="1498454"/>
            <a:ext cx="10515600" cy="4351338"/>
          </a:xfrm>
        </p:spPr>
        <p:txBody>
          <a:bodyPr>
            <a:noAutofit/>
          </a:bodyPr>
          <a:lstStyle/>
          <a:p>
            <a:pPr>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Review lessons learned from use of virtualization and higher vendor diversity in strengthening security, increasing competition, and creating a more secure supply chain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Gather input from researchers, technologists and thought-leaders and standard organizations on availability of solutions, and technical issues to be addressed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Perform an assessment of implementation best practices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Perform comparison between virtualized and non-virtualized security vulnerabilities (theoretical and maybe practical?) in a 5G network</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Review results from test labs or real-life deployments around the world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Identify issues to be addressed (e.g., API security)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Advise &amp; recommend accordingly on how best to support a secure diverse vendor ecosystem: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Funding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Standards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Integration best practices</a:t>
            </a:r>
            <a:endParaRPr lang="en-US" sz="1600" dirty="0">
              <a:latin typeface="Times New Roman" panose="02020603050405020304" pitchFamily="18"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Ecosystem structures (who plays what roles in the open virtualized 5G ecosystem)</a:t>
            </a:r>
          </a:p>
          <a:p>
            <a:pPr marL="457200" lvl="1" indent="0">
              <a:spcBef>
                <a:spcPts val="0"/>
              </a:spcBef>
              <a:buNone/>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Report on How Virtualization Technologies can be Used to Promote 5G Security and Reliability</a:t>
            </a:r>
          </a:p>
          <a:p>
            <a:pPr>
              <a:spcBef>
                <a:spcPts val="0"/>
              </a:spcBef>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Report on Recommendations on the Role of the FCC in Promoting the Availability of Standards for More Secure, Reliable 5G Environment Through the Use of Virtualization Technology</a:t>
            </a: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3: Objectives</a:t>
            </a:r>
            <a:endParaRPr lang="en-US" sz="4000" b="1" dirty="0">
              <a:latin typeface="Times New Roman" panose="02020603050405020304" pitchFamily="18" charset="0"/>
              <a:ea typeface="ＭＳ Ｐゴシック" pitchFamily="34" charset="-128"/>
              <a:cs typeface="Times New Roman" panose="02020603050405020304" pitchFamily="18" charset="0"/>
            </a:endParaRPr>
          </a:p>
        </p:txBody>
      </p:sp>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9608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3107B-617A-4759-BC2A-76B99C5EA556}"/>
              </a:ext>
            </a:extLst>
          </p:cNvPr>
          <p:cNvSpPr>
            <a:spLocks noGrp="1"/>
          </p:cNvSpPr>
          <p:nvPr>
            <p:ph sz="half" idx="1"/>
          </p:nvPr>
        </p:nvSpPr>
        <p:spPr>
          <a:xfrm>
            <a:off x="361170" y="1593405"/>
            <a:ext cx="6207410" cy="4351338"/>
          </a:xfrm>
        </p:spPr>
        <p:txBody>
          <a:bodyPr>
            <a:noAutofit/>
          </a:bodyPr>
          <a:lstStyle/>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Marla Dowell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NIST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Andrew L. Drozd</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Bob Everson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Cisco Systems, Inc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Michael Gallagher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Verizon Communications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Martin Goldberg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National Security Agency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Javed Khan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Altiostar</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Networks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Douglas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Knisely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Qualcomm Technologies, Inc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Jennifer Manner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Hughes Communications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Serge Manning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T-Mobile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nSpc>
                <a:spcPct val="150000"/>
              </a:lnSpc>
              <a:spcBef>
                <a:spcPts val="0"/>
              </a:spcBef>
              <a:spcAft>
                <a:spcPts val="0"/>
              </a:spcAft>
              <a:buNone/>
            </a:pPr>
            <a:r>
              <a:rPr lang="en-US" sz="1600" b="1" dirty="0">
                <a:latin typeface="Times New Roman" panose="02020603050405020304" pitchFamily="18" charset="0"/>
                <a:ea typeface="Calibri" panose="020F0502020204030204" pitchFamily="34" charset="0"/>
                <a:cs typeface="Times New Roman" panose="02020603050405020304" pitchFamily="18" charset="0"/>
              </a:rPr>
              <a:t>Timothy May, </a:t>
            </a:r>
            <a:r>
              <a:rPr lang="en-US" sz="1600" i="1" dirty="0">
                <a:latin typeface="Times New Roman" panose="02020603050405020304" pitchFamily="18" charset="0"/>
                <a:ea typeface="Calibri" panose="020F0502020204030204" pitchFamily="34" charset="0"/>
                <a:cs typeface="Times New Roman" panose="02020603050405020304" pitchFamily="18" charset="0"/>
              </a:rPr>
              <a:t>NTIA</a:t>
            </a:r>
            <a:endParaRPr lang="en-US" sz="16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Martin McGrath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Nokia</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endParaRPr lang="en-US" sz="1800" dirty="0"/>
          </a:p>
        </p:txBody>
      </p:sp>
      <p:sp>
        <p:nvSpPr>
          <p:cNvPr id="5" name="Content Placeholder 4">
            <a:extLst>
              <a:ext uri="{FF2B5EF4-FFF2-40B4-BE49-F238E27FC236}">
                <a16:creationId xmlns:a16="http://schemas.microsoft.com/office/drawing/2014/main" id="{534DD434-959A-439A-BBF3-18F426A9B70E}"/>
              </a:ext>
            </a:extLst>
          </p:cNvPr>
          <p:cNvSpPr>
            <a:spLocks noGrp="1"/>
          </p:cNvSpPr>
          <p:nvPr>
            <p:ph sz="half" idx="2"/>
          </p:nvPr>
        </p:nvSpPr>
        <p:spPr>
          <a:xfrm>
            <a:off x="6507759" y="1567942"/>
            <a:ext cx="5480807" cy="4561994"/>
          </a:xfrm>
        </p:spPr>
        <p:txBody>
          <a:bodyPr>
            <a:normAutofit lnSpcReduction="10000"/>
          </a:bodyPr>
          <a:lstStyle/>
          <a:p>
            <a:pPr marL="0" indent="0">
              <a:lnSpc>
                <a:spcPct val="150000"/>
              </a:lnSpc>
              <a:spcBef>
                <a:spcPts val="0"/>
              </a:spcBef>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William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Mikucki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Comtech Telecommunications Corp.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Keith O’Brien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Palo Alto Networks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Jitendra Patel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AT&amp;T, Inc.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Leo Popokh</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ATIS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ct val="150000"/>
              </a:lnSpc>
              <a:spcBef>
                <a:spcPts val="0"/>
              </a:spcBef>
              <a:buNone/>
            </a:pPr>
            <a:r>
              <a:rPr lang="en-US" sz="16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Stere Preda</a:t>
            </a:r>
            <a:r>
              <a:rPr lang="en-US" sz="16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Ericsson</a:t>
            </a:r>
            <a:endParaRPr lang="en-US" sz="16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Tom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Sawanobori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CTIA</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Jane Shen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Mavenir</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Paul Steinberg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Motorola Solutions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Frank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Suraci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CISA</a:t>
            </a: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Peter Tomczak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FirstNet Authority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Claire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Vishik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Intel</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Damien Whaley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Cox Communications</a:t>
            </a:r>
          </a:p>
          <a:p>
            <a:pPr marL="0" marR="0" lvl="0" indent="0">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George Woodward, </a:t>
            </a:r>
            <a:r>
              <a:rPr lang="en-US" sz="1600" i="1" dirty="0">
                <a:latin typeface="Times New Roman" panose="02020603050405020304" pitchFamily="18" charset="0"/>
                <a:cs typeface="Times New Roman" panose="02020603050405020304" pitchFamily="18" charset="0"/>
              </a:rPr>
              <a:t>Rural Wireless Association </a:t>
            </a:r>
          </a:p>
        </p:txBody>
      </p:sp>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3: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1682045" y="6167839"/>
            <a:ext cx="8891600" cy="33855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FCC Liaison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Jeff Goldthorp</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*Also a CSRIC VIII Member</a:t>
            </a:r>
          </a:p>
        </p:txBody>
      </p:sp>
      <p:pic>
        <p:nvPicPr>
          <p:cNvPr id="8" name="Picture 7">
            <a:extLst>
              <a:ext uri="{FF2B5EF4-FFF2-40B4-BE49-F238E27FC236}">
                <a16:creationId xmlns:a16="http://schemas.microsoft.com/office/drawing/2014/main" id="{270DB1C2-F103-45AB-84A5-D8A2F80CC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62908265-65C7-4420-9095-5B707005DB80}"/>
              </a:ext>
            </a:extLst>
          </p:cNvPr>
          <p:cNvSpPr txBox="1"/>
          <p:nvPr/>
        </p:nvSpPr>
        <p:spPr>
          <a:xfrm>
            <a:off x="203432" y="992027"/>
            <a:ext cx="6876097" cy="660758"/>
          </a:xfrm>
          <a:prstGeom prst="rect">
            <a:avLst/>
          </a:prstGeom>
          <a:noFill/>
        </p:spPr>
        <p:txBody>
          <a:bodyPr wrap="square">
            <a:spAutoFit/>
          </a:bodyPr>
          <a:lstStyle/>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Micaela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Giuhat</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Microsoft</a:t>
            </a:r>
          </a:p>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John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Roese</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Dell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DD27299C-2DEC-4D8D-9300-AD15C3C3BC76}"/>
              </a:ext>
            </a:extLst>
          </p:cNvPr>
          <p:cNvSpPr/>
          <p:nvPr/>
        </p:nvSpPr>
        <p:spPr>
          <a:xfrm>
            <a:off x="7262295" y="6492875"/>
            <a:ext cx="301292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Times New Roman" panose="02020603050405020304" pitchFamily="18" charset="0"/>
              </a:rPr>
              <a:t>New workgroup primary member</a:t>
            </a:r>
            <a:endParaRPr kumimoji="0" lang="en-US" sz="1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431234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6C1CE-DB7A-4175-9FC3-92A1B1561797}"/>
              </a:ext>
            </a:extLst>
          </p:cNvPr>
          <p:cNvSpPr>
            <a:spLocks noGrp="1"/>
          </p:cNvSpPr>
          <p:nvPr>
            <p:ph idx="1"/>
          </p:nvPr>
        </p:nvSpPr>
        <p:spPr>
          <a:xfrm>
            <a:off x="654341" y="1018095"/>
            <a:ext cx="10699459" cy="4920792"/>
          </a:xfrm>
        </p:spPr>
        <p:txBody>
          <a:bodyPr>
            <a:normAutofit fontScale="92500" lnSpcReduction="20000"/>
          </a:bodyPr>
          <a:lstStyle/>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Reza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Arefi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Intel</a:t>
            </a:r>
          </a:p>
          <a:p>
            <a:pPr marL="457200" marR="0" lvl="1" indent="0">
              <a:lnSpc>
                <a:spcPct val="150000"/>
              </a:lnSpc>
              <a:spcBef>
                <a:spcPts val="0"/>
              </a:spcBef>
              <a:spcAft>
                <a:spcPts val="0"/>
              </a:spcAft>
              <a:buNone/>
            </a:pPr>
            <a:r>
              <a:rPr lang="en-US" sz="1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Afeite Dadja, </a:t>
            </a:r>
            <a:r>
              <a:rPr lang="en-US" sz="1800"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CTIA</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Kevin Green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FirstNet Authority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Bryan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Larish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Verizon Communications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Doug Montgomery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NIST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Vishwamitra</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Nandlall,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Dell Technologies</a:t>
            </a:r>
          </a:p>
          <a:p>
            <a:pPr marL="457200" marR="0" lvl="1" indent="0">
              <a:lnSpc>
                <a:spcPct val="150000"/>
              </a:lnSpc>
              <a:spcBef>
                <a:spcPts val="0"/>
              </a:spcBef>
              <a:spcAft>
                <a:spcPts val="0"/>
              </a:spcAft>
              <a:buNone/>
            </a:pPr>
            <a:r>
              <a:rPr lang="en-US"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Scott </a:t>
            </a:r>
            <a:r>
              <a:rPr lang="en-US" sz="1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Poretsky</a:t>
            </a:r>
            <a:r>
              <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Ericsson</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Rowland Shaw</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Dell Technologies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Matthew Sneed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Hughes Communications</a:t>
            </a: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Megan Stapleton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Comtech Telecommunications Corp.</a:t>
            </a:r>
          </a:p>
          <a:p>
            <a:pPr marL="457200" marR="0" lvl="1" indent="0">
              <a:lnSpc>
                <a:spcPct val="150000"/>
              </a:lnSpc>
              <a:spcBef>
                <a:spcPts val="0"/>
              </a:spcBef>
              <a:spcAft>
                <a:spcPts val="0"/>
              </a:spcAft>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Darrell Stogner</a:t>
            </a:r>
            <a:r>
              <a:rPr lang="en-US" sz="1800" i="1" dirty="0">
                <a:latin typeface="Times New Roman" panose="02020603050405020304" pitchFamily="18" charset="0"/>
                <a:ea typeface="Calibri" panose="020F0502020204030204" pitchFamily="34" charset="0"/>
                <a:cs typeface="Times New Roman" panose="02020603050405020304" pitchFamily="18" charset="0"/>
              </a:rPr>
              <a:t>, Motorola Solutions</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latin typeface="Times New Roman" panose="02020603050405020304" pitchFamily="18" charset="0"/>
                <a:cs typeface="Times New Roman" panose="02020603050405020304" pitchFamily="18" charset="0"/>
              </a:rPr>
              <a:t>Ryan Stokes, </a:t>
            </a:r>
            <a:r>
              <a:rPr lang="en-US" sz="1800" i="1" dirty="0">
                <a:latin typeface="Times New Roman" panose="02020603050405020304" pitchFamily="18" charset="0"/>
                <a:ea typeface="Times New Roman" panose="02020603050405020304" pitchFamily="18" charset="0"/>
                <a:cs typeface="Times New Roman" panose="02020603050405020304" pitchFamily="18" charset="0"/>
              </a:rPr>
              <a:t>Rural Wireless Association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Richard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Tenney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CISA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Timothy Woods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3: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4896168" y="6092404"/>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29884DC7-E122-4CD1-9356-BB68D6F9B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4EFF4C1E-4B84-48FD-8471-6FBB565C2439}"/>
              </a:ext>
            </a:extLst>
          </p:cNvPr>
          <p:cNvSpPr/>
          <p:nvPr/>
        </p:nvSpPr>
        <p:spPr>
          <a:xfrm>
            <a:off x="7262295" y="6492875"/>
            <a:ext cx="301292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Times New Roman" panose="02020603050405020304" pitchFamily="18" charset="0"/>
              </a:rPr>
              <a:t>New alternate member</a:t>
            </a:r>
            <a:endParaRPr kumimoji="0" lang="en-US" sz="1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89860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355842"/>
            <a:ext cx="10515600" cy="4432562"/>
          </a:xfrm>
        </p:spPr>
        <p:txBody>
          <a:bodyPr>
            <a:normAutofit fontScale="92500"/>
          </a:bodyPr>
          <a:lstStyle/>
          <a:p>
            <a:pPr lvl="0"/>
            <a:r>
              <a:rPr lang="en-US" dirty="0">
                <a:latin typeface="Times New Roman" panose="02020603050405020304" pitchFamily="18" charset="0"/>
                <a:cs typeface="Times New Roman" panose="02020603050405020304" pitchFamily="18" charset="0"/>
              </a:rPr>
              <a:t>The FCC has learned of four main vulnerabilities and attack vectors related to HTTP/2:  </a:t>
            </a:r>
          </a:p>
          <a:p>
            <a:pPr lvl="1"/>
            <a:r>
              <a:rPr lang="en-US" dirty="0">
                <a:latin typeface="Times New Roman" panose="02020603050405020304" pitchFamily="18" charset="0"/>
                <a:cs typeface="Times New Roman" panose="02020603050405020304" pitchFamily="18" charset="0"/>
              </a:rPr>
              <a:t>(1) slow read attacks, which call on a malicious client to read responses very slowly; </a:t>
            </a:r>
          </a:p>
          <a:p>
            <a:pPr lvl="1"/>
            <a:r>
              <a:rPr lang="en-US" dirty="0">
                <a:latin typeface="Times New Roman" panose="02020603050405020304" pitchFamily="18" charset="0"/>
                <a:cs typeface="Times New Roman" panose="02020603050405020304" pitchFamily="18" charset="0"/>
              </a:rPr>
              <a:t>(2) HPACK Bombs, which are malicious archive files designed to crash the program or system reading them and often disable antivirus software; </a:t>
            </a:r>
          </a:p>
          <a:p>
            <a:pPr lvl="1"/>
            <a:r>
              <a:rPr lang="en-US" dirty="0">
                <a:latin typeface="Times New Roman" panose="02020603050405020304" pitchFamily="18" charset="0"/>
                <a:cs typeface="Times New Roman" panose="02020603050405020304" pitchFamily="18" charset="0"/>
              </a:rPr>
              <a:t>(3) Dependency Cycle attacks, which exploit a new flow mechanism designed to optimize networks to instead create an infinite loop which cannot be escaped; and </a:t>
            </a:r>
          </a:p>
          <a:p>
            <a:pPr lvl="1"/>
            <a:r>
              <a:rPr lang="en-US" dirty="0">
                <a:latin typeface="Times New Roman" panose="02020603050405020304" pitchFamily="18" charset="0"/>
                <a:cs typeface="Times New Roman" panose="02020603050405020304" pitchFamily="18" charset="0"/>
              </a:rPr>
              <a:t>(4) Stream Multiplexing Abuse, which uses security flaws in stream multiplexing functionality to crash servers, resulting in a denial of service to legitimate users.</a:t>
            </a:r>
          </a:p>
          <a:p>
            <a:r>
              <a:rPr lang="en-US" dirty="0">
                <a:latin typeface="Times New Roman" panose="02020603050405020304" pitchFamily="18" charset="0"/>
                <a:cs typeface="Times New Roman" panose="02020603050405020304" pitchFamily="18" charset="0"/>
              </a:rPr>
              <a:t>We will research these as well as other vulnerabilities and attack vectors identified by industry through industry SMEs and WG member expertise.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1: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F886A2C4-3F3F-4C15-81BA-181433F5F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1575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0097"/>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92331" y="1404661"/>
            <a:ext cx="10515600" cy="4641674"/>
          </a:xfrm>
        </p:spPr>
        <p:txBody>
          <a:bodyPr>
            <a:normAutofit/>
          </a:bodyPr>
          <a:lstStyle/>
          <a:p>
            <a:pPr marL="457200" marR="0" indent="-457200" algn="l" fontAlgn="ctr">
              <a:spcBef>
                <a:spcPts val="0"/>
              </a:spcBef>
              <a:spcAft>
                <a:spcPts val="0"/>
              </a:spcAft>
              <a:buFont typeface="+mj-lt"/>
              <a:buAutoNum type="arabicPeriod"/>
            </a:pPr>
            <a:r>
              <a:rPr lang="en-US" sz="2400" b="0" i="0" dirty="0">
                <a:solidFill>
                  <a:srgbClr val="000000"/>
                </a:solidFill>
                <a:effectLst/>
                <a:latin typeface="Times New Roman" panose="02020603050405020304" pitchFamily="18" charset="0"/>
              </a:rPr>
              <a:t>Report on How Virtualization Technologies can be Used to Promote 5G Security and Reliability - </a:t>
            </a:r>
            <a:r>
              <a:rPr lang="en-US" sz="2400" b="1" i="1" dirty="0">
                <a:solidFill>
                  <a:srgbClr val="000000"/>
                </a:solidFill>
                <a:effectLst/>
                <a:latin typeface="Times New Roman" panose="02020603050405020304" pitchFamily="18" charset="0"/>
              </a:rPr>
              <a:t>December 2022</a:t>
            </a:r>
          </a:p>
          <a:p>
            <a:pPr marL="457200" marR="0" indent="-457200" algn="l" fontAlgn="ctr">
              <a:spcBef>
                <a:spcPts val="0"/>
              </a:spcBef>
              <a:spcAft>
                <a:spcPts val="0"/>
              </a:spcAft>
              <a:buFont typeface="+mj-lt"/>
              <a:buAutoNum type="arabicPeriod"/>
            </a:pPr>
            <a:endParaRPr lang="en-US" sz="2400" b="1" i="1" dirty="0">
              <a:solidFill>
                <a:srgbClr val="000000"/>
              </a:solidFill>
              <a:effectLst/>
              <a:latin typeface="Times New Roman" panose="02020603050405020304" pitchFamily="18" charset="0"/>
            </a:endParaRPr>
          </a:p>
          <a:p>
            <a:pPr marL="457200" marR="0" indent="-457200" algn="l" fontAlgn="ctr">
              <a:spcBef>
                <a:spcPts val="0"/>
              </a:spcBef>
              <a:spcAft>
                <a:spcPts val="0"/>
              </a:spcAft>
              <a:buFont typeface="+mj-lt"/>
              <a:buAutoNum type="arabicPeriod"/>
            </a:pPr>
            <a:r>
              <a:rPr lang="en-US" sz="2400" b="0" i="0" dirty="0">
                <a:solidFill>
                  <a:srgbClr val="000000"/>
                </a:solidFill>
                <a:effectLst/>
                <a:latin typeface="Times New Roman" panose="02020603050405020304" pitchFamily="18" charset="0"/>
              </a:rPr>
              <a:t>Report on Recommendation on the Role of the FCC in Promoting the Availability of Standards for More Secure, Reliable 5G Environment Through the Use of Virtualization Technology - </a:t>
            </a:r>
            <a:r>
              <a:rPr lang="en-US" sz="2400" b="1" i="1" dirty="0">
                <a:solidFill>
                  <a:srgbClr val="000000"/>
                </a:solidFill>
                <a:effectLst/>
                <a:latin typeface="Times New Roman" panose="02020603050405020304" pitchFamily="18" charset="0"/>
              </a:rPr>
              <a:t>June 2023</a:t>
            </a:r>
            <a:endParaRPr lang="en-US" sz="2400" b="0" i="0" dirty="0">
              <a:solidFill>
                <a:srgbClr val="000000"/>
              </a:solidFill>
              <a:effectLst/>
              <a:latin typeface="Calibri" panose="020F0502020204030204" pitchFamily="34" charset="0"/>
            </a:endParaRPr>
          </a:p>
          <a:p>
            <a:pPr marL="457200" marR="0">
              <a:lnSpc>
                <a:spcPct val="105000"/>
              </a:lnSpc>
              <a:spcBef>
                <a:spcPts val="0"/>
              </a:spcBef>
              <a:spcAft>
                <a:spcPts val="600"/>
              </a:spcAft>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92331" y="136525"/>
            <a:ext cx="8509000" cy="1143000"/>
          </a:xfrm>
        </p:spPr>
        <p:txBody>
          <a:bodyPr>
            <a:normAutofit/>
          </a:bodyPr>
          <a:lstStyle/>
          <a:p>
            <a:pPr algn="ctr" eaLnBrk="1" hangingPunct="1"/>
            <a:r>
              <a:rPr lang="en-US" sz="4000" b="1" dirty="0">
                <a:latin typeface="Times New Roman" panose="02020603050405020304" pitchFamily="18" charset="0"/>
                <a:cs typeface="Times New Roman" panose="02020603050405020304" pitchFamily="18" charset="0"/>
              </a:rPr>
              <a:t>Working Group 3: </a:t>
            </a:r>
            <a:r>
              <a:rPr lang="en-US" sz="4000" b="1" dirty="0">
                <a:latin typeface="Times New Roman" panose="02020603050405020304" pitchFamily="18" charset="0"/>
                <a:ea typeface="ＭＳ Ｐゴシック" pitchFamily="34" charset="-128"/>
                <a:cs typeface="Times New Roman" panose="02020603050405020304" pitchFamily="18" charset="0"/>
              </a:rPr>
              <a:t>Milestones</a:t>
            </a:r>
          </a:p>
        </p:txBody>
      </p:sp>
    </p:spTree>
    <p:extLst>
      <p:ext uri="{BB962C8B-B14F-4D97-AF65-F5344CB8AC3E}">
        <p14:creationId xmlns:p14="http://schemas.microsoft.com/office/powerpoint/2010/main" val="28777908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0097"/>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92330" y="136525"/>
            <a:ext cx="10403017" cy="1143000"/>
          </a:xfrm>
        </p:spPr>
        <p:txBody>
          <a:bodyPr>
            <a:normAutofit fontScale="90000"/>
          </a:bodyPr>
          <a:lstStyle/>
          <a:p>
            <a:pPr eaLnBrk="1" hangingPunct="1"/>
            <a:r>
              <a:rPr lang="en-US" sz="4000" b="1" dirty="0">
                <a:latin typeface="Times New Roman" panose="02020603050405020304" pitchFamily="18" charset="0"/>
                <a:cs typeface="Times New Roman" panose="02020603050405020304" pitchFamily="18" charset="0"/>
              </a:rPr>
              <a:t>Working Group 3: </a:t>
            </a:r>
            <a:r>
              <a:rPr lang="en-US" sz="4000" b="1" dirty="0">
                <a:latin typeface="Times New Roman" panose="02020603050405020304" pitchFamily="18" charset="0"/>
                <a:ea typeface="ＭＳ Ｐゴシック" pitchFamily="34" charset="-128"/>
                <a:cs typeface="Times New Roman" panose="02020603050405020304" pitchFamily="18" charset="0"/>
              </a:rPr>
              <a:t>Recap of Speaker Presentations </a:t>
            </a:r>
          </a:p>
        </p:txBody>
      </p:sp>
      <p:graphicFrame>
        <p:nvGraphicFramePr>
          <p:cNvPr id="5" name="Table 6">
            <a:extLst>
              <a:ext uri="{FF2B5EF4-FFF2-40B4-BE49-F238E27FC236}">
                <a16:creationId xmlns:a16="http://schemas.microsoft.com/office/drawing/2014/main" id="{083CA110-7D98-409E-8EA7-6D4A1327D581}"/>
              </a:ext>
            </a:extLst>
          </p:cNvPr>
          <p:cNvGraphicFramePr>
            <a:graphicFrameLocks noGrp="1"/>
          </p:cNvGraphicFramePr>
          <p:nvPr>
            <p:extLst>
              <p:ext uri="{D42A27DB-BD31-4B8C-83A1-F6EECF244321}">
                <p14:modId xmlns:p14="http://schemas.microsoft.com/office/powerpoint/2010/main" val="3632585397"/>
              </p:ext>
            </p:extLst>
          </p:nvPr>
        </p:nvGraphicFramePr>
        <p:xfrm>
          <a:off x="1146035" y="1579024"/>
          <a:ext cx="9899929" cy="3954509"/>
        </p:xfrm>
        <a:graphic>
          <a:graphicData uri="http://schemas.openxmlformats.org/drawingml/2006/table">
            <a:tbl>
              <a:tblPr firstRow="1" bandRow="1">
                <a:tableStyleId>{616DA210-FB5B-4158-B5E0-FEB733F419BA}</a:tableStyleId>
              </a:tblPr>
              <a:tblGrid>
                <a:gridCol w="869051">
                  <a:extLst>
                    <a:ext uri="{9D8B030D-6E8A-4147-A177-3AD203B41FA5}">
                      <a16:colId xmlns:a16="http://schemas.microsoft.com/office/drawing/2014/main" val="2762934971"/>
                    </a:ext>
                  </a:extLst>
                </a:gridCol>
                <a:gridCol w="2988297">
                  <a:extLst>
                    <a:ext uri="{9D8B030D-6E8A-4147-A177-3AD203B41FA5}">
                      <a16:colId xmlns:a16="http://schemas.microsoft.com/office/drawing/2014/main" val="3492744995"/>
                    </a:ext>
                  </a:extLst>
                </a:gridCol>
                <a:gridCol w="1809947">
                  <a:extLst>
                    <a:ext uri="{9D8B030D-6E8A-4147-A177-3AD203B41FA5}">
                      <a16:colId xmlns:a16="http://schemas.microsoft.com/office/drawing/2014/main" val="4135545897"/>
                    </a:ext>
                  </a:extLst>
                </a:gridCol>
                <a:gridCol w="4232634">
                  <a:extLst>
                    <a:ext uri="{9D8B030D-6E8A-4147-A177-3AD203B41FA5}">
                      <a16:colId xmlns:a16="http://schemas.microsoft.com/office/drawing/2014/main" val="3481744920"/>
                    </a:ext>
                  </a:extLst>
                </a:gridCol>
              </a:tblGrid>
              <a:tr h="385857">
                <a:tc>
                  <a:txBody>
                    <a:bodyPr/>
                    <a:lstStyle/>
                    <a:p>
                      <a:pPr algn="ctr"/>
                      <a:r>
                        <a:rPr lang="en-US" sz="1400" b="1" dirty="0">
                          <a:latin typeface="Times New Roman" panose="02020603050405020304" pitchFamily="18" charset="0"/>
                          <a:cs typeface="Times New Roman" panose="02020603050405020304" pitchFamily="18" charset="0"/>
                        </a:rPr>
                        <a:t>Date</a:t>
                      </a:r>
                    </a:p>
                  </a:txBody>
                  <a:tcPr anchor="ctr"/>
                </a:tc>
                <a:tc>
                  <a:txBody>
                    <a:bodyPr/>
                    <a:lstStyle/>
                    <a:p>
                      <a:pPr algn="ctr"/>
                      <a:r>
                        <a:rPr lang="en-US" sz="1400" b="1" dirty="0">
                          <a:latin typeface="Times New Roman" panose="02020603050405020304" pitchFamily="18" charset="0"/>
                          <a:cs typeface="Times New Roman" panose="02020603050405020304" pitchFamily="18" charset="0"/>
                        </a:rPr>
                        <a:t>Speaker</a:t>
                      </a:r>
                    </a:p>
                  </a:txBody>
                  <a:tcPr anchor="ctr"/>
                </a:tc>
                <a:tc>
                  <a:txBody>
                    <a:bodyPr/>
                    <a:lstStyle/>
                    <a:p>
                      <a:pPr algn="ctr"/>
                      <a:r>
                        <a:rPr lang="en-US" sz="1400" b="1" dirty="0">
                          <a:latin typeface="Times New Roman" panose="02020603050405020304" pitchFamily="18" charset="0"/>
                          <a:cs typeface="Times New Roman" panose="02020603050405020304" pitchFamily="18" charset="0"/>
                        </a:rPr>
                        <a:t>Entity</a:t>
                      </a:r>
                    </a:p>
                  </a:txBody>
                  <a:tcPr anchor="ctr"/>
                </a:tc>
                <a:tc>
                  <a:txBody>
                    <a:bodyPr/>
                    <a:lstStyle/>
                    <a:p>
                      <a:pPr algn="ctr"/>
                      <a:r>
                        <a:rPr lang="en-US" sz="1400" b="1" dirty="0">
                          <a:latin typeface="Times New Roman" panose="02020603050405020304" pitchFamily="18" charset="0"/>
                          <a:cs typeface="Times New Roman" panose="02020603050405020304" pitchFamily="18" charset="0"/>
                        </a:rPr>
                        <a:t>Topic</a:t>
                      </a:r>
                    </a:p>
                  </a:txBody>
                  <a:tcPr anchor="ctr"/>
                </a:tc>
                <a:extLst>
                  <a:ext uri="{0D108BD9-81ED-4DB2-BD59-A6C34878D82A}">
                    <a16:rowId xmlns:a16="http://schemas.microsoft.com/office/drawing/2014/main" val="2354742402"/>
                  </a:ext>
                </a:extLst>
              </a:tr>
              <a:tr h="398279">
                <a:tc>
                  <a:txBody>
                    <a:bodyPr/>
                    <a:lstStyle/>
                    <a:p>
                      <a:pPr marL="0" marR="0" algn="ctr">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1/13</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dirty="0">
                          <a:effectLst/>
                          <a:latin typeface="Times New Roman" panose="02020603050405020304" pitchFamily="18" charset="0"/>
                          <a:cs typeface="Times New Roman" panose="02020603050405020304" pitchFamily="18" charset="0"/>
                        </a:rPr>
                        <a:t>Dr. </a:t>
                      </a:r>
                      <a:r>
                        <a:rPr lang="en-US" sz="1200" b="0" dirty="0" err="1">
                          <a:effectLst/>
                          <a:latin typeface="Times New Roman" panose="02020603050405020304" pitchFamily="18" charset="0"/>
                          <a:cs typeface="Times New Roman" panose="02020603050405020304" pitchFamily="18" charset="0"/>
                        </a:rPr>
                        <a:t>Jithin</a:t>
                      </a:r>
                      <a:r>
                        <a:rPr lang="en-US" sz="1200" b="0" dirty="0">
                          <a:effectLst/>
                          <a:latin typeface="Times New Roman" panose="02020603050405020304" pitchFamily="18" charset="0"/>
                          <a:cs typeface="Times New Roman" panose="02020603050405020304" pitchFamily="18" charset="0"/>
                        </a:rPr>
                        <a:t> Jagannath and Dr. </a:t>
                      </a:r>
                      <a:r>
                        <a:rPr lang="en-US" sz="1200" b="0" dirty="0" err="1">
                          <a:effectLst/>
                          <a:latin typeface="Times New Roman" panose="02020603050405020304" pitchFamily="18" charset="0"/>
                          <a:cs typeface="Times New Roman" panose="02020603050405020304" pitchFamily="18" charset="0"/>
                        </a:rPr>
                        <a:t>Keyvan</a:t>
                      </a:r>
                      <a:r>
                        <a:rPr lang="en-US" sz="1200" b="0" dirty="0">
                          <a:effectLst/>
                          <a:latin typeface="Times New Roman" panose="02020603050405020304" pitchFamily="18" charset="0"/>
                          <a:cs typeface="Times New Roman" panose="02020603050405020304" pitchFamily="18" charset="0"/>
                        </a:rPr>
                        <a:t> </a:t>
                      </a:r>
                      <a:r>
                        <a:rPr lang="en-US" sz="1200" b="0" dirty="0" err="1">
                          <a:effectLst/>
                          <a:latin typeface="Times New Roman" panose="02020603050405020304" pitchFamily="18" charset="0"/>
                          <a:cs typeface="Times New Roman" panose="02020603050405020304" pitchFamily="18" charset="0"/>
                        </a:rPr>
                        <a:t>Ramezanpour</a:t>
                      </a:r>
                      <a:endParaRPr lang="en-US" sz="1200" b="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ANDROS Computational Solutions, LLC</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latin typeface="Times New Roman" panose="02020603050405020304" pitchFamily="18" charset="0"/>
                          <a:cs typeface="Times New Roman" panose="02020603050405020304" pitchFamily="18" charset="0"/>
                        </a:rPr>
                        <a:t>Security Vulnerabilities in Coexistence of 5G and </a:t>
                      </a:r>
                      <a:r>
                        <a:rPr lang="en-US" sz="1200" b="0" dirty="0" err="1">
                          <a:effectLst/>
                          <a:latin typeface="Times New Roman" panose="02020603050405020304" pitchFamily="18" charset="0"/>
                          <a:cs typeface="Times New Roman" panose="02020603050405020304" pitchFamily="18" charset="0"/>
                        </a:rPr>
                        <a:t>WiFI</a:t>
                      </a:r>
                      <a:r>
                        <a:rPr lang="en-US" sz="1200" b="0" dirty="0">
                          <a:effectLst/>
                          <a:latin typeface="Times New Roman" panose="02020603050405020304" pitchFamily="18" charset="0"/>
                          <a:cs typeface="Times New Roman" panose="02020603050405020304" pitchFamily="18" charset="0"/>
                        </a:rPr>
                        <a:t> 6/6E</a:t>
                      </a:r>
                      <a:endParaRPr lang="en-US" sz="1200" b="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57119803"/>
                  </a:ext>
                </a:extLst>
              </a:tr>
              <a:tr h="398279">
                <a:tc>
                  <a:txBody>
                    <a:bodyPr/>
                    <a:lstStyle/>
                    <a:p>
                      <a:pPr marL="0" marR="0" algn="ctr">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1/27</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dirty="0">
                          <a:effectLst/>
                          <a:latin typeface="Times New Roman" panose="02020603050405020304" pitchFamily="18" charset="0"/>
                          <a:cs typeface="Times New Roman" panose="02020603050405020304" pitchFamily="18" charset="0"/>
                        </a:rPr>
                        <a:t>Sundeep </a:t>
                      </a:r>
                      <a:r>
                        <a:rPr lang="en-US" sz="1200" b="0" dirty="0" err="1">
                          <a:effectLst/>
                          <a:latin typeface="Times New Roman" panose="02020603050405020304" pitchFamily="18" charset="0"/>
                          <a:cs typeface="Times New Roman" panose="02020603050405020304" pitchFamily="18" charset="0"/>
                        </a:rPr>
                        <a:t>Rangan</a:t>
                      </a:r>
                      <a:r>
                        <a:rPr lang="en-US" sz="1200" b="0" dirty="0">
                          <a:effectLst/>
                          <a:latin typeface="Times New Roman" panose="02020603050405020304" pitchFamily="18" charset="0"/>
                          <a:cs typeface="Times New Roman" panose="02020603050405020304" pitchFamily="18" charset="0"/>
                        </a:rPr>
                        <a:t> (Associate Director), Garg Siddharth, </a:t>
                      </a:r>
                      <a:r>
                        <a:rPr lang="en-US" sz="1200" b="0" dirty="0" err="1">
                          <a:effectLst/>
                          <a:latin typeface="Times New Roman" panose="02020603050405020304" pitchFamily="18" charset="0"/>
                          <a:cs typeface="Times New Roman" panose="02020603050405020304" pitchFamily="18" charset="0"/>
                        </a:rPr>
                        <a:t>Elza</a:t>
                      </a:r>
                      <a:r>
                        <a:rPr lang="en-US" sz="1200" b="0" dirty="0">
                          <a:effectLst/>
                          <a:latin typeface="Times New Roman" panose="02020603050405020304" pitchFamily="18" charset="0"/>
                          <a:cs typeface="Times New Roman" panose="02020603050405020304" pitchFamily="18" charset="0"/>
                        </a:rPr>
                        <a:t> </a:t>
                      </a:r>
                      <a:r>
                        <a:rPr lang="en-US" sz="1200" b="0" dirty="0" err="1">
                          <a:effectLst/>
                          <a:latin typeface="Times New Roman" panose="02020603050405020304" pitchFamily="18" charset="0"/>
                          <a:cs typeface="Times New Roman" panose="02020603050405020304" pitchFamily="18" charset="0"/>
                        </a:rPr>
                        <a:t>Erkip</a:t>
                      </a:r>
                      <a:r>
                        <a:rPr lang="en-US" sz="1200" b="0" dirty="0">
                          <a:effectLst/>
                          <a:latin typeface="Times New Roman" panose="02020603050405020304" pitchFamily="18" charset="0"/>
                          <a:cs typeface="Times New Roman" panose="02020603050405020304" pitchFamily="18" charset="0"/>
                        </a:rPr>
                        <a:t>, Christina </a:t>
                      </a:r>
                      <a:r>
                        <a:rPr lang="en-US" sz="1200" b="0" dirty="0" err="1">
                          <a:effectLst/>
                          <a:latin typeface="Times New Roman" panose="02020603050405020304" pitchFamily="18" charset="0"/>
                          <a:cs typeface="Times New Roman" panose="02020603050405020304" pitchFamily="18" charset="0"/>
                        </a:rPr>
                        <a:t>Poepper</a:t>
                      </a:r>
                      <a:endParaRPr lang="en-US" sz="1200" b="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dirty="0">
                          <a:effectLst/>
                          <a:latin typeface="Times New Roman" panose="02020603050405020304" pitchFamily="18" charset="0"/>
                          <a:cs typeface="Times New Roman" panose="02020603050405020304" pitchFamily="18" charset="0"/>
                        </a:rPr>
                        <a:t>NYU Wireless</a:t>
                      </a:r>
                      <a:endParaRPr lang="en-US" sz="1200" b="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latin typeface="Times New Roman" panose="02020603050405020304" pitchFamily="18" charset="0"/>
                          <a:cs typeface="Times New Roman" panose="02020603050405020304" pitchFamily="18" charset="0"/>
                        </a:rPr>
                        <a:t>Introduction to NYU Wireless Center, Research direction pursing in 5G Security</a:t>
                      </a:r>
                      <a:endParaRPr lang="en-US" sz="1200" b="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779483808"/>
                  </a:ext>
                </a:extLst>
              </a:tr>
              <a:tr h="385857">
                <a:tc>
                  <a:txBody>
                    <a:bodyPr/>
                    <a:lstStyle/>
                    <a:p>
                      <a:pPr marL="0" marR="0" algn="ctr">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2/10</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Dr. Ian Levy (NCSC Technical Director)</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UK Cyber Security Center</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latin typeface="Times New Roman" panose="02020603050405020304" pitchFamily="18" charset="0"/>
                          <a:cs typeface="Times New Roman" panose="02020603050405020304" pitchFamily="18" charset="0"/>
                        </a:rPr>
                        <a:t>UK for telecoms security</a:t>
                      </a:r>
                      <a:endParaRPr lang="en-US" sz="1200" b="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31071821"/>
                  </a:ext>
                </a:extLst>
              </a:tr>
              <a:tr h="398279">
                <a:tc>
                  <a:txBody>
                    <a:bodyPr/>
                    <a:lstStyle/>
                    <a:p>
                      <a:pPr marL="0" marR="0" algn="ctr">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2/24</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Dr. Suku Nair (Ph.D, P.E., Director, SMU AT&amp;T Center for Virtualization</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SMU</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latin typeface="Times New Roman" panose="02020603050405020304" pitchFamily="18" charset="0"/>
                          <a:cs typeface="Times New Roman" panose="02020603050405020304" pitchFamily="18" charset="0"/>
                        </a:rPr>
                        <a:t>5G Security and Inter-Operability: Opportunities and Challenges</a:t>
                      </a:r>
                      <a:endParaRPr lang="en-US" sz="1200" b="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93850312"/>
                  </a:ext>
                </a:extLst>
              </a:tr>
              <a:tr h="601911">
                <a:tc>
                  <a:txBody>
                    <a:bodyPr/>
                    <a:lstStyle/>
                    <a:p>
                      <a:pPr marL="0" marR="0" algn="ctr">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3/10</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Nagendra Bykampadi (Head of End-to-End Security Architecture, Assurance, and Ops); Co-chair O-RAN SFG</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Rakuten Symphony</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latin typeface="Times New Roman" panose="02020603050405020304" pitchFamily="18" charset="0"/>
                          <a:cs typeface="Times New Roman" panose="02020603050405020304" pitchFamily="18" charset="0"/>
                        </a:rPr>
                        <a:t>Security in a cloud native based Open </a:t>
                      </a:r>
                      <a:r>
                        <a:rPr lang="en-US" sz="1200" b="0" dirty="0" err="1">
                          <a:effectLst/>
                          <a:latin typeface="Times New Roman" panose="02020603050405020304" pitchFamily="18" charset="0"/>
                          <a:cs typeface="Times New Roman" panose="02020603050405020304" pitchFamily="18" charset="0"/>
                        </a:rPr>
                        <a:t>vRAN</a:t>
                      </a:r>
                      <a:endParaRPr lang="en-US" sz="1200" b="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07474296"/>
                  </a:ext>
                </a:extLst>
              </a:tr>
              <a:tr h="601911">
                <a:tc>
                  <a:txBody>
                    <a:bodyPr/>
                    <a:lstStyle/>
                    <a:p>
                      <a:pPr marL="0" marR="0" algn="ctr">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4/14</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John Morello</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Palo Alto</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latin typeface="Times New Roman" panose="02020603050405020304" pitchFamily="18" charset="0"/>
                          <a:cs typeface="Times New Roman" panose="02020603050405020304" pitchFamily="18" charset="0"/>
                        </a:rPr>
                        <a:t>NIST publication SP800-190 A container security guide. </a:t>
                      </a:r>
                      <a:r>
                        <a:rPr lang="en-US" sz="1200" b="0" u="sng" dirty="0">
                          <a:solidFill>
                            <a:srgbClr val="0000FF"/>
                          </a:solidFill>
                          <a:effectLst/>
                          <a:latin typeface="Times New Roman" panose="02020603050405020304" pitchFamily="18" charset="0"/>
                          <a:cs typeface="Times New Roman" panose="02020603050405020304" pitchFamily="18" charset="0"/>
                          <a:hlinkClick r:id="rId4"/>
                        </a:rPr>
                        <a:t>https://csrc.nist.gov/publications/detail/sp/800-190/final</a:t>
                      </a:r>
                      <a:endParaRPr lang="en-US" sz="1200" b="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42516130"/>
                  </a:ext>
                </a:extLst>
              </a:tr>
              <a:tr h="398279">
                <a:tc>
                  <a:txBody>
                    <a:bodyPr/>
                    <a:lstStyle/>
                    <a:p>
                      <a:pPr marL="0" marR="0" algn="ctr">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4/28</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Scott Poretsky, MSEE, CISSP, Director of Security MANA Network Product Solutions</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Ericsson</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latin typeface="Times New Roman" panose="02020603050405020304" pitchFamily="18" charset="0"/>
                          <a:cs typeface="Times New Roman" panose="02020603050405020304" pitchFamily="18" charset="0"/>
                        </a:rPr>
                        <a:t>ZTA for Secure 5G Cloud Deployments</a:t>
                      </a:r>
                      <a:endParaRPr lang="en-US" sz="1200" b="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50488571"/>
                  </a:ext>
                </a:extLst>
              </a:tr>
              <a:tr h="385857">
                <a:tc>
                  <a:txBody>
                    <a:bodyPr/>
                    <a:lstStyle/>
                    <a:p>
                      <a:pPr marL="0" marR="0" algn="ctr">
                        <a:lnSpc>
                          <a:spcPct val="107000"/>
                        </a:lnSpc>
                        <a:spcBef>
                          <a:spcPts val="0"/>
                        </a:spcBef>
                        <a:spcAft>
                          <a:spcPts val="0"/>
                        </a:spcAft>
                      </a:pPr>
                      <a:r>
                        <a:rPr lang="en-US" sz="1200" b="0" dirty="0">
                          <a:effectLst/>
                          <a:latin typeface="Times New Roman" panose="02020603050405020304" pitchFamily="18" charset="0"/>
                          <a:cs typeface="Times New Roman" panose="02020603050405020304" pitchFamily="18" charset="0"/>
                        </a:rPr>
                        <a:t>6/9</a:t>
                      </a:r>
                      <a:endParaRPr lang="en-US" sz="1200" b="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Leo Popokh</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0">
                          <a:effectLst/>
                          <a:latin typeface="Times New Roman" panose="02020603050405020304" pitchFamily="18" charset="0"/>
                          <a:cs typeface="Times New Roman" panose="02020603050405020304" pitchFamily="18" charset="0"/>
                        </a:rPr>
                        <a:t>HPE</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nSpc>
                          <a:spcPct val="107000"/>
                        </a:lnSpc>
                        <a:spcBef>
                          <a:spcPts val="0"/>
                        </a:spcBef>
                        <a:spcAft>
                          <a:spcPts val="0"/>
                        </a:spcAft>
                        <a:buFont typeface="Symbol" panose="05050102010706020507" pitchFamily="18" charset="2"/>
                        <a:buNone/>
                      </a:pPr>
                      <a:r>
                        <a:rPr lang="en-US" sz="1200" b="0" dirty="0">
                          <a:effectLst/>
                          <a:latin typeface="Times New Roman" panose="02020603050405020304" pitchFamily="18" charset="0"/>
                          <a:cs typeface="Times New Roman" panose="02020603050405020304" pitchFamily="18" charset="0"/>
                        </a:rPr>
                        <a:t>5G Slice Creation in compliance with 3GPP and ETSI</a:t>
                      </a:r>
                      <a:endParaRPr lang="en-US" sz="1200" b="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06851918"/>
                  </a:ext>
                </a:extLst>
              </a:tr>
            </a:tbl>
          </a:graphicData>
        </a:graphic>
      </p:graphicFrame>
    </p:spTree>
    <p:extLst>
      <p:ext uri="{BB962C8B-B14F-4D97-AF65-F5344CB8AC3E}">
        <p14:creationId xmlns:p14="http://schemas.microsoft.com/office/powerpoint/2010/main" val="35196409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527116" y="1429697"/>
            <a:ext cx="10515600" cy="4351338"/>
          </a:xfrm>
        </p:spPr>
        <p:txBody>
          <a:bodyPr/>
          <a:lstStyle/>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Scope and Methodology Agreement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ecember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7th, 2021</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Create list of SMEs and other industry bodies to be invited 		January 2022 </a:t>
            </a:r>
          </a:p>
          <a:p>
            <a:pPr>
              <a:spcBef>
                <a:spcPts val="0"/>
              </a:spcBef>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F</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inish gathering of information					June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Create paper outline/sections (2-day DC workshop)			July 20-21,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Assign individual contributors to draft paper sections		Q3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Draft paper complete						End October</a:t>
            </a:r>
          </a:p>
          <a:p>
            <a:pPr marL="0" indent="0">
              <a:spcBef>
                <a:spcPts val="0"/>
              </a:spcBef>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Collate, edit, finalize 1</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paper 					December 2022</a:t>
            </a:r>
          </a:p>
          <a:p>
            <a:pPr>
              <a:spcBef>
                <a:spcPts val="0"/>
              </a:spcBef>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Start working on 2</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nd</a:t>
            </a:r>
            <a:r>
              <a:rPr lang="en-US" sz="2000" dirty="0">
                <a:latin typeface="Times New Roman" panose="02020603050405020304" pitchFamily="18" charset="0"/>
                <a:ea typeface="Calibri" panose="020F0502020204030204" pitchFamily="34" charset="0"/>
                <a:cs typeface="Times New Roman" panose="02020603050405020304" pitchFamily="18" charset="0"/>
              </a:rPr>
              <a:t> milestone					End Q4 2022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598311" y="274638"/>
            <a:ext cx="9891889"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3: Deliverables/Schedule</a:t>
            </a:r>
          </a:p>
        </p:txBody>
      </p:sp>
      <p:pic>
        <p:nvPicPr>
          <p:cNvPr id="7" name="Picture 7">
            <a:extLst>
              <a:ext uri="{FF2B5EF4-FFF2-40B4-BE49-F238E27FC236}">
                <a16:creationId xmlns:a16="http://schemas.microsoft.com/office/drawing/2014/main" id="{010B5EFD-65BF-470F-842C-491990C0A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42950F1C-4F68-405E-A123-52E016EDE5DF}"/>
              </a:ext>
            </a:extLst>
          </p:cNvPr>
          <p:cNvSpPr txBox="1"/>
          <p:nvPr/>
        </p:nvSpPr>
        <p:spPr>
          <a:xfrm>
            <a:off x="10433642" y="1429697"/>
            <a:ext cx="17017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Completed</a:t>
            </a:r>
          </a:p>
        </p:txBody>
      </p:sp>
      <p:sp>
        <p:nvSpPr>
          <p:cNvPr id="8" name="TextBox 7">
            <a:extLst>
              <a:ext uri="{FF2B5EF4-FFF2-40B4-BE49-F238E27FC236}">
                <a16:creationId xmlns:a16="http://schemas.microsoft.com/office/drawing/2014/main" id="{B842BBA3-6EC0-4B44-BFFF-D1D9F636342E}"/>
              </a:ext>
            </a:extLst>
          </p:cNvPr>
          <p:cNvSpPr txBox="1"/>
          <p:nvPr/>
        </p:nvSpPr>
        <p:spPr>
          <a:xfrm>
            <a:off x="10433641" y="1959136"/>
            <a:ext cx="17017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Completed</a:t>
            </a:r>
          </a:p>
        </p:txBody>
      </p:sp>
      <p:sp>
        <p:nvSpPr>
          <p:cNvPr id="9" name="TextBox 8">
            <a:extLst>
              <a:ext uri="{FF2B5EF4-FFF2-40B4-BE49-F238E27FC236}">
                <a16:creationId xmlns:a16="http://schemas.microsoft.com/office/drawing/2014/main" id="{B77133FF-2330-4998-BC32-CD8D1E30D547}"/>
              </a:ext>
            </a:extLst>
          </p:cNvPr>
          <p:cNvSpPr txBox="1"/>
          <p:nvPr/>
        </p:nvSpPr>
        <p:spPr>
          <a:xfrm>
            <a:off x="10433639" y="2488575"/>
            <a:ext cx="17017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Completed</a:t>
            </a:r>
          </a:p>
        </p:txBody>
      </p:sp>
      <p:sp>
        <p:nvSpPr>
          <p:cNvPr id="10" name="TextBox 9">
            <a:extLst>
              <a:ext uri="{FF2B5EF4-FFF2-40B4-BE49-F238E27FC236}">
                <a16:creationId xmlns:a16="http://schemas.microsoft.com/office/drawing/2014/main" id="{076395C4-9983-40F1-A08A-468A2F55BEAD}"/>
              </a:ext>
            </a:extLst>
          </p:cNvPr>
          <p:cNvSpPr txBox="1"/>
          <p:nvPr/>
        </p:nvSpPr>
        <p:spPr>
          <a:xfrm>
            <a:off x="10433639" y="3034511"/>
            <a:ext cx="17017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Completed</a:t>
            </a:r>
          </a:p>
        </p:txBody>
      </p:sp>
      <p:sp>
        <p:nvSpPr>
          <p:cNvPr id="11" name="TextBox 10">
            <a:extLst>
              <a:ext uri="{FF2B5EF4-FFF2-40B4-BE49-F238E27FC236}">
                <a16:creationId xmlns:a16="http://schemas.microsoft.com/office/drawing/2014/main" id="{1079A423-6A34-45DC-907D-3547BF3529DF}"/>
              </a:ext>
            </a:extLst>
          </p:cNvPr>
          <p:cNvSpPr txBox="1"/>
          <p:nvPr/>
        </p:nvSpPr>
        <p:spPr>
          <a:xfrm>
            <a:off x="10433639" y="3586583"/>
            <a:ext cx="17017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Completed</a:t>
            </a:r>
          </a:p>
        </p:txBody>
      </p:sp>
    </p:spTree>
    <p:extLst>
      <p:ext uri="{BB962C8B-B14F-4D97-AF65-F5344CB8AC3E}">
        <p14:creationId xmlns:p14="http://schemas.microsoft.com/office/powerpoint/2010/main" val="3309541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a:spcBef>
                <a:spcPts val="0"/>
              </a:spcBef>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Virtual workshop to complete draft report – September 21</a:t>
            </a:r>
          </a:p>
          <a:p>
            <a:pPr marL="0" indent="0">
              <a:spcBef>
                <a:spcPts val="0"/>
              </a:spcBef>
              <a:buNone/>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Workshop Agenda: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spcBef>
                <a:spcPts val="0"/>
              </a:spcBef>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Document review</a:t>
            </a:r>
          </a:p>
          <a:p>
            <a:pPr lvl="1">
              <a:spcBef>
                <a:spcPts val="0"/>
              </a:spcBef>
            </a:pP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lvl="1">
              <a:spcBef>
                <a:spcPts val="0"/>
              </a:spcBef>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Start recommendations</a:t>
            </a:r>
          </a:p>
          <a:p>
            <a:pPr marL="457200" lvl="1" indent="0">
              <a:spcBef>
                <a:spcPts val="0"/>
              </a:spcBef>
              <a:buNone/>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598311" y="274638"/>
            <a:ext cx="9891889"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3: Next Steps</a:t>
            </a:r>
          </a:p>
        </p:txBody>
      </p:sp>
      <p:pic>
        <p:nvPicPr>
          <p:cNvPr id="7" name="Picture 7">
            <a:extLst>
              <a:ext uri="{FF2B5EF4-FFF2-40B4-BE49-F238E27FC236}">
                <a16:creationId xmlns:a16="http://schemas.microsoft.com/office/drawing/2014/main" id="{010B5EFD-65BF-470F-842C-491990C0A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7184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746628" y="2663301"/>
            <a:ext cx="4645250" cy="2009772"/>
          </a:xfrm>
        </p:spPr>
        <p:txBody>
          <a:bodyPr vert="horz" lIns="91440" tIns="45720" rIns="91440" bIns="45720" rtlCol="0" anchor="b">
            <a:normAutofit/>
          </a:bodyPr>
          <a:lstStyle/>
          <a:p>
            <a:pPr algn="ctr"/>
            <a:r>
              <a:rPr lang="en-US" kern="1200" dirty="0">
                <a:solidFill>
                  <a:schemeClr val="bg1"/>
                </a:solidFill>
                <a:latin typeface="Times New Roman" panose="02020603050405020304" pitchFamily="18" charset="0"/>
                <a:cs typeface="Times New Roman" panose="02020603050405020304" pitchFamily="18" charset="0"/>
              </a:rPr>
              <a:t>Work Group 3 Expert Presentation Summaries</a:t>
            </a:r>
          </a:p>
        </p:txBody>
      </p:sp>
      <p:sp>
        <p:nvSpPr>
          <p:cNvPr id="15"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1A59CB9C-642C-463D-9C10-4E5F88950A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19382" y="1507618"/>
            <a:ext cx="4047843" cy="24745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5768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418011" y="1741714"/>
            <a:ext cx="10784787" cy="4614636"/>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0" marR="0" algn="l">
              <a:spcBef>
                <a:spcPts val="0"/>
              </a:spcBef>
              <a:spcAft>
                <a:spcPts val="0"/>
              </a:spcAft>
              <a:buFont typeface="Arial" panose="020B0604020202020204" pitchFamily="34" charset="0"/>
              <a:buChar char="•"/>
            </a:pPr>
            <a:r>
              <a:rPr lang="en-US" sz="1400" dirty="0">
                <a:solidFill>
                  <a:srgbClr val="000000"/>
                </a:solidFill>
                <a:latin typeface="Times New Roman" panose="02020603050405020304" pitchFamily="18" charset="0"/>
              </a:rPr>
              <a:t>R</a:t>
            </a:r>
            <a:r>
              <a:rPr lang="en-US" sz="1400" b="0" i="0" dirty="0">
                <a:solidFill>
                  <a:srgbClr val="000000"/>
                </a:solidFill>
                <a:effectLst/>
                <a:latin typeface="Times New Roman" panose="02020603050405020304" pitchFamily="18" charset="0"/>
              </a:rPr>
              <a:t>eview of existing security vulnerabilities in the current 5G and Wi-Fi networks as a standalone network such as Layer 2 security.</a:t>
            </a:r>
            <a:endParaRPr lang="en-US" sz="1400" b="0" i="0" dirty="0">
              <a:solidFill>
                <a:srgbClr val="000000"/>
              </a:solidFill>
              <a:effectLst/>
              <a:latin typeface="Calibri" panose="020F0502020204030204" pitchFamily="34" charset="0"/>
            </a:endParaRPr>
          </a:p>
          <a:p>
            <a:pPr marL="0">
              <a:spcBef>
                <a:spcPts val="0"/>
              </a:spcBef>
            </a:pPr>
            <a:r>
              <a:rPr lang="en-US" sz="1400" dirty="0">
                <a:solidFill>
                  <a:srgbClr val="000000"/>
                </a:solidFill>
                <a:latin typeface="Times New Roman" panose="02020603050405020304" pitchFamily="18" charset="0"/>
              </a:rPr>
              <a:t>Virtualized RAN and virtualized core:</a:t>
            </a:r>
          </a:p>
          <a:p>
            <a:pPr marL="457200" lvl="1">
              <a:spcBef>
                <a:spcPts val="0"/>
              </a:spcBef>
            </a:pPr>
            <a:r>
              <a:rPr lang="en-US" sz="1400" dirty="0">
                <a:solidFill>
                  <a:srgbClr val="000000"/>
                </a:solidFill>
                <a:latin typeface="Times New Roman" panose="02020603050405020304" pitchFamily="18" charset="0"/>
              </a:rPr>
              <a:t>Most of the virtualization is currently happening on the core side. </a:t>
            </a:r>
          </a:p>
          <a:p>
            <a:pPr marL="457200" lvl="1">
              <a:spcBef>
                <a:spcPts val="0"/>
              </a:spcBef>
            </a:pPr>
            <a:r>
              <a:rPr lang="en-US" sz="1400" dirty="0">
                <a:solidFill>
                  <a:srgbClr val="000000"/>
                </a:solidFill>
                <a:latin typeface="Times New Roman" panose="02020603050405020304" pitchFamily="18" charset="0"/>
              </a:rPr>
              <a:t>Virtualized core is most vulnerable due to their big data centers with highest risk of security compared to the virtualized RAN, given RAN represents the highest portion of the network and is expensive to be fully secure.</a:t>
            </a: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Virtualization and Access Network: </a:t>
            </a:r>
          </a:p>
          <a:p>
            <a:pPr marL="457200" lvl="1">
              <a:spcBef>
                <a:spcPts val="0"/>
              </a:spcBef>
            </a:pPr>
            <a:r>
              <a:rPr lang="en-US" sz="1400" b="0" i="0" dirty="0">
                <a:solidFill>
                  <a:srgbClr val="000000"/>
                </a:solidFill>
                <a:effectLst/>
                <a:latin typeface="Times New Roman" panose="02020603050405020304" pitchFamily="18" charset="0"/>
              </a:rPr>
              <a:t>If the virtualization technologies do not</a:t>
            </a:r>
            <a:r>
              <a:rPr lang="en-US" sz="1400" dirty="0">
                <a:solidFill>
                  <a:srgbClr val="000000"/>
                </a:solidFill>
                <a:latin typeface="Times New Roman" panose="02020603050405020304" pitchFamily="18" charset="0"/>
              </a:rPr>
              <a:t> extend to the access network, it is to be contemplated as a potential risk exposing various gaps in-between. </a:t>
            </a:r>
          </a:p>
          <a:p>
            <a:pPr marL="457200" lvl="1">
              <a:spcBef>
                <a:spcPts val="0"/>
              </a:spcBef>
            </a:pPr>
            <a:r>
              <a:rPr lang="en-US" sz="1400" dirty="0">
                <a:solidFill>
                  <a:srgbClr val="000000"/>
                </a:solidFill>
                <a:latin typeface="Times New Roman" panose="02020603050405020304" pitchFamily="18" charset="0"/>
              </a:rPr>
              <a:t>Similarly, access technologies that can reach the virtualized core exposes various security threats involved with virtualization.</a:t>
            </a:r>
            <a:endParaRPr lang="en-US" sz="1400" b="0" i="0" dirty="0">
              <a:solidFill>
                <a:srgbClr val="000000"/>
              </a:solidFill>
              <a:effectLst/>
              <a:latin typeface="Times New Roman" panose="02020603050405020304" pitchFamily="18" charset="0"/>
            </a:endParaRP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Spectrum sharing with 5G, Wi-Fi, and attacker.</a:t>
            </a:r>
            <a:endParaRPr lang="en-US" sz="1400" b="0" i="0"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De-brief of various forms of authentications</a:t>
            </a:r>
            <a:r>
              <a:rPr lang="en-US" sz="1400" dirty="0">
                <a:solidFill>
                  <a:srgbClr val="000000"/>
                </a:solidFill>
                <a:latin typeface="Times New Roman" panose="02020603050405020304" pitchFamily="18" charset="0"/>
              </a:rPr>
              <a:t>, </a:t>
            </a:r>
            <a:r>
              <a:rPr lang="en-US" sz="1400" b="0" i="0" dirty="0" err="1">
                <a:solidFill>
                  <a:srgbClr val="000000"/>
                </a:solidFill>
                <a:effectLst/>
                <a:latin typeface="Times New Roman" panose="02020603050405020304" pitchFamily="18" charset="0"/>
              </a:rPr>
              <a:t>Wifi</a:t>
            </a:r>
            <a:r>
              <a:rPr lang="en-US" sz="1400" b="0" i="0" dirty="0">
                <a:solidFill>
                  <a:srgbClr val="000000"/>
                </a:solidFill>
                <a:effectLst/>
                <a:latin typeface="Times New Roman" panose="02020603050405020304" pitchFamily="18" charset="0"/>
              </a:rPr>
              <a:t> Security Vulnerabilities (WPA3), and network architecture vulnerabilities.</a:t>
            </a:r>
            <a:endParaRPr lang="en-US" sz="1400" b="0" i="0"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Different types of attacks such as downgrade attack, side-channel attack, Dragonfly handshake protocol.</a:t>
            </a:r>
            <a:endParaRPr lang="en-US" sz="1400" b="0" i="0"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Counter measures: detection and provision.</a:t>
            </a:r>
            <a:endParaRPr lang="en-US" sz="1400" b="0" i="0"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5G </a:t>
            </a:r>
            <a:r>
              <a:rPr lang="en-US" sz="1400" dirty="0">
                <a:solidFill>
                  <a:srgbClr val="000000"/>
                </a:solidFill>
                <a:latin typeface="Times New Roman" panose="02020603050405020304" pitchFamily="18" charset="0"/>
              </a:rPr>
              <a:t>c</a:t>
            </a:r>
            <a:r>
              <a:rPr lang="en-US" sz="1400" b="0" i="0" dirty="0">
                <a:solidFill>
                  <a:srgbClr val="000000"/>
                </a:solidFill>
                <a:effectLst/>
                <a:latin typeface="Times New Roman" panose="02020603050405020304" pitchFamily="18" charset="0"/>
              </a:rPr>
              <a:t>oexistence new vulnerabilities within Wi-Fi, access network, and cellular core.</a:t>
            </a:r>
            <a:r>
              <a:rPr lang="en-US" sz="1400" dirty="0">
                <a:solidFill>
                  <a:srgbClr val="000000"/>
                </a:solidFill>
                <a:latin typeface="Times New Roman" panose="02020603050405020304" pitchFamily="18" charset="0"/>
              </a:rPr>
              <a:t>  </a:t>
            </a:r>
          </a:p>
          <a:p>
            <a:pPr marL="0" marR="0" algn="l">
              <a:spcBef>
                <a:spcPts val="0"/>
              </a:spcBef>
              <a:spcAft>
                <a:spcPts val="0"/>
              </a:spcAft>
              <a:buFont typeface="Arial" panose="020B0604020202020204" pitchFamily="34" charset="0"/>
              <a:buChar char="•"/>
            </a:pPr>
            <a:r>
              <a:rPr lang="en-US" sz="1400" dirty="0">
                <a:solidFill>
                  <a:srgbClr val="000000"/>
                </a:solidFill>
                <a:latin typeface="Times New Roman" panose="02020603050405020304" pitchFamily="18" charset="0"/>
              </a:rPr>
              <a:t>Wi-Fi off-loading:</a:t>
            </a:r>
          </a:p>
          <a:p>
            <a:pPr marL="457200" lvl="1">
              <a:spcBef>
                <a:spcPts val="0"/>
              </a:spcBef>
            </a:pPr>
            <a:r>
              <a:rPr lang="en-US" sz="1400" dirty="0">
                <a:solidFill>
                  <a:srgbClr val="000000"/>
                </a:solidFill>
                <a:latin typeface="Times New Roman" panose="02020603050405020304" pitchFamily="18" charset="0"/>
              </a:rPr>
              <a:t>Instead of access through the towers, the access can also be via Wi-Fi. The hop from the Wi-Fi access vs the radio to the 5G core can expose potential vulnerabilities.</a:t>
            </a:r>
          </a:p>
          <a:p>
            <a:pPr marL="457200" lvl="1">
              <a:spcBef>
                <a:spcPts val="0"/>
              </a:spcBef>
            </a:pPr>
            <a:r>
              <a:rPr lang="en-US" sz="1400" dirty="0">
                <a:solidFill>
                  <a:srgbClr val="000000"/>
                </a:solidFill>
                <a:latin typeface="Times New Roman" panose="02020603050405020304" pitchFamily="18" charset="0"/>
              </a:rPr>
              <a:t>S</a:t>
            </a:r>
            <a:r>
              <a:rPr lang="en-US" sz="1400" b="0" i="0" dirty="0">
                <a:solidFill>
                  <a:srgbClr val="000000"/>
                </a:solidFill>
                <a:effectLst/>
                <a:latin typeface="Times New Roman" panose="02020603050405020304" pitchFamily="18" charset="0"/>
              </a:rPr>
              <a:t>licing extends to the radio network</a:t>
            </a:r>
            <a:r>
              <a:rPr lang="en-US" sz="1400" dirty="0">
                <a:solidFill>
                  <a:srgbClr val="000000"/>
                </a:solidFill>
                <a:latin typeface="Times New Roman" panose="02020603050405020304" pitchFamily="18" charset="0"/>
              </a:rPr>
              <a:t>. Wi-Fi users from the non-3GPP devices if connect to the 5G core network is where the potential vulnerabilities can occur.</a:t>
            </a:r>
          </a:p>
          <a:p>
            <a:pPr marL="457200" lvl="1">
              <a:spcBef>
                <a:spcPts val="0"/>
              </a:spcBef>
            </a:pPr>
            <a:endParaRPr lang="en-US" sz="1400" b="0" i="0" dirty="0">
              <a:solidFill>
                <a:srgbClr val="000000"/>
              </a:solidFill>
              <a:effectLst/>
              <a:latin typeface="Calibri" panose="020F0502020204030204" pitchFamily="34" charset="0"/>
            </a:endParaRP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1: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Security Vulnerabilities in Coexistence of 5G and WiFI 6/6E</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a:t>
            </a:r>
            <a:r>
              <a:rPr lang="en-US" sz="1400" b="0" i="1" dirty="0">
                <a:solidFill>
                  <a:srgbClr val="000000"/>
                </a:solidFill>
                <a:effectLst/>
                <a:latin typeface="Times New Roman" panose="02020603050405020304" pitchFamily="18" charset="0"/>
              </a:rPr>
              <a:t>Dr. Jithin Jagannath and Dr. Keyvan Ramezanpour </a:t>
            </a:r>
            <a:r>
              <a:rPr lang="en-US" sz="1400" i="1" dirty="0">
                <a:solidFill>
                  <a:srgbClr val="000000"/>
                </a:solidFill>
                <a:latin typeface="Times New Roman" panose="02020603050405020304" pitchFamily="18" charset="0"/>
              </a:rPr>
              <a:t>from ANDROS Computational Solutions, LLC</a:t>
            </a:r>
          </a:p>
        </p:txBody>
      </p:sp>
    </p:spTree>
    <p:extLst>
      <p:ext uri="{BB962C8B-B14F-4D97-AF65-F5344CB8AC3E}">
        <p14:creationId xmlns:p14="http://schemas.microsoft.com/office/powerpoint/2010/main" val="27987982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418010" y="1820092"/>
            <a:ext cx="10784787" cy="4049486"/>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0" marR="0" indent="0" algn="l">
              <a:spcBef>
                <a:spcPts val="0"/>
              </a:spcBef>
              <a:spcAft>
                <a:spcPts val="0"/>
              </a:spcAft>
              <a:buNone/>
            </a:pPr>
            <a:endParaRPr lang="en-US" sz="1800" b="1" i="0" dirty="0">
              <a:solidFill>
                <a:srgbClr val="000000"/>
              </a:solidFill>
              <a:effectLst/>
              <a:latin typeface="Times New Roman" panose="02020603050405020304" pitchFamily="18" charset="0"/>
            </a:endParaRPr>
          </a:p>
          <a:p>
            <a:pPr marL="342900" marR="0" indent="-228600" algn="l">
              <a:spcBef>
                <a:spcPts val="0"/>
              </a:spcBef>
              <a:spcAft>
                <a:spcPts val="0"/>
              </a:spcAft>
            </a:pPr>
            <a:r>
              <a:rPr lang="en-US" sz="1800" dirty="0">
                <a:solidFill>
                  <a:srgbClr val="000000"/>
                </a:solidFill>
                <a:latin typeface="Times New Roman" panose="02020603050405020304" pitchFamily="18" charset="0"/>
                <a:cs typeface="Times New Roman" panose="02020603050405020304" pitchFamily="18" charset="0"/>
              </a:rPr>
              <a:t>Multivendor increases exposure</a:t>
            </a:r>
          </a:p>
          <a:p>
            <a:pPr marL="342900" marR="0" indent="-228600" algn="l">
              <a:spcBef>
                <a:spcPts val="0"/>
              </a:spcBef>
              <a:spcAft>
                <a:spcPts val="0"/>
              </a:spcAft>
            </a:pPr>
            <a:r>
              <a:rPr lang="en-US" sz="1800" b="0" i="0" dirty="0">
                <a:solidFill>
                  <a:srgbClr val="000000"/>
                </a:solidFill>
                <a:effectLst/>
                <a:latin typeface="Times New Roman" panose="02020603050405020304" pitchFamily="18" charset="0"/>
                <a:cs typeface="Times New Roman" panose="02020603050405020304" pitchFamily="18" charset="0"/>
              </a:rPr>
              <a:t>Untrusted segments of supply chain are Foundry and Digital hardware design</a:t>
            </a:r>
            <a:r>
              <a:rPr lang="en-US" sz="1800" dirty="0">
                <a:solidFill>
                  <a:srgbClr val="000000"/>
                </a:solidFill>
                <a:latin typeface="Times New Roman" panose="02020603050405020304" pitchFamily="18" charset="0"/>
                <a:cs typeface="Times New Roman" panose="02020603050405020304" pitchFamily="18" charset="0"/>
              </a:rPr>
              <a:t>, can lead to trojans in silicon and needs good focus, </a:t>
            </a:r>
            <a:r>
              <a:rPr lang="en-US" sz="1800" b="0" i="0" dirty="0">
                <a:solidFill>
                  <a:srgbClr val="000000"/>
                </a:solidFill>
                <a:effectLst/>
                <a:latin typeface="Times New Roman" panose="02020603050405020304" pitchFamily="18" charset="0"/>
                <a:cs typeface="Times New Roman" panose="02020603050405020304" pitchFamily="18" charset="0"/>
              </a:rPr>
              <a:t> trusted segments being Network Equipment Provider and wireless carrier</a:t>
            </a:r>
          </a:p>
          <a:p>
            <a:pPr marL="342900" marR="0" indent="-228600" algn="l">
              <a:spcBef>
                <a:spcPts val="0"/>
              </a:spcBef>
              <a:spcAft>
                <a:spcPts val="0"/>
              </a:spcAft>
            </a:pPr>
            <a:r>
              <a:rPr lang="en-US" sz="1800" dirty="0">
                <a:solidFill>
                  <a:srgbClr val="000000"/>
                </a:solidFill>
                <a:latin typeface="Times New Roman" panose="02020603050405020304" pitchFamily="18" charset="0"/>
                <a:cs typeface="Times New Roman" panose="02020603050405020304" pitchFamily="18" charset="0"/>
              </a:rPr>
              <a:t>Demonstrated user plane vulnerabilities for user data redirection &amp; user impersonation due to missing integrity protection</a:t>
            </a:r>
          </a:p>
          <a:p>
            <a:pPr marL="342900" marR="0" indent="-228600" algn="l">
              <a:spcBef>
                <a:spcPts val="0"/>
              </a:spcBef>
              <a:spcAft>
                <a:spcPts val="0"/>
              </a:spcAft>
            </a:pPr>
            <a:r>
              <a:rPr lang="en-US" sz="1800" b="0" i="0" dirty="0">
                <a:solidFill>
                  <a:srgbClr val="000000"/>
                </a:solidFill>
                <a:effectLst/>
                <a:latin typeface="Times New Roman" panose="02020603050405020304" pitchFamily="18" charset="0"/>
                <a:cs typeface="Times New Roman" panose="02020603050405020304" pitchFamily="18" charset="0"/>
              </a:rPr>
              <a:t>Highlighted </a:t>
            </a:r>
            <a:r>
              <a:rPr lang="en-US" sz="1800" dirty="0">
                <a:solidFill>
                  <a:srgbClr val="000000"/>
                </a:solidFill>
                <a:latin typeface="Times New Roman" panose="02020603050405020304" pitchFamily="18" charset="0"/>
                <a:cs typeface="Times New Roman" panose="02020603050405020304" pitchFamily="18" charset="0"/>
              </a:rPr>
              <a:t>user data redirection, DNS request redirection and IP Header Checksum under the aLTEr attack</a:t>
            </a:r>
          </a:p>
          <a:p>
            <a:pPr marL="342900" marR="0" indent="-228600" algn="l">
              <a:spcBef>
                <a:spcPts val="0"/>
              </a:spcBef>
              <a:spcAft>
                <a:spcPts val="0"/>
              </a:spcAft>
            </a:pPr>
            <a:r>
              <a:rPr lang="en-US" sz="1800" b="0" i="0" dirty="0">
                <a:solidFill>
                  <a:srgbClr val="000000"/>
                </a:solidFill>
                <a:effectLst/>
                <a:latin typeface="Times New Roman" panose="02020603050405020304" pitchFamily="18" charset="0"/>
                <a:cs typeface="Times New Roman" panose="02020603050405020304" pitchFamily="18" charset="0"/>
              </a:rPr>
              <a:t>5G handover vulnerabilities for both intra and inter handover leading to either DoS or MitM relay</a:t>
            </a:r>
          </a:p>
          <a:p>
            <a:pPr marL="342900" marR="0" indent="-228600" algn="l">
              <a:spcBef>
                <a:spcPts val="0"/>
              </a:spcBef>
              <a:spcAft>
                <a:spcPts val="0"/>
              </a:spcAft>
            </a:pPr>
            <a:endParaRPr lang="en-US" sz="1800" dirty="0">
              <a:solidFill>
                <a:srgbClr val="000000"/>
              </a:solidFill>
              <a:latin typeface="Times New Roman" panose="02020603050405020304" pitchFamily="18" charset="0"/>
              <a:cs typeface="Times New Roman" panose="02020603050405020304" pitchFamily="18" charset="0"/>
            </a:endParaRPr>
          </a:p>
          <a:p>
            <a:pPr marL="342900" marR="0" indent="-228600" algn="l">
              <a:spcBef>
                <a:spcPts val="0"/>
              </a:spcBef>
              <a:spcAft>
                <a:spcPts val="0"/>
              </a:spcAft>
            </a:pPr>
            <a:r>
              <a:rPr lang="en-US" sz="1800" b="0" i="0" dirty="0">
                <a:solidFill>
                  <a:srgbClr val="000000"/>
                </a:solidFill>
                <a:effectLst/>
                <a:latin typeface="Times New Roman" panose="02020603050405020304" pitchFamily="18" charset="0"/>
                <a:cs typeface="Times New Roman" panose="02020603050405020304" pitchFamily="18" charset="0"/>
              </a:rPr>
              <a:t>Recommended future work in:</a:t>
            </a:r>
          </a:p>
          <a:p>
            <a:pPr marL="800100" lvl="1">
              <a:spcBef>
                <a:spcPts val="0"/>
              </a:spcBef>
            </a:pPr>
            <a:r>
              <a:rPr lang="en-US" sz="1600" dirty="0">
                <a:solidFill>
                  <a:srgbClr val="000000"/>
                </a:solidFill>
                <a:latin typeface="Times New Roman" panose="02020603050405020304" pitchFamily="18" charset="0"/>
                <a:cs typeface="Times New Roman" panose="02020603050405020304" pitchFamily="18" charset="0"/>
              </a:rPr>
              <a:t>User plane Integrity Protection</a:t>
            </a:r>
          </a:p>
          <a:p>
            <a:pPr marL="800100" lvl="1">
              <a:spcBef>
                <a:spcPts val="0"/>
              </a:spcBef>
            </a:pPr>
            <a:r>
              <a:rPr lang="en-US" sz="1600" b="0" i="0" dirty="0">
                <a:solidFill>
                  <a:srgbClr val="000000"/>
                </a:solidFill>
                <a:effectLst/>
                <a:latin typeface="Times New Roman" panose="02020603050405020304" pitchFamily="18" charset="0"/>
                <a:cs typeface="Times New Roman" panose="02020603050405020304" pitchFamily="18" charset="0"/>
              </a:rPr>
              <a:t>Enhanced Subscriber Privacy</a:t>
            </a:r>
          </a:p>
          <a:p>
            <a:pPr marL="800100" lvl="1">
              <a:spcBef>
                <a:spcPts val="0"/>
              </a:spcBef>
            </a:pPr>
            <a:r>
              <a:rPr lang="en-US" sz="1600" dirty="0">
                <a:solidFill>
                  <a:srgbClr val="000000"/>
                </a:solidFill>
                <a:latin typeface="Times New Roman" panose="02020603050405020304" pitchFamily="18" charset="0"/>
                <a:cs typeface="Times New Roman" panose="02020603050405020304" pitchFamily="18" charset="0"/>
              </a:rPr>
              <a:t>Interconnection Security</a:t>
            </a:r>
          </a:p>
          <a:p>
            <a:pPr marL="800100" lvl="1">
              <a:spcBef>
                <a:spcPts val="0"/>
              </a:spcBef>
            </a:pPr>
            <a:r>
              <a:rPr lang="en-US" sz="1600" b="0" i="0" dirty="0">
                <a:solidFill>
                  <a:srgbClr val="000000"/>
                </a:solidFill>
                <a:effectLst/>
                <a:latin typeface="Times New Roman" panose="02020603050405020304" pitchFamily="18" charset="0"/>
                <a:cs typeface="Times New Roman" panose="02020603050405020304" pitchFamily="18" charset="0"/>
              </a:rPr>
              <a:t>Initial NAS Message Protection</a:t>
            </a:r>
          </a:p>
          <a:p>
            <a:pPr marL="342900" marR="0" indent="-228600" algn="l">
              <a:spcBef>
                <a:spcPts val="0"/>
              </a:spcBef>
              <a:spcAft>
                <a:spcPts val="0"/>
              </a:spcAft>
            </a:pPr>
            <a:endParaRPr lang="en-US" sz="1400" b="0" i="0" dirty="0">
              <a:solidFill>
                <a:srgbClr val="000000"/>
              </a:solidFill>
              <a:effectLst/>
              <a:latin typeface="Times New Roman" panose="02020603050405020304" pitchFamily="18" charset="0"/>
              <a:cs typeface="Times New Roman" panose="02020603050405020304" pitchFamily="18" charset="0"/>
            </a:endParaRP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2: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NYU Wireless</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a:t>
            </a:r>
            <a:r>
              <a:rPr lang="en-US" sz="1400" b="0" i="1" dirty="0">
                <a:solidFill>
                  <a:srgbClr val="000000"/>
                </a:solidFill>
                <a:effectLst/>
                <a:latin typeface="Times New Roman" panose="02020603050405020304" pitchFamily="18" charset="0"/>
              </a:rPr>
              <a:t>Sundeep Rangan (Associate Director), Garg Siddarth, Elza Erkip, Christina Poepper</a:t>
            </a:r>
            <a:endParaRPr lang="en-US" sz="1400" i="1" dirty="0">
              <a:latin typeface="Times New Roman" panose="02020603050405020304" pitchFamily="18" charset="0"/>
              <a:ea typeface="ＭＳ Ｐゴシック" pitchFamily="34" charset="-128"/>
              <a:cs typeface="Times New Roman" panose="02020603050405020304" pitchFamily="18" charset="0"/>
            </a:endParaRPr>
          </a:p>
        </p:txBody>
      </p:sp>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8479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418010" y="1820092"/>
            <a:ext cx="10784787" cy="4049486"/>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342900" marR="0" indent="-228600" algn="l">
              <a:spcBef>
                <a:spcPts val="0"/>
              </a:spcBef>
              <a:spcAft>
                <a:spcPts val="0"/>
              </a:spcAft>
            </a:pPr>
            <a:r>
              <a:rPr lang="en-US" sz="1400" dirty="0">
                <a:solidFill>
                  <a:srgbClr val="000000"/>
                </a:solidFill>
                <a:latin typeface="Times New Roman" panose="02020603050405020304" pitchFamily="18" charset="0"/>
                <a:cs typeface="Times New Roman" panose="02020603050405020304" pitchFamily="18" charset="0"/>
              </a:rPr>
              <a:t>B</a:t>
            </a:r>
            <a:r>
              <a:rPr lang="en-US" sz="1400" b="0" i="0" dirty="0">
                <a:solidFill>
                  <a:srgbClr val="000000"/>
                </a:solidFill>
                <a:effectLst/>
                <a:latin typeface="Times New Roman" panose="02020603050405020304" pitchFamily="18" charset="0"/>
                <a:cs typeface="Times New Roman" panose="02020603050405020304" pitchFamily="18" charset="0"/>
              </a:rPr>
              <a:t>rief history of 2017 cyberattacks in the UK telecom industry. The attack leading to 18 months long economic and technical modeling of telecommunications world with in-parallel understanding of how it actually works.</a:t>
            </a:r>
          </a:p>
          <a:p>
            <a:pPr marL="342900" marR="0" indent="-228600" algn="l">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In total of </a:t>
            </a:r>
            <a:r>
              <a:rPr lang="en-US" sz="1400" b="0" i="1" dirty="0">
                <a:solidFill>
                  <a:srgbClr val="000000"/>
                </a:solidFill>
                <a:effectLst/>
                <a:latin typeface="Times New Roman" panose="02020603050405020304" pitchFamily="18" charset="0"/>
                <a:cs typeface="Times New Roman" panose="02020603050405020304" pitchFamily="18" charset="0"/>
              </a:rPr>
              <a:t>150</a:t>
            </a:r>
            <a:r>
              <a:rPr lang="en-US" sz="1400" b="0" i="0" dirty="0">
                <a:solidFill>
                  <a:srgbClr val="000000"/>
                </a:solidFill>
                <a:effectLst/>
                <a:latin typeface="Times New Roman" panose="02020603050405020304" pitchFamily="18" charset="0"/>
                <a:cs typeface="Times New Roman" panose="02020603050405020304" pitchFamily="18" charset="0"/>
              </a:rPr>
              <a:t> ways of attacks identified within telecom industry such as - espionage, using admin privileges, disrupt at small and large scale, national dependency, etc.</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TSR mentions in-depth management plane and signaling plane attacks.</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Brief discussion of TSR vs 5G tool-box.</a:t>
            </a:r>
          </a:p>
          <a:p>
            <a:pPr marL="342900" marR="0" indent="-228600" algn="l">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Virtualization being adapted by the telecom industry for offering its robustness and resilience with added security benefits using modern signaling.</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Brief discussion on what does it mean to have virtualization vs containerization from the telecom and security aspect.</a:t>
            </a:r>
          </a:p>
          <a:p>
            <a:pPr marL="742950" lvl="1" indent="-285750">
              <a:spcBef>
                <a:spcPts val="0"/>
              </a:spcBef>
              <a:buFont typeface="Courier New" panose="02070309020205020404" pitchFamily="49" charset="0"/>
              <a:buChar char="o"/>
            </a:pPr>
            <a:r>
              <a:rPr lang="en-US" sz="1400" dirty="0">
                <a:solidFill>
                  <a:srgbClr val="000000"/>
                </a:solidFill>
                <a:latin typeface="Times New Roman" panose="02020603050405020304" pitchFamily="18" charset="0"/>
                <a:cs typeface="Times New Roman" panose="02020603050405020304" pitchFamily="18" charset="0"/>
              </a:rPr>
              <a:t>VMs and containers mechanisms of virtualization and the difference between them with each technology’s pros and cons.</a:t>
            </a: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Virtualization being a security function vs containerization is a scaling function.</a:t>
            </a:r>
          </a:p>
          <a:p>
            <a:pPr marL="742950" lvl="1" indent="-285750">
              <a:spcBef>
                <a:spcPts val="0"/>
              </a:spcBef>
              <a:buFont typeface="Courier New" panose="02070309020205020404" pitchFamily="49" charset="0"/>
              <a:buChar char="o"/>
            </a:pPr>
            <a:r>
              <a:rPr lang="en-US" sz="1400" dirty="0">
                <a:solidFill>
                  <a:srgbClr val="000000"/>
                </a:solidFill>
                <a:latin typeface="Times New Roman" panose="02020603050405020304" pitchFamily="18" charset="0"/>
                <a:cs typeface="Times New Roman" panose="02020603050405020304" pitchFamily="18" charset="0"/>
              </a:rPr>
              <a:t>Containers are a mechanisms of virtualization. There are several other ways to virtualize than using containerization and VMs.</a:t>
            </a: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With vibrant market of O-RAN virtualized industry, there are concerns with its alliance to security.</a:t>
            </a:r>
          </a:p>
          <a:p>
            <a:pPr marL="342900" marR="0" indent="-228600" algn="l">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Strict policy compliance within security for telecommunications.</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Progression of technical specs into laws and having guidance.</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Vendor publishing statement of compliance as a strict regimen.</a:t>
            </a:r>
          </a:p>
          <a:p>
            <a:pPr marL="342900" marR="0" indent="-228600" algn="l">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Hardware vs trusted software</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Dealing with hardware being easier than managing complex software from security perspective.</a:t>
            </a:r>
          </a:p>
          <a:p>
            <a:pPr marL="342900" marR="0" indent="-228600" algn="l">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In order to gather more information regarding virtualized security, reach out  to virtualization pioneers - VMware, Amazon, Google, Microsoft.</a:t>
            </a: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3: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UK for telecoms security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a:t>
            </a:r>
            <a:r>
              <a:rPr lang="en-US" sz="1400" b="0" i="1" dirty="0">
                <a:solidFill>
                  <a:srgbClr val="000000"/>
                </a:solidFill>
                <a:effectLst/>
                <a:latin typeface="Times New Roman" panose="02020603050405020304" pitchFamily="18" charset="0"/>
              </a:rPr>
              <a:t>Ian Levy – technical director of national cybersecurity in NCSC (National Cyber Security Center) in UK</a:t>
            </a:r>
            <a:endParaRPr lang="en-US" sz="1400" i="1" dirty="0">
              <a:latin typeface="Times New Roman" panose="02020603050405020304" pitchFamily="18" charset="0"/>
              <a:ea typeface="ＭＳ Ｐゴシック" pitchFamily="34" charset="-128"/>
              <a:cs typeface="Times New Roman" panose="02020603050405020304" pitchFamily="18" charset="0"/>
            </a:endParaRPr>
          </a:p>
        </p:txBody>
      </p:sp>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512D20CC-49AB-4CB6-93C8-3FDC9916DCAC}"/>
              </a:ext>
            </a:extLst>
          </p:cNvPr>
          <p:cNvSpPr txBox="1"/>
          <p:nvPr/>
        </p:nvSpPr>
        <p:spPr>
          <a:xfrm>
            <a:off x="2873826" y="6013097"/>
            <a:ext cx="80663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https://www.enisa.europa.eu/publications/5g-cybersecurity-standards/@@download/fullReport</a:t>
            </a:r>
          </a:p>
        </p:txBody>
      </p:sp>
      <p:sp>
        <p:nvSpPr>
          <p:cNvPr id="10" name="TextBox 9">
            <a:extLst>
              <a:ext uri="{FF2B5EF4-FFF2-40B4-BE49-F238E27FC236}">
                <a16:creationId xmlns:a16="http://schemas.microsoft.com/office/drawing/2014/main" id="{B004C5AB-7776-4B67-A098-4A3F809B3BCF}"/>
              </a:ext>
            </a:extLst>
          </p:cNvPr>
          <p:cNvSpPr txBox="1"/>
          <p:nvPr/>
        </p:nvSpPr>
        <p:spPr>
          <a:xfrm>
            <a:off x="2873826" y="6193064"/>
            <a:ext cx="789214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https://www.enisa.europa.eu/publications/nfv-security-in-5g-challenges-and-best-practices/@@download/fullReport</a:t>
            </a:r>
          </a:p>
        </p:txBody>
      </p:sp>
      <p:sp>
        <p:nvSpPr>
          <p:cNvPr id="11" name="TextBox 10">
            <a:extLst>
              <a:ext uri="{FF2B5EF4-FFF2-40B4-BE49-F238E27FC236}">
                <a16:creationId xmlns:a16="http://schemas.microsoft.com/office/drawing/2014/main" id="{7515F57B-99D9-42D0-AC70-8C93AE470C20}"/>
              </a:ext>
            </a:extLst>
          </p:cNvPr>
          <p:cNvSpPr txBox="1"/>
          <p:nvPr/>
        </p:nvSpPr>
        <p:spPr>
          <a:xfrm>
            <a:off x="2873826" y="5841471"/>
            <a:ext cx="250421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Referenced documents in conversation</a:t>
            </a:r>
            <a:endPar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endParaRPr>
          </a:p>
        </p:txBody>
      </p:sp>
    </p:spTree>
    <p:extLst>
      <p:ext uri="{BB962C8B-B14F-4D97-AF65-F5344CB8AC3E}">
        <p14:creationId xmlns:p14="http://schemas.microsoft.com/office/powerpoint/2010/main" val="22659894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418010" y="1820092"/>
            <a:ext cx="10784787" cy="4049486"/>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0" marR="0" indent="0" algn="l">
              <a:spcBef>
                <a:spcPts val="0"/>
              </a:spcBef>
              <a:spcAft>
                <a:spcPts val="0"/>
              </a:spcAft>
              <a:buNone/>
            </a:pPr>
            <a:endParaRPr lang="en-US" sz="1800" b="1" i="0" dirty="0">
              <a:solidFill>
                <a:srgbClr val="000000"/>
              </a:solidFill>
              <a:effectLst/>
              <a:latin typeface="Times New Roman" panose="02020603050405020304" pitchFamily="18" charset="0"/>
            </a:endParaRP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5G security requires end-to-end security of all sections of the network, for example, RAN, Core, Internet, Control Plane, User Plane, Management Plane, etc.</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Previously a mere authentication server used to suffice for the security, but with more complex systems such as 5G, server authentication is not enough. Therefore, introducing user authentication which also causing a lot more user attacks.</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Issues with LTE/5G such as subscriber tracking, SS7 threats, no user plane integrity protection.</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Various 5G security features based on CU/DU separation of gNB, subscriber privacy, unified authentication framework as well 5G for IOT, local network, authentication.</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5G security comes with vertical (functional deployments) and horizontal (system including network, applications) levels.</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Several outstanding challenges to manage the security for open-source platforms for cloud native, security automation, open source software, slice management, and IoT.</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Example of a complex use case using a remote robotic surgery.</a:t>
            </a:r>
            <a:endParaRPr lang="en-US" sz="1500" dirty="0">
              <a:solidFill>
                <a:srgbClr val="000000"/>
              </a:solidFill>
              <a:latin typeface="Times New Roman" panose="02020603050405020304" pitchFamily="18" charset="0"/>
              <a:cs typeface="Times New Roman" panose="02020603050405020304" pitchFamily="18" charset="0"/>
            </a:endParaRPr>
          </a:p>
          <a:p>
            <a:pPr marL="1257300" lvl="1" fontAlgn="ctr">
              <a:spcBef>
                <a:spcPts val="0"/>
              </a:spcBef>
              <a:buFont typeface="Courier New" panose="02070309020205020404" pitchFamily="49" charset="0"/>
              <a:buChar char="o"/>
            </a:pPr>
            <a:r>
              <a:rPr lang="en-US" sz="1500" b="0" i="0" dirty="0">
                <a:solidFill>
                  <a:srgbClr val="000000"/>
                </a:solidFill>
                <a:effectLst/>
                <a:latin typeface="Times New Roman" panose="02020603050405020304" pitchFamily="18" charset="0"/>
                <a:cs typeface="Times New Roman" panose="02020603050405020304" pitchFamily="18" charset="0"/>
              </a:rPr>
              <a:t>Use of a fiber cable for its hepatic response in the beginning but extending the reach to wireless in the future with minimal latency, network delays between the surgeon and the robotic arm.</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In conclusion:</a:t>
            </a:r>
          </a:p>
          <a:p>
            <a:pPr marL="1657350" marR="0" indent="-285750" algn="l" fontAlgn="ctr">
              <a:spcBef>
                <a:spcPts val="0"/>
              </a:spcBef>
              <a:spcAft>
                <a:spcPts val="0"/>
              </a:spcAft>
              <a:buFont typeface="Courier New" panose="02070309020205020404" pitchFamily="49" charset="0"/>
              <a:buChar char="o"/>
            </a:pPr>
            <a:r>
              <a:rPr lang="en-US" sz="1500" b="0" i="0" dirty="0">
                <a:solidFill>
                  <a:srgbClr val="000000"/>
                </a:solidFill>
                <a:effectLst/>
                <a:latin typeface="Times New Roman" panose="02020603050405020304" pitchFamily="18" charset="0"/>
                <a:cs typeface="Times New Roman" panose="02020603050405020304" pitchFamily="18" charset="0"/>
              </a:rPr>
              <a:t>3GPP does not standardize all aspects. Most of it is left to development and deployment.</a:t>
            </a:r>
          </a:p>
          <a:p>
            <a:pPr marL="1657350" marR="0" indent="-285750" algn="l" fontAlgn="ctr">
              <a:spcBef>
                <a:spcPts val="0"/>
              </a:spcBef>
              <a:spcAft>
                <a:spcPts val="0"/>
              </a:spcAft>
              <a:buFont typeface="Courier New" panose="02070309020205020404" pitchFamily="49" charset="0"/>
              <a:buChar char="o"/>
            </a:pPr>
            <a:r>
              <a:rPr lang="en-US" sz="1500" b="0" i="0" dirty="0">
                <a:solidFill>
                  <a:srgbClr val="000000"/>
                </a:solidFill>
                <a:effectLst/>
                <a:latin typeface="Times New Roman" panose="02020603050405020304" pitchFamily="18" charset="0"/>
                <a:cs typeface="Times New Roman" panose="02020603050405020304" pitchFamily="18" charset="0"/>
              </a:rPr>
              <a:t>Zero-trust architectures that defines each part of the network is independent making all aspects needs to be secure. This is a different approach to the older model of relying only on one trusted server.</a:t>
            </a: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fontScale="90000"/>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4: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5G Security and Inter-Operability: Opportunities and Challenges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Dr. Suku Nair (Ph.D, P.E., Director, SMU AT&amp;T Center for Virtualizatio</a:t>
            </a:r>
          </a:p>
        </p:txBody>
      </p:sp>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243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569013" y="1510595"/>
            <a:ext cx="10784787" cy="5076875"/>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800100" marR="0" indent="-228600" algn="l" fontAlgn="ctr">
              <a:spcBef>
                <a:spcPts val="0"/>
              </a:spcBef>
              <a:spcAft>
                <a:spcPts val="0"/>
              </a:spcAft>
            </a:pPr>
            <a:r>
              <a:rPr lang="en-US" sz="1400" dirty="0">
                <a:solidFill>
                  <a:srgbClr val="000000"/>
                </a:solidFill>
                <a:latin typeface="Times New Roman" panose="02020603050405020304" pitchFamily="18" charset="0"/>
                <a:cs typeface="Times New Roman" panose="02020603050405020304" pitchFamily="18" charset="0"/>
              </a:rPr>
              <a:t>O</a:t>
            </a:r>
            <a:r>
              <a:rPr lang="en-US" sz="1400" b="0" i="0" dirty="0">
                <a:solidFill>
                  <a:srgbClr val="000000"/>
                </a:solidFill>
                <a:effectLst/>
                <a:latin typeface="Times New Roman" panose="02020603050405020304" pitchFamily="18" charset="0"/>
                <a:cs typeface="Times New Roman" panose="02020603050405020304" pitchFamily="18" charset="0"/>
              </a:rPr>
              <a:t>verview comparison of RAN from a traditional layout to an open vRAN architecture.</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Breakout of three types of open vRAN network topology into: aggregated DU vRAN, distributed DU vRAN, and distributed DU vRAN LLS-C1.</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O-RAN's alliance to its architecture with its virtualized RAN network functions, hardware-software decoupling using cloud infra, and RIC.</a:t>
            </a:r>
          </a:p>
          <a:p>
            <a:pPr marL="1257300" lvl="1" fontAlgn="ctr">
              <a:spcBef>
                <a:spcPts val="0"/>
              </a:spcBef>
            </a:pPr>
            <a:r>
              <a:rPr lang="en-US" sz="1400" dirty="0">
                <a:solidFill>
                  <a:srgbClr val="000000"/>
                </a:solidFill>
                <a:latin typeface="Times New Roman" panose="02020603050405020304" pitchFamily="18" charset="0"/>
                <a:cs typeface="Times New Roman" panose="02020603050405020304" pitchFamily="18" charset="0"/>
              </a:rPr>
              <a:t>Note: Decoupling of software increases supply chain threats. </a:t>
            </a: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RAN specific landscape threats - additional functions (more code) reciprocates to additional attacks on the system.</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Evolution roadmap of O-RAN security standards with 5G coinciding with each releases' safeguards' and up-coming planning.</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Analysis of:</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Threats and their protection measures of network interfaces in 5G system.</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GSMA NESAS/SCAS 3GPP security assurance and test case specifications for virtualized gNB.</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Security in Open vRAN.</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Secure communications between the CNFs.</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Interfaces description from 3GPP model as well newly introduced O-RAN protocols among which Non/Near-RT RIC and O2 interfaces being currently work in-progress.</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Best security practices for CNF security: </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Layered-block of several security in layers from infrastructure, Kubernetes, container, and application.</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Kubernetes security: to have authenticated and authorized access into its control plane, securing data at the Rest level,</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Containers security: across all stages and to avoid being noisy neighbors.</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Disaggregation of key security differentiators between the traditional RAN and O-RAN.</a:t>
            </a:r>
          </a:p>
          <a:p>
            <a:pPr marL="800100" marR="0" indent="-228600" algn="l" fontAlgn="ctr">
              <a:spcBef>
                <a:spcPts val="0"/>
              </a:spcBef>
              <a:spcAft>
                <a:spcPts val="0"/>
              </a:spcAft>
            </a:pPr>
            <a:r>
              <a:rPr lang="en-US" sz="1400" dirty="0">
                <a:solidFill>
                  <a:srgbClr val="000000"/>
                </a:solidFill>
                <a:latin typeface="Times New Roman" panose="02020603050405020304" pitchFamily="18" charset="0"/>
                <a:cs typeface="Times New Roman" panose="02020603050405020304" pitchFamily="18" charset="0"/>
              </a:rPr>
              <a:t>Various ways the vDU and vCUs can expose threats to the front haul, mid-haul, and back-haul. </a:t>
            </a: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800100" marR="0" indent="-228600" algn="l" fontAlgn="ctr">
              <a:spcBef>
                <a:spcPts val="0"/>
              </a:spcBef>
              <a:spcAft>
                <a:spcPts val="0"/>
              </a:spcAft>
            </a:pP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457200" lvl="1" indent="0">
              <a:spcBef>
                <a:spcPts val="0"/>
              </a:spcBef>
              <a:buNone/>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fontScale="90000"/>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5: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Security in a cloud native based Open vRAN</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Nagendra Bykampadi - Head of Security Architecture and Security Standards at Rakuten Symphony, and co-chair for the O-RAN Alliance Security Focus Group (SFG). </a:t>
            </a:r>
            <a:br>
              <a:rPr lang="en-US" sz="1400" i="1" u="sng" dirty="0">
                <a:latin typeface="Times New Roman" panose="02020603050405020304" pitchFamily="18" charset="0"/>
                <a:ea typeface="ＭＳ Ｐゴシック" pitchFamily="34" charset="-128"/>
                <a:cs typeface="Times New Roman" panose="02020603050405020304" pitchFamily="18" charset="0"/>
              </a:rPr>
            </a:br>
            <a:endParaRPr lang="en-US" sz="1400" i="1" u="sng" dirty="0">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55976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1: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7564812" y="604857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8" name="TextBox 7">
            <a:extLst>
              <a:ext uri="{FF2B5EF4-FFF2-40B4-BE49-F238E27FC236}">
                <a16:creationId xmlns:a16="http://schemas.microsoft.com/office/drawing/2014/main" id="{7315985B-49D3-427C-A3C4-37C48FF11AF1}"/>
              </a:ext>
            </a:extLst>
          </p:cNvPr>
          <p:cNvSpPr txBox="1"/>
          <p:nvPr/>
        </p:nvSpPr>
        <p:spPr>
          <a:xfrm>
            <a:off x="139164" y="1701907"/>
            <a:ext cx="5956836" cy="3079689"/>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60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Bergman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Consumer Technology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 Carothers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Goldberg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Security Agency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Angel V. Gomez</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Hayes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Jithin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Jagannath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Antwane Johnson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FEMA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Xiaoyang</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Lee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p:txBody>
      </p:sp>
      <p:sp>
        <p:nvSpPr>
          <p:cNvPr id="3" name="TextBox 2">
            <a:extLst>
              <a:ext uri="{FF2B5EF4-FFF2-40B4-BE49-F238E27FC236}">
                <a16:creationId xmlns:a16="http://schemas.microsoft.com/office/drawing/2014/main" id="{0902FC43-044D-4383-A6EA-8099A4DE00B3}"/>
              </a:ext>
            </a:extLst>
          </p:cNvPr>
          <p:cNvSpPr txBox="1"/>
          <p:nvPr/>
        </p:nvSpPr>
        <p:spPr>
          <a:xfrm>
            <a:off x="6096000" y="1622672"/>
            <a:ext cx="5576123" cy="3693319"/>
          </a:xfrm>
          <a:prstGeom prst="rect">
            <a:avLst/>
          </a:prstGeom>
          <a:noFill/>
        </p:spPr>
        <p:txBody>
          <a:bodyPr wrap="square" rtlCol="0">
            <a:spAutoFit/>
          </a:bodyPr>
          <a:lstStyle/>
          <a:p>
            <a:pPr lvl="1">
              <a:lnSpc>
                <a:spcPct val="150000"/>
              </a:lnSpc>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Marinho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Maureen C. Mclaughlin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Danny McPherson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Verisign,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Derek Peterson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Wireless Broadband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Mitch Rappard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Palo Alto Networks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Mike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Recchione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Greg Schumacher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Christopher Wendt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Somos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7B474A9-43D4-4837-B573-E9841B64FD67}"/>
              </a:ext>
            </a:extLst>
          </p:cNvPr>
          <p:cNvSpPr txBox="1"/>
          <p:nvPr/>
        </p:nvSpPr>
        <p:spPr>
          <a:xfrm>
            <a:off x="139164" y="1003914"/>
            <a:ext cx="6094602" cy="607539"/>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Brian Daly</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Travis Russell,*</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Oracle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8ABE372-59AE-4DC2-A53D-02824260D668}"/>
              </a:ext>
            </a:extLst>
          </p:cNvPr>
          <p:cNvSpPr txBox="1"/>
          <p:nvPr/>
        </p:nvSpPr>
        <p:spPr>
          <a:xfrm>
            <a:off x="1613000" y="5967037"/>
            <a:ext cx="3365400" cy="338041"/>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60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FCC Liaison: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Ahmed Lahjouji</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0866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101237"/>
            <a:ext cx="1236743" cy="75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32" indent="-285744" eaLnBrk="0" hangingPunct="0">
              <a:defRPr>
                <a:solidFill>
                  <a:schemeClr val="tx1"/>
                </a:solidFill>
                <a:latin typeface="Arial" charset="0"/>
                <a:ea typeface="ＭＳ Ｐゴシック" pitchFamily="34" charset="-128"/>
              </a:defRPr>
            </a:lvl2pPr>
            <a:lvl3pPr marL="1142971" indent="-228594" eaLnBrk="0" hangingPunct="0">
              <a:defRPr>
                <a:solidFill>
                  <a:schemeClr val="tx1"/>
                </a:solidFill>
                <a:latin typeface="Arial" charset="0"/>
                <a:ea typeface="ＭＳ Ｐゴシック" pitchFamily="34" charset="-128"/>
              </a:defRPr>
            </a:lvl3pPr>
            <a:lvl4pPr marL="1600160" indent="-228594" eaLnBrk="0" hangingPunct="0">
              <a:defRPr>
                <a:solidFill>
                  <a:schemeClr val="tx1"/>
                </a:solidFill>
                <a:latin typeface="Arial" charset="0"/>
                <a:ea typeface="ＭＳ Ｐゴシック" pitchFamily="34" charset="-128"/>
              </a:defRPr>
            </a:lvl4pPr>
            <a:lvl5pPr marL="2057349" indent="-228594" eaLnBrk="0" hangingPunct="0">
              <a:defRPr>
                <a:solidFill>
                  <a:schemeClr val="tx1"/>
                </a:solidFill>
                <a:latin typeface="Arial" charset="0"/>
                <a:ea typeface="ＭＳ Ｐゴシック" pitchFamily="34" charset="-128"/>
              </a:defRPr>
            </a:lvl5pPr>
            <a:lvl6pPr marL="2514537" indent="-228594" defTabSz="457189" eaLnBrk="0" fontAlgn="base" hangingPunct="0">
              <a:spcBef>
                <a:spcPct val="0"/>
              </a:spcBef>
              <a:spcAft>
                <a:spcPct val="0"/>
              </a:spcAft>
              <a:defRPr>
                <a:solidFill>
                  <a:schemeClr val="tx1"/>
                </a:solidFill>
                <a:latin typeface="Arial" charset="0"/>
                <a:ea typeface="ＭＳ Ｐゴシック" pitchFamily="34" charset="-128"/>
              </a:defRPr>
            </a:lvl6pPr>
            <a:lvl7pPr marL="2971726" indent="-228594" defTabSz="457189" eaLnBrk="0" fontAlgn="base" hangingPunct="0">
              <a:spcBef>
                <a:spcPct val="0"/>
              </a:spcBef>
              <a:spcAft>
                <a:spcPct val="0"/>
              </a:spcAft>
              <a:defRPr>
                <a:solidFill>
                  <a:schemeClr val="tx1"/>
                </a:solidFill>
                <a:latin typeface="Arial" charset="0"/>
                <a:ea typeface="ＭＳ Ｐゴシック" pitchFamily="34" charset="-128"/>
              </a:defRPr>
            </a:lvl7pPr>
            <a:lvl8pPr marL="3428914" indent="-228594" defTabSz="457189" eaLnBrk="0" fontAlgn="base" hangingPunct="0">
              <a:spcBef>
                <a:spcPct val="0"/>
              </a:spcBef>
              <a:spcAft>
                <a:spcPct val="0"/>
              </a:spcAft>
              <a:defRPr>
                <a:solidFill>
                  <a:schemeClr val="tx1"/>
                </a:solidFill>
                <a:latin typeface="Arial" charset="0"/>
                <a:ea typeface="ＭＳ Ｐゴシック" pitchFamily="34" charset="-128"/>
              </a:defRPr>
            </a:lvl8pPr>
            <a:lvl9pPr marL="3886103" indent="-228594" defTabSz="457189"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78941" y="1150653"/>
            <a:ext cx="12113059" cy="5024288"/>
          </a:xfrm>
        </p:spPr>
        <p:txBody>
          <a:bodyPr>
            <a:noAutofit/>
          </a:bodyPr>
          <a:lstStyle/>
          <a:p>
            <a:pPr marL="0" indent="0">
              <a:spcBef>
                <a:spcPts val="0"/>
              </a:spcBef>
              <a:buNone/>
            </a:pPr>
            <a:r>
              <a:rPr lang="en-US" sz="1800" b="1" dirty="0">
                <a:solidFill>
                  <a:srgbClr val="000000"/>
                </a:solidFill>
                <a:latin typeface="Times New Roman" panose="02020603050405020304" pitchFamily="18" charset="0"/>
              </a:rPr>
              <a:t>Highlights:</a:t>
            </a:r>
          </a:p>
          <a:p>
            <a:pPr marL="457189" indent="-457189" fontAlgn="ctr">
              <a:spcBef>
                <a:spcPts val="0"/>
              </a:spcBef>
              <a:buSzPts val="1000"/>
              <a:buFont typeface="Symbol" panose="05050102010706020507" pitchFamily="18" charset="2"/>
              <a:buChar char=""/>
              <a:tabLst>
                <a:tab pos="609585" algn="l"/>
              </a:tabLst>
            </a:pPr>
            <a:r>
              <a:rPr lang="en-US" sz="1200" dirty="0">
                <a:latin typeface="Times New Roman" panose="02020603050405020304" pitchFamily="18" charset="0"/>
                <a:ea typeface="DengXian" panose="02010600030101010101" pitchFamily="2" charset="-122"/>
              </a:rPr>
              <a:t>SP800-190 covers: </a:t>
            </a:r>
            <a:r>
              <a:rPr lang="en-US" sz="1200" dirty="0">
                <a:latin typeface="Times New Roman" panose="02020603050405020304" pitchFamily="18" charset="0"/>
                <a:ea typeface="DengXian" panose="02010600030101010101" pitchFamily="2" charset="-122"/>
                <a:cs typeface="Times New Roman" panose="02020603050405020304" pitchFamily="18" charset="0"/>
              </a:rPr>
              <a:t>T</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hreats and counter-measures through multiple layers of the stack, best practices around protecting the virtual machines and hosts applicable in the container world, fundamentals around vulnerability management and secure configuration. </a:t>
            </a:r>
          </a:p>
          <a:p>
            <a:pPr marL="0" indent="0" fontAlgn="ctr">
              <a:spcBef>
                <a:spcPts val="0"/>
              </a:spcBef>
              <a:buSzPts val="1000"/>
              <a:buNone/>
              <a:tabLst>
                <a:tab pos="609585" algn="l"/>
              </a:tabLst>
            </a:pPr>
            <a:endParaRPr lang="en-US" sz="1200" dirty="0">
              <a:latin typeface="Calibri" panose="020F0502020204030204" pitchFamily="34" charset="0"/>
              <a:ea typeface="DengXian" panose="02010600030101010101" pitchFamily="2" charset="-122"/>
            </a:endParaRPr>
          </a:p>
          <a:p>
            <a:pPr marL="457189" indent="-457189" fontAlgn="ctr">
              <a:spcBef>
                <a:spcPts val="0"/>
              </a:spcBef>
              <a:buSzPts val="1000"/>
              <a:buFont typeface="Symbol" panose="05050102010706020507" pitchFamily="18" charset="2"/>
              <a:buChar char=""/>
              <a:tabLst>
                <a:tab pos="609585" algn="l"/>
              </a:tabLst>
            </a:pPr>
            <a:r>
              <a:rPr lang="en-US" sz="1200" dirty="0">
                <a:latin typeface="Times New Roman" panose="02020603050405020304" pitchFamily="18" charset="0"/>
                <a:ea typeface="DengXian" panose="02010600030101010101" pitchFamily="2" charset="-122"/>
              </a:rPr>
              <a:t>Containers allow minimal host operating system reduces attack surface, evaluation of pre-deployment images, and look for vulnerabilities prior to production deployment. </a:t>
            </a:r>
          </a:p>
          <a:p>
            <a:pPr marL="457189" indent="-457189" fontAlgn="ctr">
              <a:spcBef>
                <a:spcPts val="0"/>
              </a:spcBef>
              <a:buSzPts val="1000"/>
              <a:buFont typeface="Symbol" panose="05050102010706020507" pitchFamily="18" charset="2"/>
              <a:buChar char=""/>
              <a:tabLst>
                <a:tab pos="609585" algn="l"/>
              </a:tabLst>
            </a:pPr>
            <a:r>
              <a:rPr lang="en-US" sz="1200" dirty="0">
                <a:latin typeface="Times New Roman" panose="02020603050405020304" pitchFamily="18" charset="0"/>
                <a:ea typeface="DengXian" panose="02010600030101010101" pitchFamily="2" charset="-122"/>
              </a:rPr>
              <a:t>Designed to be single-purpose focused entities that should maintain their same state throughout their lifecycle; the consistency allows security to be done in a more autonomous manner by creating a model by observing containers at the beginning of a life cycle.</a:t>
            </a:r>
            <a:endParaRPr lang="en-US" sz="1200" dirty="0">
              <a:latin typeface="Calibri" panose="020F0502020204030204" pitchFamily="34" charset="0"/>
              <a:ea typeface="DengXian" panose="02010600030101010101" pitchFamily="2" charset="-122"/>
            </a:endParaRPr>
          </a:p>
          <a:p>
            <a:pPr marL="457189" indent="-457189" fontAlgn="ctr">
              <a:spcBef>
                <a:spcPts val="0"/>
              </a:spcBef>
              <a:buSzPts val="1000"/>
              <a:buFont typeface="Symbol" panose="05050102010706020507" pitchFamily="18" charset="2"/>
              <a:buChar char=""/>
              <a:tabLst>
                <a:tab pos="609585" algn="l"/>
              </a:tabLst>
            </a:pPr>
            <a:r>
              <a:rPr lang="en-US" sz="1200" dirty="0">
                <a:latin typeface="Times New Roman" panose="02020603050405020304" pitchFamily="18" charset="0"/>
                <a:ea typeface="DengXian" panose="02010600030101010101" pitchFamily="2" charset="-122"/>
              </a:rPr>
              <a:t>Toolchain current state for containers can identify the artifacts contained within the container environment using images. Various tools are offered in the industry to do the software component analysis of these artifacts such as: </a:t>
            </a:r>
            <a:endParaRPr lang="en-US" sz="1200" dirty="0">
              <a:latin typeface="Calibri" panose="020F0502020204030204" pitchFamily="34" charset="0"/>
              <a:ea typeface="DengXian" panose="02010600030101010101" pitchFamily="2" charset="-122"/>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Constant checks for vulnerabilities or security rule violations are performed in the build time while building the software.</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Check the distribution and deployment time for any mentioned vulnerabilities exist.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Diversity and options in various tools offer how to store your code, conduct a build job, various ways of how to do deployment.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Threshold for critical vulnerabilities check. In this case if there are vulnerabilities found beyond the set limit, the software is sent back to the vendor for control check.</a:t>
            </a:r>
            <a:endParaRPr lang="en-US" sz="1200" dirty="0">
              <a:latin typeface="Calibri" panose="020F0502020204030204" pitchFamily="34" charset="0"/>
              <a:ea typeface="DengXian" panose="02010600030101010101" pitchFamily="2" charset="-122"/>
            </a:endParaRPr>
          </a:p>
          <a:p>
            <a:pPr marL="457189" indent="-457189" fontAlgn="ctr">
              <a:spcBef>
                <a:spcPts val="0"/>
              </a:spcBef>
              <a:buSzPts val="1000"/>
              <a:buFont typeface="Symbol" panose="05050102010706020507" pitchFamily="18" charset="2"/>
              <a:buChar char=""/>
              <a:tabLst>
                <a:tab pos="609585" algn="l"/>
              </a:tabLst>
            </a:pPr>
            <a:r>
              <a:rPr lang="en-US" sz="1200" dirty="0">
                <a:latin typeface="Times New Roman" panose="02020603050405020304" pitchFamily="18" charset="0"/>
                <a:ea typeface="DengXian" panose="02010600030101010101" pitchFamily="2" charset="-122"/>
              </a:rPr>
              <a:t>For hybrid environment with virtual machines and container images:</a:t>
            </a:r>
            <a:endParaRPr lang="en-US" sz="1200" dirty="0">
              <a:latin typeface="Calibri" panose="020F0502020204030204" pitchFamily="34" charset="0"/>
              <a:ea typeface="DengXian" panose="02010600030101010101" pitchFamily="2" charset="-122"/>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Virtual machines has less standardization around machine image formats.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Disk image size for VM is found in GBs vs container images are in MBs.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Large image sizes are not practical for easy transfer or image evaluation with build process.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Containers provide the opportunity to potentially be more secure because of the efficiency that they provide making them secure and reliable.</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A hypervisor provides a greater degree of separation between individual entities that run above it than a container run-time does.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1523962" lvl="2" indent="-304792" fontAlgn="ctr">
              <a:spcBef>
                <a:spcPts val="0"/>
              </a:spcBef>
              <a:buSzPts val="1000"/>
              <a:tabLst>
                <a:tab pos="1828754" algn="l"/>
              </a:tabLst>
            </a:pPr>
            <a:r>
              <a:rPr lang="en-US" sz="1200" dirty="0">
                <a:latin typeface="Times New Roman" panose="02020603050405020304" pitchFamily="18" charset="0"/>
                <a:ea typeface="Times New Roman" panose="02020603050405020304" pitchFamily="18" charset="0"/>
              </a:rPr>
              <a:t>A hypervisor allocate different tenants on a physical server using virtualization. Each of these tenant or virtualized OS may utilize containerization on top of this virtualized layer. In summary: a hypervisor is a hardware; a container run-time is an </a:t>
            </a:r>
            <a:r>
              <a:rPr lang="en-US" sz="1200" dirty="0" err="1">
                <a:latin typeface="Times New Roman" panose="02020603050405020304" pitchFamily="18" charset="0"/>
                <a:ea typeface="Times New Roman" panose="02020603050405020304" pitchFamily="18" charset="0"/>
              </a:rPr>
              <a:t>os</a:t>
            </a:r>
            <a:r>
              <a:rPr lang="en-US" sz="1200" dirty="0">
                <a:latin typeface="Times New Roman" panose="02020603050405020304" pitchFamily="18" charset="0"/>
                <a:ea typeface="Times New Roman" panose="02020603050405020304" pitchFamily="18" charset="0"/>
              </a:rPr>
              <a:t> layer.</a:t>
            </a:r>
            <a:endParaRPr lang="en-US" sz="1200" dirty="0">
              <a:latin typeface="Calibri" panose="020F0502020204030204" pitchFamily="34" charset="0"/>
              <a:ea typeface="DengXian" panose="02010600030101010101" pitchFamily="2" charset="-122"/>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With most deployments being hybrid these days, the decision is to target the desired security dimension and then leverage the strengths of both layers in a customized order to get the solution with maximum advantage.</a:t>
            </a:r>
            <a:endParaRPr lang="en-US" sz="1200" dirty="0">
              <a:latin typeface="Calibri" panose="020F0502020204030204" pitchFamily="34" charset="0"/>
              <a:ea typeface="DengXian" panose="02010600030101010101" pitchFamily="2" charset="-122"/>
            </a:endParaRPr>
          </a:p>
          <a:p>
            <a:pPr marL="457189" indent="-457189" fontAlgn="ctr">
              <a:spcBef>
                <a:spcPts val="0"/>
              </a:spcBef>
              <a:buSzPts val="1000"/>
              <a:buFont typeface="Symbol" panose="05050102010706020507" pitchFamily="18" charset="2"/>
              <a:buChar char=""/>
              <a:tabLst>
                <a:tab pos="609585" algn="l"/>
              </a:tabLst>
            </a:pPr>
            <a:r>
              <a:rPr lang="en-US" sz="1200" dirty="0">
                <a:latin typeface="Times New Roman" panose="02020603050405020304" pitchFamily="18" charset="0"/>
                <a:ea typeface="DengXian" panose="02010600030101010101" pitchFamily="2" charset="-122"/>
              </a:rPr>
              <a:t>Greatest level of threat exists at the software application layer that is run on top and not as much on the underlying infrastructure running beneath. </a:t>
            </a:r>
            <a:endParaRPr lang="en-US" sz="1200" dirty="0">
              <a:latin typeface="Calibri" panose="020F0502020204030204" pitchFamily="34" charset="0"/>
              <a:ea typeface="DengXian" panose="02010600030101010101" pitchFamily="2" charset="-122"/>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In the paper, it is recommended to group the applications by cluster levels of sensitivity, such as low, medium, and high criticality.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Clusters are then separate from each other using hypervisor to avoid container escape or leakage using this isolation of hypervisor. </a:t>
            </a:r>
            <a:endParaRPr lang="en-US" sz="1200" dirty="0">
              <a:latin typeface="Calibri" panose="020F0502020204030204" pitchFamily="34" charset="0"/>
              <a:ea typeface="DengXian" panose="02010600030101010101" pitchFamily="2" charset="-122"/>
            </a:endParaRPr>
          </a:p>
          <a:p>
            <a:pPr marL="457189" indent="-457189" fontAlgn="ctr">
              <a:spcBef>
                <a:spcPts val="0"/>
              </a:spcBef>
              <a:buSzPts val="1000"/>
              <a:buFont typeface="Symbol" panose="05050102010706020507" pitchFamily="18" charset="2"/>
              <a:buChar char=""/>
              <a:tabLst>
                <a:tab pos="609585" algn="l"/>
              </a:tabLst>
            </a:pPr>
            <a:r>
              <a:rPr lang="en-US" sz="1200" dirty="0">
                <a:latin typeface="Times New Roman" panose="02020603050405020304" pitchFamily="18" charset="0"/>
                <a:ea typeface="DengXian" panose="02010600030101010101" pitchFamily="2" charset="-122"/>
              </a:rPr>
              <a:t>The best practices offered are generic and are applicable between all environments and networks. </a:t>
            </a:r>
            <a:endParaRPr lang="en-US" sz="1200" dirty="0">
              <a:latin typeface="Calibri" panose="020F0502020204030204" pitchFamily="34" charset="0"/>
              <a:ea typeface="DengXian" panose="02010600030101010101" pitchFamily="2" charset="-122"/>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Some of the recommended check offs for infrastructure as a code, policies to not expose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ssh</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to the outer world.</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More research to be done by the workgroup on finding various security templates.  </a:t>
            </a:r>
            <a:endParaRPr lang="en-US" sz="1400" dirty="0">
              <a:solidFill>
                <a:srgbClr val="000000"/>
              </a:solidFill>
              <a:latin typeface="Times New Roman" panose="02020603050405020304" pitchFamily="18" charset="0"/>
              <a:cs typeface="Times New Roman" panose="02020603050405020304" pitchFamily="18" charset="0"/>
            </a:endParaRPr>
          </a:p>
          <a:p>
            <a:pPr marL="457189" lvl="1" indent="0">
              <a:spcBef>
                <a:spcPts val="0"/>
              </a:spcBef>
              <a:buNone/>
            </a:pPr>
            <a:endParaRPr lang="en-US" sz="1600" dirty="0">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0" y="1"/>
            <a:ext cx="10784787" cy="1467076"/>
          </a:xfrm>
        </p:spPr>
        <p:txBody>
          <a:bodyPr>
            <a:normAutofit/>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6: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NIST Publication SP800-190. A container security guide.</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a:t>
            </a:r>
            <a:r>
              <a:rPr lang="en-US" sz="1333" i="1" dirty="0">
                <a:latin typeface="Times New Roman" panose="02020603050405020304" pitchFamily="18" charset="0"/>
                <a:ea typeface="ＭＳ Ｐゴシック" pitchFamily="34" charset="-128"/>
                <a:cs typeface="Times New Roman" panose="02020603050405020304" pitchFamily="18" charset="0"/>
              </a:rPr>
              <a:t>John Morello from Palo Alto</a:t>
            </a:r>
            <a:br>
              <a:rPr lang="en-US" sz="1400" i="1" u="sng" dirty="0">
                <a:latin typeface="Times New Roman" panose="02020603050405020304" pitchFamily="18" charset="0"/>
                <a:ea typeface="ＭＳ Ｐゴシック" pitchFamily="34" charset="-128"/>
                <a:cs typeface="Times New Roman" panose="02020603050405020304" pitchFamily="18" charset="0"/>
              </a:rPr>
            </a:br>
            <a:endParaRPr lang="en-US" sz="1400" i="1" u="sng" dirty="0">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40974652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4475"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32" indent="-285744" eaLnBrk="0" hangingPunct="0">
              <a:defRPr>
                <a:solidFill>
                  <a:schemeClr val="tx1"/>
                </a:solidFill>
                <a:latin typeface="Arial" charset="0"/>
                <a:ea typeface="ＭＳ Ｐゴシック" pitchFamily="34" charset="-128"/>
              </a:defRPr>
            </a:lvl2pPr>
            <a:lvl3pPr marL="1142971" indent="-228594" eaLnBrk="0" hangingPunct="0">
              <a:defRPr>
                <a:solidFill>
                  <a:schemeClr val="tx1"/>
                </a:solidFill>
                <a:latin typeface="Arial" charset="0"/>
                <a:ea typeface="ＭＳ Ｐゴシック" pitchFamily="34" charset="-128"/>
              </a:defRPr>
            </a:lvl3pPr>
            <a:lvl4pPr marL="1600160" indent="-228594" eaLnBrk="0" hangingPunct="0">
              <a:defRPr>
                <a:solidFill>
                  <a:schemeClr val="tx1"/>
                </a:solidFill>
                <a:latin typeface="Arial" charset="0"/>
                <a:ea typeface="ＭＳ Ｐゴシック" pitchFamily="34" charset="-128"/>
              </a:defRPr>
            </a:lvl4pPr>
            <a:lvl5pPr marL="2057349" indent="-228594" eaLnBrk="0" hangingPunct="0">
              <a:defRPr>
                <a:solidFill>
                  <a:schemeClr val="tx1"/>
                </a:solidFill>
                <a:latin typeface="Arial" charset="0"/>
                <a:ea typeface="ＭＳ Ｐゴシック" pitchFamily="34" charset="-128"/>
              </a:defRPr>
            </a:lvl5pPr>
            <a:lvl6pPr marL="2514537" indent="-228594" defTabSz="457189" eaLnBrk="0" fontAlgn="base" hangingPunct="0">
              <a:spcBef>
                <a:spcPct val="0"/>
              </a:spcBef>
              <a:spcAft>
                <a:spcPct val="0"/>
              </a:spcAft>
              <a:defRPr>
                <a:solidFill>
                  <a:schemeClr val="tx1"/>
                </a:solidFill>
                <a:latin typeface="Arial" charset="0"/>
                <a:ea typeface="ＭＳ Ｐゴシック" pitchFamily="34" charset="-128"/>
              </a:defRPr>
            </a:lvl6pPr>
            <a:lvl7pPr marL="2971726" indent="-228594" defTabSz="457189" eaLnBrk="0" fontAlgn="base" hangingPunct="0">
              <a:spcBef>
                <a:spcPct val="0"/>
              </a:spcBef>
              <a:spcAft>
                <a:spcPct val="0"/>
              </a:spcAft>
              <a:defRPr>
                <a:solidFill>
                  <a:schemeClr val="tx1"/>
                </a:solidFill>
                <a:latin typeface="Arial" charset="0"/>
                <a:ea typeface="ＭＳ Ｐゴシック" pitchFamily="34" charset="-128"/>
              </a:defRPr>
            </a:lvl7pPr>
            <a:lvl8pPr marL="3428914" indent="-228594" defTabSz="457189" eaLnBrk="0" fontAlgn="base" hangingPunct="0">
              <a:spcBef>
                <a:spcPct val="0"/>
              </a:spcBef>
              <a:spcAft>
                <a:spcPct val="0"/>
              </a:spcAft>
              <a:defRPr>
                <a:solidFill>
                  <a:schemeClr val="tx1"/>
                </a:solidFill>
                <a:latin typeface="Arial" charset="0"/>
                <a:ea typeface="ＭＳ Ｐゴシック" pitchFamily="34" charset="-128"/>
              </a:defRPr>
            </a:lvl8pPr>
            <a:lvl9pPr marL="3886103" indent="-228594" defTabSz="457189"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914377"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105255" y="732327"/>
            <a:ext cx="11937635" cy="6056599"/>
          </a:xfrm>
        </p:spPr>
        <p:txBody>
          <a:bodyPr>
            <a:noAutofit/>
          </a:bodyPr>
          <a:lstStyle/>
          <a:p>
            <a:pPr marL="0" indent="0">
              <a:spcBef>
                <a:spcPts val="0"/>
              </a:spcBef>
              <a:buNone/>
            </a:pPr>
            <a:r>
              <a:rPr lang="en-US" sz="1400" b="1" dirty="0">
                <a:solidFill>
                  <a:srgbClr val="000000"/>
                </a:solidFill>
                <a:latin typeface="Times New Roman" panose="02020603050405020304" pitchFamily="18" charset="0"/>
                <a:cs typeface="Times New Roman" panose="02020603050405020304" pitchFamily="18" charset="0"/>
              </a:rPr>
              <a:t>Highlights:</a:t>
            </a:r>
          </a:p>
          <a:p>
            <a:pPr>
              <a:spcBef>
                <a:spcPts val="0"/>
              </a:spcBef>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Terminologies:</a:t>
            </a:r>
            <a:endParaRPr lang="en-US" sz="1200" dirty="0">
              <a:latin typeface="Times New Roman" panose="02020603050405020304" pitchFamily="18" charset="0"/>
              <a:ea typeface="DengXian" panose="02010600030101010101" pitchFamily="2" charset="-122"/>
              <a:cs typeface="Times New Roman" panose="02020603050405020304" pitchFamily="18" charset="0"/>
            </a:endParaRPr>
          </a:p>
          <a:p>
            <a:pPr lvl="1">
              <a:spcBef>
                <a:spcPts val="0"/>
              </a:spcBef>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Zero Trust - A concept that eliminates trust in digital systems based on the principal that no network user, packet, interface, or device should be trusted. </a:t>
            </a:r>
            <a:endParaRPr lang="en-US" sz="1200" dirty="0">
              <a:latin typeface="Times New Roman" panose="02020603050405020304" pitchFamily="18" charset="0"/>
              <a:ea typeface="DengXian" panose="02010600030101010101" pitchFamily="2" charset="-122"/>
              <a:cs typeface="Times New Roman" panose="02020603050405020304" pitchFamily="18" charset="0"/>
            </a:endParaRPr>
          </a:p>
          <a:p>
            <a:pPr lvl="1">
              <a:spcBef>
                <a:spcPts val="0"/>
              </a:spcBef>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Zero Trust Network Access (ZTNA) - Traditional perimeter security ensuring existence of authorization and authentication to gain remote access into a network or remote application. An IT security solution that provides secure remote access to an organization's applications, data, and services.  </a:t>
            </a:r>
            <a:endParaRPr lang="en-US" sz="1200" dirty="0">
              <a:latin typeface="Times New Roman" panose="02020603050405020304" pitchFamily="18" charset="0"/>
              <a:ea typeface="DengXian" panose="02010600030101010101" pitchFamily="2" charset="-122"/>
              <a:cs typeface="Times New Roman" panose="02020603050405020304" pitchFamily="18" charset="0"/>
            </a:endParaRPr>
          </a:p>
          <a:p>
            <a:pPr lvl="1">
              <a:spcBef>
                <a:spcPts val="0"/>
              </a:spcBef>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Zero Trust Architecture (ZTA) - A plan (NIST 800-207) to be applied across any digital system. ZTA introduces the concept of perimeter less security and assumes that the adversary is already inside the network and moving laterally, according to CISA. ZTA includes ZTNA. </a:t>
            </a:r>
            <a:endParaRPr lang="en-US" sz="1200" dirty="0">
              <a:latin typeface="Times New Roman" panose="02020603050405020304" pitchFamily="18" charset="0"/>
              <a:ea typeface="DengXian" panose="02010600030101010101" pitchFamily="2" charset="-122"/>
              <a:cs typeface="Times New Roman" panose="02020603050405020304" pitchFamily="18" charset="0"/>
            </a:endParaRPr>
          </a:p>
          <a:p>
            <a:pPr marL="228594" lvl="1">
              <a:spcBef>
                <a:spcPts val="0"/>
              </a:spcBef>
            </a:pPr>
            <a:r>
              <a:rPr lang="en-US" sz="1200" dirty="0">
                <a:latin typeface="Times New Roman" panose="02020603050405020304" pitchFamily="18" charset="0"/>
                <a:cs typeface="Times New Roman" panose="02020603050405020304" pitchFamily="18" charset="0"/>
              </a:rPr>
              <a:t>Two definitions of ZTA for cloud deployments:</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NIST SP 800-207 - Introduces perimeter-less security. Based upon the principal that there is no implicit trust granted to an asset based upon ownership, physical location, or network location. This impacts the traditional way of securing the ORAN.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CISA - An extension of ZTA and assumes that the adversary is already inside the network meaning we must protect the data as if the threat actor is already inside and can move laterally. (Protection is required for data in rest, data in motion as well data workloads to detect any suspicious movements.)</a:t>
            </a:r>
          </a:p>
          <a:p>
            <a:pPr marL="228594" lvl="1" fontAlgn="ctr">
              <a:spcBef>
                <a:spcPts val="0"/>
              </a:spcBef>
              <a:buSzPts val="1000"/>
              <a:tabLst>
                <a:tab pos="1219170" algn="l"/>
              </a:tabLst>
            </a:pPr>
            <a:r>
              <a:rPr lang="en-US" sz="1200" dirty="0">
                <a:latin typeface="Times New Roman" panose="02020603050405020304" pitchFamily="18" charset="0"/>
                <a:cs typeface="Times New Roman" panose="02020603050405020304" pitchFamily="18" charset="0"/>
              </a:rPr>
              <a:t>USG Progression to ZTA in the 5G Cloud and various timelines:</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NIST SP 800-207 established in 2020 introduced 7 tenants.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Solar-winds in 2020 lead to executive order in the White house EA 14028 calling on agencies to work on ZTA based on NIST establishment.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CISA published its Cloud Security Technical Reference Architecture</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CISA Zero Trust Maturity Model containing 5 pillars</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OMB Zero Trust Cybersecurity Principles</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CISA Security Guidance for 5G cloud Infrastructure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Log4j</a:t>
            </a:r>
          </a:p>
          <a:p>
            <a:pPr marL="228594" lvl="1" fontAlgn="ctr">
              <a:spcBef>
                <a:spcPts val="0"/>
              </a:spcBef>
              <a:buSzPts val="1000"/>
              <a:tabLst>
                <a:tab pos="1219170" algn="l"/>
              </a:tabLst>
            </a:pPr>
            <a:r>
              <a:rPr lang="en-US" sz="1200" dirty="0">
                <a:latin typeface="Times New Roman" panose="02020603050405020304" pitchFamily="18" charset="0"/>
                <a:cs typeface="Times New Roman" panose="02020603050405020304" pitchFamily="18" charset="0"/>
              </a:rPr>
              <a:t>CISA Cloud Security Technical Reference Architecture highlights the connection between the cloud and ZTA.</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Being in cloud does not reciprocate to having a ZTA. Cloud services lets you enable the zero trust because the distributed nature of cloud necessitates additional configuration and management support in order to achieve the kind of security.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CISA modernize its current cybersecurity programs, services, and capabilities to be fully functional with cloud-computing environments with ZTA.</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Telecommunication is one of the critical infrastructure categories for cloud security posture management oversees.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ZTA can be very expansive and expensive making ZTA a long-term goal to strive towards while maintaining a risk-based analysis to your risk-based tolerance in a phased approach.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In-parallel to protecting the inside of the cloud from internal thread actors, equal emphasis is needed to protect the resources themselves. </a:t>
            </a:r>
          </a:p>
          <a:p>
            <a:pPr marL="228594" lvl="1" fontAlgn="ctr">
              <a:spcBef>
                <a:spcPts val="0"/>
              </a:spcBef>
              <a:buSzPts val="1000"/>
              <a:tabLst>
                <a:tab pos="1219170" algn="l"/>
              </a:tabLst>
            </a:pPr>
            <a:r>
              <a:rPr lang="en-US" sz="1200" dirty="0">
                <a:latin typeface="Times New Roman" panose="02020603050405020304" pitchFamily="18" charset="0"/>
                <a:cs typeface="Times New Roman" panose="02020603050405020304" pitchFamily="18" charset="0"/>
              </a:rPr>
              <a:t>CISA Security Guidance for 5G Cloud Infrastructures </a:t>
            </a:r>
          </a:p>
          <a:p>
            <a:pPr lvl="1"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Primary highlights in regard to the 5G: </a:t>
            </a:r>
          </a:p>
          <a:p>
            <a:pPr lvl="2"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Cloud-native 5G is a lucrative target for cyber threat actors</a:t>
            </a:r>
          </a:p>
          <a:p>
            <a:pPr lvl="2"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In a hybrid or public cloud deployment, the MNO is accountable for the security posture of the deployment and apply a risk-based analysis. </a:t>
            </a:r>
          </a:p>
          <a:p>
            <a:pPr lvl="2"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It is critical to continuously monitor for evidence of exploitation and adversarial lateral movement within 5G cloud deployments.</a:t>
            </a:r>
          </a:p>
          <a:p>
            <a:pPr lvl="2" fontAlgn="ctr">
              <a:spcBef>
                <a:spcPts val="0"/>
              </a:spcBef>
              <a:buSzPts val="1000"/>
              <a:tabLst>
                <a:tab pos="1828754" algn="l"/>
              </a:tabLst>
            </a:pPr>
            <a:r>
              <a:rPr lang="en-US" sz="1200" dirty="0">
                <a:latin typeface="Times New Roman" panose="02020603050405020304" pitchFamily="18" charset="0"/>
                <a:cs typeface="Times New Roman" panose="02020603050405020304" pitchFamily="18" charset="0"/>
              </a:rPr>
              <a:t>This infrastructure offers four volumes of guidance and four security domains separately. </a:t>
            </a:r>
          </a:p>
          <a:p>
            <a:pPr marL="228594" lvl="1" fontAlgn="ctr">
              <a:spcBef>
                <a:spcPts val="0"/>
              </a:spcBef>
              <a:buSzPts val="1000"/>
              <a:tabLst>
                <a:tab pos="1219170" algn="l"/>
              </a:tabLst>
            </a:pPr>
            <a:r>
              <a:rPr lang="en-US" sz="1200" dirty="0">
                <a:latin typeface="Times New Roman" panose="02020603050405020304" pitchFamily="18" charset="0"/>
                <a:cs typeface="Times New Roman" panose="02020603050405020304" pitchFamily="18" charset="0"/>
              </a:rPr>
              <a:t>3GPP 5G security are not zero trust architecture but several of the security points align with NIST 7 tenets of ZTA. </a:t>
            </a:r>
          </a:p>
          <a:p>
            <a:pPr marL="228594" lvl="1" fontAlgn="ctr">
              <a:spcBef>
                <a:spcPts val="0"/>
              </a:spcBef>
              <a:buSzPts val="1000"/>
              <a:tabLst>
                <a:tab pos="1219170" algn="l"/>
              </a:tabLst>
            </a:pPr>
            <a:r>
              <a:rPr lang="en-US" sz="1200" dirty="0">
                <a:latin typeface="Times New Roman" panose="02020603050405020304" pitchFamily="18" charset="0"/>
                <a:cs typeface="Times New Roman" panose="02020603050405020304" pitchFamily="18" charset="0"/>
              </a:rPr>
              <a:t>ZTA in O-RAN is being applied to all work items and is covered as part of the NIST SP 800-207.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0" y="1"/>
            <a:ext cx="10784787" cy="977244"/>
          </a:xfrm>
        </p:spPr>
        <p:txBody>
          <a:bodyPr>
            <a:normAutofit/>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7: ZTA for Secure 5G Cloud Deployments</a:t>
            </a:r>
            <a:br>
              <a:rPr lang="en-US" sz="2400" dirty="0">
                <a:latin typeface="Calibri" panose="020F0502020204030204" pitchFamily="34" charset="0"/>
                <a:ea typeface="DengXian" panose="02010600030101010101" pitchFamily="2" charset="-122"/>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Scott </a:t>
            </a:r>
            <a:r>
              <a:rPr lang="en-US" sz="1400" i="1" dirty="0" err="1">
                <a:latin typeface="Times New Roman" panose="02020603050405020304" pitchFamily="18" charset="0"/>
                <a:ea typeface="ＭＳ Ｐゴシック" pitchFamily="34" charset="-128"/>
                <a:cs typeface="Times New Roman" panose="02020603050405020304" pitchFamily="18" charset="0"/>
              </a:rPr>
              <a:t>Poretsky</a:t>
            </a:r>
            <a:r>
              <a:rPr lang="en-US" sz="1400" i="1" dirty="0">
                <a:latin typeface="Times New Roman" panose="02020603050405020304" pitchFamily="18" charset="0"/>
                <a:ea typeface="ＭＳ Ｐゴシック" pitchFamily="34" charset="-128"/>
                <a:cs typeface="Times New Roman" panose="02020603050405020304" pitchFamily="18" charset="0"/>
              </a:rPr>
              <a:t>, MSEE, CISSP, Director of Security MANA Network Product Solutions</a:t>
            </a:r>
            <a:br>
              <a:rPr lang="en-US" sz="1400" i="1" u="sng" dirty="0">
                <a:latin typeface="Times New Roman" panose="02020603050405020304" pitchFamily="18" charset="0"/>
                <a:ea typeface="ＭＳ Ｐゴシック" pitchFamily="34" charset="-128"/>
                <a:cs typeface="Times New Roman" panose="02020603050405020304" pitchFamily="18" charset="0"/>
              </a:rPr>
            </a:br>
            <a:endParaRPr lang="en-US" sz="1400" i="1" u="sng" dirty="0">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2663008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4475"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32" indent="-285744" eaLnBrk="0" hangingPunct="0">
              <a:defRPr>
                <a:solidFill>
                  <a:schemeClr val="tx1"/>
                </a:solidFill>
                <a:latin typeface="Arial" charset="0"/>
                <a:ea typeface="ＭＳ Ｐゴシック" pitchFamily="34" charset="-128"/>
              </a:defRPr>
            </a:lvl2pPr>
            <a:lvl3pPr marL="1142971" indent="-228594" eaLnBrk="0" hangingPunct="0">
              <a:defRPr>
                <a:solidFill>
                  <a:schemeClr val="tx1"/>
                </a:solidFill>
                <a:latin typeface="Arial" charset="0"/>
                <a:ea typeface="ＭＳ Ｐゴシック" pitchFamily="34" charset="-128"/>
              </a:defRPr>
            </a:lvl3pPr>
            <a:lvl4pPr marL="1600160" indent="-228594" eaLnBrk="0" hangingPunct="0">
              <a:defRPr>
                <a:solidFill>
                  <a:schemeClr val="tx1"/>
                </a:solidFill>
                <a:latin typeface="Arial" charset="0"/>
                <a:ea typeface="ＭＳ Ｐゴシック" pitchFamily="34" charset="-128"/>
              </a:defRPr>
            </a:lvl4pPr>
            <a:lvl5pPr marL="2057349" indent="-228594" eaLnBrk="0" hangingPunct="0">
              <a:defRPr>
                <a:solidFill>
                  <a:schemeClr val="tx1"/>
                </a:solidFill>
                <a:latin typeface="Arial" charset="0"/>
                <a:ea typeface="ＭＳ Ｐゴシック" pitchFamily="34" charset="-128"/>
              </a:defRPr>
            </a:lvl5pPr>
            <a:lvl6pPr marL="2514537" indent="-228594" defTabSz="457189" eaLnBrk="0" fontAlgn="base" hangingPunct="0">
              <a:spcBef>
                <a:spcPct val="0"/>
              </a:spcBef>
              <a:spcAft>
                <a:spcPct val="0"/>
              </a:spcAft>
              <a:defRPr>
                <a:solidFill>
                  <a:schemeClr val="tx1"/>
                </a:solidFill>
                <a:latin typeface="Arial" charset="0"/>
                <a:ea typeface="ＭＳ Ｐゴシック" pitchFamily="34" charset="-128"/>
              </a:defRPr>
            </a:lvl6pPr>
            <a:lvl7pPr marL="2971726" indent="-228594" defTabSz="457189" eaLnBrk="0" fontAlgn="base" hangingPunct="0">
              <a:spcBef>
                <a:spcPct val="0"/>
              </a:spcBef>
              <a:spcAft>
                <a:spcPct val="0"/>
              </a:spcAft>
              <a:defRPr>
                <a:solidFill>
                  <a:schemeClr val="tx1"/>
                </a:solidFill>
                <a:latin typeface="Arial" charset="0"/>
                <a:ea typeface="ＭＳ Ｐゴシック" pitchFamily="34" charset="-128"/>
              </a:defRPr>
            </a:lvl7pPr>
            <a:lvl8pPr marL="3428914" indent="-228594" defTabSz="457189" eaLnBrk="0" fontAlgn="base" hangingPunct="0">
              <a:spcBef>
                <a:spcPct val="0"/>
              </a:spcBef>
              <a:spcAft>
                <a:spcPct val="0"/>
              </a:spcAft>
              <a:defRPr>
                <a:solidFill>
                  <a:schemeClr val="tx1"/>
                </a:solidFill>
                <a:latin typeface="Arial" charset="0"/>
                <a:ea typeface="ＭＳ Ｐゴシック" pitchFamily="34" charset="-128"/>
              </a:defRPr>
            </a:lvl8pPr>
            <a:lvl9pPr marL="3886103" indent="-228594" defTabSz="457189"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105255" y="732327"/>
            <a:ext cx="11937635" cy="6056599"/>
          </a:xfrm>
        </p:spPr>
        <p:txBody>
          <a:bodyPr>
            <a:noAutofit/>
          </a:bodyPr>
          <a:lstStyle/>
          <a:p>
            <a:pPr marL="0" indent="0">
              <a:spcBef>
                <a:spcPts val="0"/>
              </a:spcBef>
              <a:buNone/>
            </a:pPr>
            <a:r>
              <a:rPr lang="en-US" sz="1400" b="1" dirty="0">
                <a:solidFill>
                  <a:srgbClr val="000000"/>
                </a:solidFill>
                <a:latin typeface="Times New Roman" panose="02020603050405020304" pitchFamily="18" charset="0"/>
                <a:cs typeface="Times New Roman" panose="02020603050405020304" pitchFamily="18" charset="0"/>
              </a:rPr>
              <a:t>Highlights:</a:t>
            </a:r>
          </a:p>
          <a:p>
            <a:pPr fontAlgn="ctr">
              <a:spcBef>
                <a:spcPts val="0"/>
              </a:spcBef>
              <a:buSzPts val="1000"/>
              <a:tabLst>
                <a:tab pos="609585" algn="l"/>
              </a:tabLst>
            </a:pPr>
            <a:r>
              <a:rPr lang="en-US" sz="1467" dirty="0">
                <a:latin typeface="Times New Roman" panose="02020603050405020304" pitchFamily="18" charset="0"/>
                <a:ea typeface="Times New Roman" panose="02020603050405020304" pitchFamily="18" charset="0"/>
              </a:rPr>
              <a:t>5G network security from the end-user perspective, can be seen both ways - inside-out or outside-in. Focusing from inside-out includes:</a:t>
            </a:r>
          </a:p>
          <a:p>
            <a:pPr lvl="1" fontAlgn="ctr">
              <a:spcBef>
                <a:spcPts val="0"/>
              </a:spcBef>
              <a:buSzPts val="1000"/>
              <a:tabLst>
                <a:tab pos="609585" algn="l"/>
              </a:tabLst>
            </a:pPr>
            <a:r>
              <a:rPr lang="en-US" sz="1067" dirty="0">
                <a:latin typeface="Times New Roman" panose="02020603050405020304" pitchFamily="18" charset="0"/>
                <a:ea typeface="Times New Roman" panose="02020603050405020304" pitchFamily="18" charset="0"/>
                <a:cs typeface="Times New Roman" panose="02020603050405020304" pitchFamily="18" charset="0"/>
              </a:rPr>
              <a:t>Telecommunications standardization process for secure protocols, algorithms, storage, 3gpp standards for 5G slice creation, standards for network function modeling.</a:t>
            </a:r>
            <a:endParaRPr lang="en-US" sz="1067" dirty="0">
              <a:latin typeface="Calibri" panose="020F0502020204030204" pitchFamily="34" charset="0"/>
              <a:ea typeface="DengXian" panose="02010600030101010101" pitchFamily="2" charset="-122"/>
              <a:cs typeface="Times New Roman" panose="02020603050405020304" pitchFamily="18" charset="0"/>
            </a:endParaRPr>
          </a:p>
          <a:p>
            <a:pPr lvl="1" fontAlgn="ctr">
              <a:spcBef>
                <a:spcPts val="0"/>
              </a:spcBef>
              <a:buSzPts val="1000"/>
              <a:tabLst>
                <a:tab pos="609585" algn="l"/>
              </a:tabLst>
            </a:pPr>
            <a:r>
              <a:rPr lang="en-US" sz="1067" dirty="0">
                <a:latin typeface="Times New Roman" panose="02020603050405020304" pitchFamily="18" charset="0"/>
                <a:cs typeface="Times New Roman" panose="02020603050405020304" pitchFamily="18" charset="0"/>
              </a:rPr>
              <a:t>Vendor product development process to secure hardware and software components, secure the development process, version control and secure software update.</a:t>
            </a:r>
          </a:p>
          <a:p>
            <a:pPr lvl="1" fontAlgn="ctr">
              <a:spcBef>
                <a:spcPts val="0"/>
              </a:spcBef>
              <a:buSzPts val="1000"/>
              <a:tabLst>
                <a:tab pos="609585" algn="l"/>
              </a:tabLst>
            </a:pPr>
            <a:r>
              <a:rPr lang="en-US" sz="1067" dirty="0">
                <a:latin typeface="Times New Roman" panose="02020603050405020304" pitchFamily="18" charset="0"/>
                <a:cs typeface="Times New Roman" panose="02020603050405020304" pitchFamily="18" charset="0"/>
              </a:rPr>
              <a:t>Deployment process for solid network design with security and resilience, configuration of security parameters, hardening. </a:t>
            </a:r>
          </a:p>
          <a:p>
            <a:pPr lvl="1" fontAlgn="ctr">
              <a:spcBef>
                <a:spcPts val="0"/>
              </a:spcBef>
              <a:buSzPts val="1000"/>
              <a:tabLst>
                <a:tab pos="609585" algn="l"/>
              </a:tabLst>
            </a:pPr>
            <a:r>
              <a:rPr lang="en-US" sz="1067" dirty="0">
                <a:latin typeface="Times New Roman" panose="02020603050405020304" pitchFamily="18" charset="0"/>
                <a:cs typeface="Times New Roman" panose="02020603050405020304" pitchFamily="18" charset="0"/>
              </a:rPr>
              <a:t>Operation process to secure procedures such as, segregation of duties, use of least privilege and logging; monitoring the security performance, vulnerability management and detection of attacks; response and recovery post breach. </a:t>
            </a:r>
          </a:p>
          <a:p>
            <a:pPr marL="457189" indent="-457189" fontAlgn="ctr">
              <a:spcBef>
                <a:spcPts val="0"/>
              </a:spcBef>
              <a:buSzPts val="1000"/>
              <a:buFont typeface="Symbol" panose="05050102010706020507" pitchFamily="18" charset="2"/>
              <a:buChar char=""/>
              <a:tabLst>
                <a:tab pos="609585" algn="l"/>
              </a:tabLst>
            </a:pPr>
            <a:r>
              <a:rPr lang="en-US" sz="1467" dirty="0">
                <a:latin typeface="Times New Roman" panose="02020603050405020304" pitchFamily="18" charset="0"/>
              </a:rPr>
              <a:t>than access - it is UE with 5G </a:t>
            </a:r>
            <a:r>
              <a:rPr lang="en-US" sz="1467" dirty="0" err="1">
                <a:latin typeface="Times New Roman" panose="02020603050405020304" pitchFamily="18" charset="0"/>
              </a:rPr>
              <a:t>serviListed</a:t>
            </a:r>
            <a:r>
              <a:rPr lang="en-US" sz="1467" dirty="0">
                <a:latin typeface="Times New Roman" panose="02020603050405020304" pitchFamily="18" charset="0"/>
              </a:rPr>
              <a:t> table of various security threats in 5G with target elements in the network mapped to the effected technology and security. </a:t>
            </a:r>
          </a:p>
          <a:p>
            <a:pPr marL="457189" indent="-457189" fontAlgn="ctr">
              <a:spcBef>
                <a:spcPts val="0"/>
              </a:spcBef>
              <a:buSzPts val="1000"/>
              <a:buFont typeface="Symbol" panose="05050102010706020507" pitchFamily="18" charset="2"/>
              <a:buChar char=""/>
              <a:tabLst>
                <a:tab pos="609585" algn="l"/>
              </a:tabLst>
            </a:pPr>
            <a:r>
              <a:rPr lang="en-US" sz="1467" dirty="0">
                <a:latin typeface="Times New Roman" panose="02020603050405020304" pitchFamily="18" charset="0"/>
              </a:rPr>
              <a:t>5G deployment is more </a:t>
            </a:r>
            <a:r>
              <a:rPr lang="en-US" sz="1467" dirty="0" err="1">
                <a:latin typeface="Times New Roman" panose="02020603050405020304" pitchFamily="18" charset="0"/>
              </a:rPr>
              <a:t>ce</a:t>
            </a:r>
            <a:r>
              <a:rPr lang="en-US" sz="1467" dirty="0">
                <a:latin typeface="Times New Roman" panose="02020603050405020304" pitchFamily="18" charset="0"/>
              </a:rPr>
              <a:t>, radio access and network, transport network, core services, and slices. </a:t>
            </a:r>
          </a:p>
          <a:p>
            <a:pPr marL="990575" lvl="1" indent="-380990" fontAlgn="ctr">
              <a:spcBef>
                <a:spcPts val="0"/>
              </a:spcBef>
              <a:buSzPts val="1000"/>
              <a:buFont typeface="Courier New" panose="02070309020205020404" pitchFamily="49" charset="0"/>
              <a:buChar char="o"/>
              <a:tabLst>
                <a:tab pos="1219170" algn="l"/>
              </a:tabLst>
            </a:pPr>
            <a:r>
              <a:rPr lang="en-US" sz="1467" dirty="0">
                <a:latin typeface="Times New Roman" panose="02020603050405020304" pitchFamily="18" charset="0"/>
                <a:ea typeface="Times New Roman" panose="02020603050405020304" pitchFamily="18" charset="0"/>
                <a:cs typeface="Times New Roman" panose="02020603050405020304" pitchFamily="18" charset="0"/>
              </a:rPr>
              <a:t>Horizontal and vertical security in 5G includes the system wide security at the network, slicing, and application level (includes the physical and infrastructure layers).</a:t>
            </a:r>
            <a:endParaRPr lang="en-US" sz="1467" dirty="0">
              <a:latin typeface="Calibri" panose="020F0502020204030204" pitchFamily="34" charset="0"/>
              <a:ea typeface="DengXian" panose="02010600030101010101" pitchFamily="2" charset="-122"/>
              <a:cs typeface="Times New Roman" panose="02020603050405020304" pitchFamily="18" charset="0"/>
            </a:endParaRPr>
          </a:p>
          <a:p>
            <a:pPr marL="457189" indent="-457189" fontAlgn="ctr">
              <a:spcBef>
                <a:spcPts val="0"/>
              </a:spcBef>
              <a:buSzPts val="1000"/>
              <a:buFont typeface="Symbol" panose="05050102010706020507" pitchFamily="18" charset="2"/>
              <a:buChar char=""/>
              <a:tabLst>
                <a:tab pos="609585" algn="l"/>
              </a:tabLst>
            </a:pPr>
            <a:r>
              <a:rPr lang="en-US" sz="1467" dirty="0">
                <a:latin typeface="Times New Roman" panose="02020603050405020304" pitchFamily="18" charset="0"/>
                <a:ea typeface="Times New Roman" panose="02020603050405020304" pitchFamily="18" charset="0"/>
              </a:rPr>
              <a:t>5G network slice </a:t>
            </a:r>
            <a:r>
              <a:rPr lang="en-US" sz="1467" dirty="0" err="1">
                <a:latin typeface="Times New Roman" panose="02020603050405020304" pitchFamily="18" charset="0"/>
                <a:ea typeface="Times New Roman" panose="02020603050405020304" pitchFamily="18" charset="0"/>
              </a:rPr>
              <a:t>eMBB</a:t>
            </a:r>
            <a:r>
              <a:rPr lang="en-US" sz="1467" dirty="0">
                <a:latin typeface="Times New Roman" panose="02020603050405020304" pitchFamily="18" charset="0"/>
                <a:ea typeface="Times New Roman" panose="02020603050405020304" pitchFamily="18" charset="0"/>
              </a:rPr>
              <a:t> slice example - </a:t>
            </a:r>
            <a:endParaRPr lang="en-US" sz="1467" dirty="0">
              <a:latin typeface="Calibri" panose="020F0502020204030204" pitchFamily="34" charset="0"/>
              <a:ea typeface="DengXian" panose="02010600030101010101" pitchFamily="2" charset="-122"/>
            </a:endParaRPr>
          </a:p>
          <a:p>
            <a:pPr marL="990575" lvl="1" indent="-380990" fontAlgn="ctr">
              <a:spcBef>
                <a:spcPts val="0"/>
              </a:spcBef>
              <a:buSzPts val="1000"/>
              <a:buFont typeface="Courier New" panose="02070309020205020404" pitchFamily="49" charset="0"/>
              <a:buChar char="o"/>
              <a:tabLst>
                <a:tab pos="1219170" algn="l"/>
              </a:tabLst>
            </a:pPr>
            <a:r>
              <a:rPr lang="en-US" sz="1467" dirty="0">
                <a:latin typeface="Times New Roman" panose="02020603050405020304" pitchFamily="18" charset="0"/>
                <a:ea typeface="Times New Roman" panose="02020603050405020304" pitchFamily="18" charset="0"/>
                <a:cs typeface="Times New Roman" panose="02020603050405020304" pitchFamily="18" charset="0"/>
              </a:rPr>
              <a:t>At the physical layer, impacted technologies include 5G core hardware resources; radio hardware resources, such as towers, distributed units, central units; on-prem edge hardware; edge data centers; IOT devices; and power that can be compromised.</a:t>
            </a:r>
            <a:endParaRPr lang="en-US" sz="1467"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467" dirty="0">
                <a:latin typeface="Times New Roman" panose="02020603050405020304" pitchFamily="18" charset="0"/>
                <a:ea typeface="Times New Roman" panose="02020603050405020304" pitchFamily="18" charset="0"/>
                <a:cs typeface="Times New Roman" panose="02020603050405020304" pitchFamily="18" charset="0"/>
              </a:rPr>
              <a:t>At the virtual layer includes the hypervisor, open-stack, open-shift platform.</a:t>
            </a:r>
            <a:endParaRPr lang="en-US" sz="1467"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467" dirty="0">
                <a:latin typeface="Times New Roman" panose="02020603050405020304" pitchFamily="18" charset="0"/>
                <a:ea typeface="Times New Roman" panose="02020603050405020304" pitchFamily="18" charset="0"/>
                <a:cs typeface="Times New Roman" panose="02020603050405020304" pitchFamily="18" charset="0"/>
              </a:rPr>
              <a:t>Slices can be shared and dedicated for single user or for different users. They can be shared implying some of the network functions between multiple users.</a:t>
            </a:r>
            <a:endParaRPr lang="en-US" sz="1467" dirty="0">
              <a:latin typeface="Calibri" panose="020F0502020204030204" pitchFamily="34" charset="0"/>
              <a:ea typeface="DengXian" panose="02010600030101010101" pitchFamily="2" charset="-122"/>
              <a:cs typeface="Times New Roman" panose="02020603050405020304" pitchFamily="18" charset="0"/>
            </a:endParaRPr>
          </a:p>
          <a:p>
            <a:pPr marL="457189" indent="-457189" fontAlgn="ctr">
              <a:spcBef>
                <a:spcPts val="0"/>
              </a:spcBef>
              <a:buSzPts val="1000"/>
              <a:buFont typeface="Symbol" panose="05050102010706020507" pitchFamily="18" charset="2"/>
              <a:buChar char=""/>
              <a:tabLst>
                <a:tab pos="609585" algn="l"/>
              </a:tabLst>
            </a:pPr>
            <a:r>
              <a:rPr lang="en-US" sz="1467" dirty="0">
                <a:latin typeface="Times New Roman" panose="02020603050405020304" pitchFamily="18" charset="0"/>
                <a:ea typeface="Times New Roman" panose="02020603050405020304" pitchFamily="18" charset="0"/>
              </a:rPr>
              <a:t>Three main elements considered in the e2e slice creation infra management are: security management, security functions, and trust anchoring.</a:t>
            </a:r>
            <a:endParaRPr lang="en-US" sz="1467" dirty="0">
              <a:latin typeface="Calibri" panose="020F0502020204030204" pitchFamily="34" charset="0"/>
              <a:ea typeface="DengXian" panose="02010600030101010101" pitchFamily="2" charset="-122"/>
            </a:endParaRPr>
          </a:p>
          <a:p>
            <a:pPr marL="457189" indent="-457189" fontAlgn="ctr">
              <a:spcBef>
                <a:spcPts val="0"/>
              </a:spcBef>
              <a:buSzPts val="1000"/>
              <a:buFont typeface="Symbol" panose="05050102010706020507" pitchFamily="18" charset="2"/>
              <a:buChar char=""/>
              <a:tabLst>
                <a:tab pos="609585" algn="l"/>
              </a:tabLst>
            </a:pPr>
            <a:r>
              <a:rPr lang="en-US" sz="1467" dirty="0">
                <a:latin typeface="Times New Roman" panose="02020603050405020304" pitchFamily="18" charset="0"/>
                <a:ea typeface="Times New Roman" panose="02020603050405020304" pitchFamily="18" charset="0"/>
              </a:rPr>
              <a:t>Espionage at the RAN vs core networks: </a:t>
            </a:r>
            <a:endParaRPr lang="en-US" sz="1467" dirty="0">
              <a:latin typeface="Calibri" panose="020F0502020204030204" pitchFamily="34" charset="0"/>
              <a:ea typeface="DengXian" panose="02010600030101010101" pitchFamily="2" charset="-122"/>
            </a:endParaRPr>
          </a:p>
          <a:p>
            <a:pPr marL="990575" lvl="1" indent="-380990" fontAlgn="ctr">
              <a:spcBef>
                <a:spcPts val="0"/>
              </a:spcBef>
              <a:buSzPts val="1000"/>
              <a:buFont typeface="Courier New" panose="02070309020205020404" pitchFamily="49" charset="0"/>
              <a:buChar char="o"/>
              <a:tabLst>
                <a:tab pos="1219170" algn="l"/>
              </a:tabLst>
            </a:pPr>
            <a:r>
              <a:rPr lang="en-US" sz="1467" dirty="0">
                <a:latin typeface="Times New Roman" panose="02020603050405020304" pitchFamily="18" charset="0"/>
                <a:ea typeface="Times New Roman" panose="02020603050405020304" pitchFamily="18" charset="0"/>
                <a:cs typeface="Times New Roman" panose="02020603050405020304" pitchFamily="18" charset="0"/>
              </a:rPr>
              <a:t>RAN and transport &amp; edge it can lead to the power-shell outages. RAN despite having a large number of radio access points distributed geographically, the risk can be mitigated by network segmentation. By design, the radio networks are encrypted and minimizing the exploitation.</a:t>
            </a:r>
            <a:endParaRPr lang="en-US" sz="1467" dirty="0">
              <a:latin typeface="Calibri" panose="020F0502020204030204" pitchFamily="34" charset="0"/>
              <a:ea typeface="DengXian" panose="02010600030101010101" pitchFamily="2" charset="-122"/>
              <a:cs typeface="Times New Roman" panose="02020603050405020304" pitchFamily="18" charset="0"/>
            </a:endParaRPr>
          </a:p>
          <a:p>
            <a:pPr marL="990575" lvl="1" indent="-380990" fontAlgn="ctr">
              <a:spcBef>
                <a:spcPts val="0"/>
              </a:spcBef>
              <a:buSzPts val="1000"/>
              <a:buFont typeface="Courier New" panose="02070309020205020404" pitchFamily="49" charset="0"/>
              <a:buChar char="o"/>
              <a:tabLst>
                <a:tab pos="1219170" algn="l"/>
              </a:tabLst>
            </a:pPr>
            <a:r>
              <a:rPr lang="en-US" sz="1467" dirty="0">
                <a:latin typeface="Times New Roman" panose="02020603050405020304" pitchFamily="18" charset="0"/>
                <a:ea typeface="Times New Roman" panose="02020603050405020304" pitchFamily="18" charset="0"/>
                <a:cs typeface="Times New Roman" panose="02020603050405020304" pitchFamily="18" charset="0"/>
              </a:rPr>
              <a:t>Even though core network represents a smaller portion of the overall network, a security breach here represents the highest security risk due to the presence of all subscribers' data. Compromise at the core network can cause a full outage with fully compromised network.</a:t>
            </a:r>
            <a:endParaRPr lang="en-US" sz="1467" dirty="0">
              <a:latin typeface="Calibri" panose="020F0502020204030204" pitchFamily="34" charset="0"/>
              <a:ea typeface="DengXian" panose="02010600030101010101" pitchFamily="2" charset="-122"/>
              <a:cs typeface="Times New Roman" panose="02020603050405020304" pitchFamily="18" charset="0"/>
            </a:endParaRPr>
          </a:p>
          <a:p>
            <a:r>
              <a:rPr lang="en-US" sz="1467" dirty="0">
                <a:latin typeface="Times New Roman" panose="02020603050405020304" pitchFamily="18" charset="0"/>
                <a:ea typeface="Times New Roman" panose="02020603050405020304" pitchFamily="18" charset="0"/>
              </a:rPr>
              <a:t>Discussion of Tier-1 use case to attain better understanding of how a slice is created, slice design, run-time of the slice, how the design is propagated, secure SSO, and R-back.</a:t>
            </a:r>
            <a:endParaRPr lang="en-US" sz="12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0" y="1"/>
            <a:ext cx="10784787" cy="977244"/>
          </a:xfrm>
        </p:spPr>
        <p:txBody>
          <a:bodyPr>
            <a:normAutofit/>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8: 5G Slice Creation: Design and Run Time</a:t>
            </a:r>
            <a:br>
              <a:rPr lang="en-US" sz="2400" dirty="0">
                <a:latin typeface="Calibri" panose="020F0502020204030204" pitchFamily="34" charset="0"/>
                <a:ea typeface="DengXian" panose="02010600030101010101" pitchFamily="2" charset="-122"/>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Leo </a:t>
            </a:r>
            <a:r>
              <a:rPr lang="en-US" sz="1400" i="1" dirty="0" err="1">
                <a:latin typeface="Times New Roman" panose="02020603050405020304" pitchFamily="18" charset="0"/>
                <a:ea typeface="ＭＳ Ｐゴシック" pitchFamily="34" charset="-128"/>
                <a:cs typeface="Times New Roman" panose="02020603050405020304" pitchFamily="18" charset="0"/>
              </a:rPr>
              <a:t>Popokh</a:t>
            </a:r>
            <a:r>
              <a:rPr lang="en-US" sz="1400" i="1" dirty="0">
                <a:latin typeface="Times New Roman" panose="02020603050405020304" pitchFamily="18" charset="0"/>
                <a:ea typeface="ＭＳ Ｐゴシック" pitchFamily="34" charset="-128"/>
                <a:cs typeface="Times New Roman" panose="02020603050405020304" pitchFamily="18" charset="0"/>
              </a:rPr>
              <a:t>, Ph.D., HPE Sr. Distinguished Technologist, Chief Technologist - HPE Communications Technology Group</a:t>
            </a:r>
            <a:br>
              <a:rPr lang="en-US" sz="1400" i="1" u="sng" dirty="0">
                <a:latin typeface="Times New Roman" panose="02020603050405020304" pitchFamily="18" charset="0"/>
                <a:ea typeface="ＭＳ Ｐゴシック" pitchFamily="34" charset="-128"/>
                <a:cs typeface="Times New Roman" panose="02020603050405020304" pitchFamily="18" charset="0"/>
              </a:rPr>
            </a:br>
            <a:endParaRPr lang="en-US" sz="1400" i="1" u="sng" dirty="0">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0731859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746628" y="2663301"/>
            <a:ext cx="4645250" cy="2009772"/>
          </a:xfrm>
        </p:spPr>
        <p:txBody>
          <a:bodyPr vert="horz" lIns="91440" tIns="45720" rIns="91440" bIns="45720" rtlCol="0" anchor="b">
            <a:normAutofit/>
          </a:bodyPr>
          <a:lstStyle/>
          <a:p>
            <a:pPr algn="ctr"/>
            <a:r>
              <a:rPr lang="en-US" kern="1200" dirty="0">
                <a:solidFill>
                  <a:schemeClr val="bg1"/>
                </a:solidFill>
                <a:latin typeface="Times New Roman" panose="02020603050405020304" pitchFamily="18" charset="0"/>
                <a:cs typeface="Times New Roman" panose="02020603050405020304" pitchFamily="18" charset="0"/>
              </a:rPr>
              <a:t>Appendix</a:t>
            </a:r>
          </a:p>
        </p:txBody>
      </p:sp>
      <p:sp>
        <p:nvSpPr>
          <p:cNvPr id="15"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1A59CB9C-642C-463D-9C10-4E5F88950A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19382" y="1507618"/>
            <a:ext cx="4047843" cy="24745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5163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1682044" y="1828800"/>
            <a:ext cx="9671756" cy="4348163"/>
          </a:xfrm>
        </p:spPr>
        <p:txBody>
          <a:bodyPr>
            <a:noAutofit/>
          </a:bodyPr>
          <a:lstStyle/>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Industry SME presentations </a:t>
            </a:r>
          </a:p>
          <a:p>
            <a:pPr marL="0" indent="0">
              <a:spcBef>
                <a:spcPts val="0"/>
              </a:spcBef>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Standards bodies and industry associations (GSMA, CTIA, ETSI, 3GPP, NIST, ISO)</a:t>
            </a:r>
          </a:p>
          <a:p>
            <a:pPr marL="0" indent="0">
              <a:spcBef>
                <a:spcPts val="0"/>
              </a:spcBef>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Individual contributor research gathered by Working Group members </a:t>
            </a:r>
          </a:p>
          <a:p>
            <a:pPr marL="0" indent="0">
              <a:spcBef>
                <a:spcPts val="0"/>
              </a:spcBef>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Academic papers</a:t>
            </a:r>
          </a:p>
          <a:p>
            <a:pPr>
              <a:spcBef>
                <a:spcPts val="0"/>
              </a:spcBef>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dirty="0">
                <a:effectLst/>
                <a:latin typeface="Times New Roman" panose="02020603050405020304" pitchFamily="18" charset="0"/>
                <a:ea typeface="Calibri" panose="020F0502020204030204" pitchFamily="34" charset="0"/>
                <a:cs typeface="Times New Roman" panose="02020603050405020304" pitchFamily="18" charset="0"/>
              </a:rPr>
              <a:t>Bi-weekly workgroup member meetings</a:t>
            </a:r>
          </a:p>
          <a:p>
            <a:pPr marL="0" indent="0">
              <a:spcBef>
                <a:spcPts val="0"/>
              </a:spcBef>
              <a:buNone/>
            </a:pPr>
            <a:endParaRPr lang="en-US" sz="2000" dirty="0">
              <a:effectLst/>
              <a:latin typeface="Calibri" panose="020F0502020204030204" pitchFamily="34" charset="0"/>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3: Methodology</a:t>
            </a:r>
            <a:endParaRPr lang="en-US" sz="4000" b="1" dirty="0">
              <a:latin typeface="Times New Roman" panose="02020603050405020304" pitchFamily="18" charset="0"/>
              <a:ea typeface="ＭＳ Ｐゴシック" pitchFamily="34" charset="-128"/>
              <a:cs typeface="Times New Roman" panose="02020603050405020304" pitchFamily="18" charset="0"/>
            </a:endParaRPr>
          </a:p>
        </p:txBody>
      </p:sp>
      <p:pic>
        <p:nvPicPr>
          <p:cNvPr id="7" name="Picture 7">
            <a:extLst>
              <a:ext uri="{FF2B5EF4-FFF2-40B4-BE49-F238E27FC236}">
                <a16:creationId xmlns:a16="http://schemas.microsoft.com/office/drawing/2014/main" id="{C142E187-48DF-4E96-B72F-DF579E476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6046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85</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25439" y="3659848"/>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WG3: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758204" y="4079683"/>
            <a:ext cx="2940563" cy="707886"/>
          </a:xfrm>
          <a:prstGeom prst="rect">
            <a:avLst/>
          </a:prstGeom>
          <a:noFill/>
        </p:spPr>
        <p:txBody>
          <a:bodyPr wrap="square">
            <a:spAutoFit/>
          </a:bodyPr>
          <a:lstStyle/>
          <a:p>
            <a:r>
              <a:rPr lang="it-IT" sz="2000" dirty="0">
                <a:solidFill>
                  <a:srgbClr val="FF0000"/>
                </a:solidFill>
                <a:latin typeface="Times New Roman" panose="02020603050405020304" pitchFamily="18" charset="0"/>
                <a:cs typeface="Times New Roman" panose="02020603050405020304" pitchFamily="18" charset="0"/>
              </a:rPr>
              <a:t>Micaela Giuhat, Microsoft </a:t>
            </a:r>
          </a:p>
          <a:p>
            <a:r>
              <a:rPr lang="it-IT" sz="2000" dirty="0">
                <a:solidFill>
                  <a:srgbClr val="FF0000"/>
                </a:solidFill>
                <a:latin typeface="Times New Roman" panose="02020603050405020304" pitchFamily="18" charset="0"/>
                <a:cs typeface="Times New Roman" panose="02020603050405020304" pitchFamily="18" charset="0"/>
              </a:rPr>
              <a:t>John Roese, Dell</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36065" y="2937944"/>
            <a:ext cx="4327341"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WG3: Leveraging Virtualization Technology to Promote Secure, Reliable 5G Networks </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1665582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86</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WG4: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15049" y="4234754"/>
            <a:ext cx="3719864"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Mary Boyd, </a:t>
            </a:r>
            <a:r>
              <a:rPr lang="en-US" sz="2000" dirty="0" err="1">
                <a:solidFill>
                  <a:srgbClr val="FF0000"/>
                </a:solidFill>
                <a:latin typeface="Times New Roman" panose="02020603050405020304" pitchFamily="18" charset="0"/>
                <a:cs typeface="Times New Roman" panose="02020603050405020304" pitchFamily="18" charset="0"/>
              </a:rPr>
              <a:t>Intrado</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Mark Reddish, APCO </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2"/>
            <a:ext cx="4327341" cy="71659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cap="small" dirty="0">
                <a:solidFill>
                  <a:srgbClr val="FFFFFF"/>
                </a:solidFill>
                <a:latin typeface="Times New Roman" panose="02020603050405020304" pitchFamily="18" charset="0"/>
                <a:cs typeface="Times New Roman" panose="02020603050405020304" pitchFamily="18" charset="0"/>
              </a:rPr>
              <a:t>WG4: 911 Service Over Wi-Fi</a:t>
            </a:r>
            <a:r>
              <a:rPr lang="en-US" sz="2400" cap="small" dirty="0">
                <a:solidFill>
                  <a:srgbClr val="FFFFFF"/>
                </a:solidFill>
                <a:latin typeface="+mn-lt"/>
                <a:cs typeface="Times New Roman" panose="02020603050405020304" pitchFamily="18" charset="0"/>
              </a:rPr>
              <a:t>	</a:t>
            </a:r>
            <a:endParaRPr lang="en-US" sz="24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19617113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9450" y="1612074"/>
            <a:ext cx="10859911" cy="1816926"/>
          </a:xfrm>
        </p:spPr>
        <p:txBody>
          <a:bodyPr>
            <a:normAutofit/>
          </a:bodyPr>
          <a:lstStyle/>
          <a:p>
            <a:pP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Group 4: 911 Service Over Wi-Fi</a:t>
            </a:r>
            <a:br>
              <a:rPr lang="en-US" sz="4000" dirty="0"/>
            </a:br>
            <a:endParaRPr lang="en-US" sz="4000" b="1" dirty="0">
              <a:ea typeface="ＭＳ Ｐゴシック" pitchFamily="34" charset="-128"/>
            </a:endParaRPr>
          </a:p>
        </p:txBody>
      </p:sp>
      <p:sp>
        <p:nvSpPr>
          <p:cNvPr id="2051" name="TextBox 5"/>
          <p:cNvSpPr txBox="1">
            <a:spLocks noChangeArrowheads="1"/>
          </p:cNvSpPr>
          <p:nvPr/>
        </p:nvSpPr>
        <p:spPr bwMode="auto">
          <a:xfrm>
            <a:off x="512395" y="3429000"/>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September 21,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Mary Boyd,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Intrado Life &amp;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Mark Reddish,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APCO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Rasoul Safavian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E30A2BCD-E7D8-2B40-84B2-E7EAC4FB0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9705" y="1354813"/>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636782"/>
            <a:ext cx="10515600" cy="4351338"/>
          </a:xfrm>
        </p:spPr>
        <p:txBody>
          <a:bodyPr/>
          <a:lstStyle/>
          <a:p>
            <a:pPr marL="0" indent="0" algn="ctr">
              <a:buNone/>
            </a:pPr>
            <a:r>
              <a:rPr lang="en-US" dirty="0">
                <a:latin typeface="Times New Roman" panose="02020603050405020304" pitchFamily="18" charset="0"/>
                <a:cs typeface="Times New Roman" panose="02020603050405020304" pitchFamily="18" charset="0"/>
              </a:rPr>
              <a:t>The Chairwoman of the FCC directs CSRIC VIII to explore the public safety benefits, technical feasibility, and cost of options for making Wi-Fi access points and/or unlicensed spectrum available to the public to facilitate access to 911 services.  The ubiquitous nature of Wi-Fi access points suggests that, in the long term, various Wi-Fi solutions could be added to the “toolbox” of 911 connectivity options available to consumers, Public Safety Answering Points (PSAPs), and communications providers, and could complement the broader transition to an IP-based Next Generation 911 environment.  </a:t>
            </a:r>
          </a:p>
          <a:p>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4:</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39F88133-89E1-46B5-90D4-0D56F94C8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1568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273797"/>
            <a:ext cx="10515600" cy="5082553"/>
          </a:xfrm>
        </p:spPr>
        <p:txBody>
          <a:bodyPr/>
          <a:lstStyle/>
          <a:p>
            <a:pPr marL="0" indent="0">
              <a:buNone/>
            </a:pPr>
            <a:r>
              <a:rPr lang="en-US" dirty="0">
                <a:latin typeface="Times New Roman" panose="02020603050405020304" pitchFamily="18" charset="0"/>
                <a:cs typeface="Times New Roman" panose="02020603050405020304" pitchFamily="18" charset="0"/>
              </a:rPr>
              <a:t>Bring industry stakeholders together to examine a range of </a:t>
            </a:r>
            <a:r>
              <a:rPr lang="en-US" b="1" dirty="0">
                <a:latin typeface="Times New Roman" panose="02020603050405020304" pitchFamily="18" charset="0"/>
                <a:cs typeface="Times New Roman" panose="02020603050405020304" pitchFamily="18" charset="0"/>
              </a:rPr>
              <a:t>technical issues </a:t>
            </a:r>
            <a:r>
              <a:rPr lang="en-US" dirty="0">
                <a:latin typeface="Times New Roman" panose="02020603050405020304" pitchFamily="18" charset="0"/>
                <a:cs typeface="Times New Roman" panose="02020603050405020304" pitchFamily="18" charset="0"/>
              </a:rPr>
              <a:t>with the goal of promoting consensus in the </a:t>
            </a:r>
            <a:r>
              <a:rPr lang="en-US" b="1" dirty="0">
                <a:latin typeface="Times New Roman" panose="02020603050405020304" pitchFamily="18" charset="0"/>
                <a:cs typeface="Times New Roman" panose="02020603050405020304" pitchFamily="18" charset="0"/>
              </a:rPr>
              <a:t>Wi-Fi ecosystem to support reliable 911 services (voice and text</a:t>
            </a:r>
            <a:r>
              <a:rPr lang="en-US" dirty="0">
                <a:latin typeface="Times New Roman" panose="02020603050405020304" pitchFamily="18" charset="0"/>
                <a:cs typeface="Times New Roman" panose="02020603050405020304" pitchFamily="18" charset="0"/>
              </a:rPr>
              <a:t>) under </a:t>
            </a:r>
            <a:r>
              <a:rPr lang="en-US" u="sng" dirty="0">
                <a:latin typeface="Times New Roman" panose="02020603050405020304" pitchFamily="18" charset="0"/>
                <a:cs typeface="Times New Roman" panose="02020603050405020304" pitchFamily="18" charset="0"/>
              </a:rPr>
              <a:t>normal conditions and when catastrophic events </a:t>
            </a:r>
            <a:r>
              <a:rPr lang="en-US" dirty="0">
                <a:latin typeface="Times New Roman" panose="02020603050405020304" pitchFamily="18" charset="0"/>
                <a:cs typeface="Times New Roman" panose="02020603050405020304" pitchFamily="18" charset="0"/>
              </a:rPr>
              <a:t>disrupt mobile service.  The primary focus will be to: </a:t>
            </a:r>
          </a:p>
          <a:p>
            <a:r>
              <a:rPr lang="en-US" dirty="0">
                <a:latin typeface="Times New Roman" panose="02020603050405020304" pitchFamily="18" charset="0"/>
                <a:cs typeface="Times New Roman" panose="02020603050405020304" pitchFamily="18" charset="0"/>
              </a:rPr>
              <a:t>examine and report on </a:t>
            </a:r>
            <a:r>
              <a:rPr lang="en-US" b="1" dirty="0">
                <a:latin typeface="Times New Roman" panose="02020603050405020304" pitchFamily="18" charset="0"/>
                <a:cs typeface="Times New Roman" panose="02020603050405020304" pitchFamily="18" charset="0"/>
              </a:rPr>
              <a:t>security issues </a:t>
            </a:r>
            <a:r>
              <a:rPr lang="en-US" dirty="0">
                <a:latin typeface="Times New Roman" panose="02020603050405020304" pitchFamily="18" charset="0"/>
                <a:cs typeface="Times New Roman" panose="02020603050405020304" pitchFamily="18" charset="0"/>
              </a:rPr>
              <a:t>including authentication and access control protocols, solutions </a:t>
            </a:r>
            <a:r>
              <a:rPr lang="en-US" b="1" dirty="0">
                <a:latin typeface="Times New Roman" panose="02020603050405020304" pitchFamily="18" charset="0"/>
                <a:cs typeface="Times New Roman" panose="02020603050405020304" pitchFamily="18" charset="0"/>
              </a:rPr>
              <a:t>to automatically activate Wi-Fi Calling </a:t>
            </a:r>
            <a:r>
              <a:rPr lang="en-US" dirty="0">
                <a:latin typeface="Times New Roman" panose="02020603050405020304" pitchFamily="18" charset="0"/>
                <a:cs typeface="Times New Roman" panose="02020603050405020304" pitchFamily="18" charset="0"/>
              </a:rPr>
              <a:t>on eligible mobile devices, when necessary;</a:t>
            </a:r>
          </a:p>
          <a:p>
            <a:r>
              <a:rPr lang="en-US" dirty="0">
                <a:latin typeface="Times New Roman" panose="02020603050405020304" pitchFamily="18" charset="0"/>
                <a:cs typeface="Times New Roman" panose="02020603050405020304" pitchFamily="18" charset="0"/>
              </a:rPr>
              <a:t>automatically determining the </a:t>
            </a:r>
            <a:r>
              <a:rPr lang="en-US" b="1" dirty="0">
                <a:latin typeface="Times New Roman" panose="02020603050405020304" pitchFamily="18" charset="0"/>
                <a:cs typeface="Times New Roman" panose="02020603050405020304" pitchFamily="18" charset="0"/>
              </a:rPr>
              <a:t>911 caller location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call routing </a:t>
            </a:r>
            <a:r>
              <a:rPr lang="en-US" dirty="0">
                <a:latin typeface="Times New Roman" panose="02020603050405020304" pitchFamily="18" charset="0"/>
                <a:cs typeface="Times New Roman" panose="02020603050405020304" pitchFamily="18" charset="0"/>
              </a:rPr>
              <a:t>issues, 911 call </a:t>
            </a:r>
            <a:r>
              <a:rPr lang="en-US" b="1" dirty="0">
                <a:latin typeface="Times New Roman" panose="02020603050405020304" pitchFamily="18" charset="0"/>
                <a:cs typeface="Times New Roman" panose="02020603050405020304" pitchFamily="18" charset="0"/>
              </a:rPr>
              <a:t>prioritization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identifying missing standards</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timelines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costs for implementing </a:t>
            </a:r>
            <a:r>
              <a:rPr lang="en-US" dirty="0">
                <a:latin typeface="Times New Roman" panose="02020603050405020304" pitchFamily="18" charset="0"/>
                <a:cs typeface="Times New Roman" panose="02020603050405020304" pitchFamily="18" charset="0"/>
              </a:rPr>
              <a:t>911 over Wi-Fi solutions.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4: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C2191B2C-2C78-4BA8-8046-2A12C9B17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29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1: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5108100" y="6048573"/>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A3AC3304-21A3-43E4-ADC9-E60B0158CC52}"/>
              </a:ext>
            </a:extLst>
          </p:cNvPr>
          <p:cNvSpPr txBox="1"/>
          <p:nvPr/>
        </p:nvSpPr>
        <p:spPr>
          <a:xfrm>
            <a:off x="1208622" y="1161777"/>
            <a:ext cx="10000799" cy="4197559"/>
          </a:xfrm>
          <a:prstGeom prst="rect">
            <a:avLst/>
          </a:prstGeom>
          <a:noFill/>
        </p:spPr>
        <p:txBody>
          <a:bodyPr wrap="square" rtlCol="0">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Adam Barron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C. Dolly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Carroll Gray-Preston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 David Grossman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CTA</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Hinton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Bradley Jackson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Verizon Communication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Navin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Jaffer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Yong Kim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Verisign, Inc.</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Lucero</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FEMA </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Mattson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p>
        </p:txBody>
      </p:sp>
    </p:spTree>
    <p:extLst>
      <p:ext uri="{BB962C8B-B14F-4D97-AF65-F5344CB8AC3E}">
        <p14:creationId xmlns:p14="http://schemas.microsoft.com/office/powerpoint/2010/main" val="37438706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28766868-9938-4214-89B5-AF29D0C39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4: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8067209" y="620400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7" name="TextBox 6">
            <a:extLst>
              <a:ext uri="{FF2B5EF4-FFF2-40B4-BE49-F238E27FC236}">
                <a16:creationId xmlns:a16="http://schemas.microsoft.com/office/drawing/2014/main" id="{0DA132CA-CC37-49BD-B585-A67E25406E07}"/>
              </a:ext>
            </a:extLst>
          </p:cNvPr>
          <p:cNvSpPr txBox="1"/>
          <p:nvPr/>
        </p:nvSpPr>
        <p:spPr>
          <a:xfrm>
            <a:off x="649396" y="1599221"/>
            <a:ext cx="5189290" cy="452431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Abley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Emergency Number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Annas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Riverside Fire Department, OEM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Bergman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Consumer Technology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Wade Buckner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International Association of Fire Chiefs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Kirk Burroughs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Apple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Chinmay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Dhodapkar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Google LLC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Edge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Katherine Elkins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NHTSA</a:t>
            </a: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Harold Feld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Knowledge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Fred Frantz</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Gibson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CommScope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D. Goerke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Texas 9-1-1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Jeanna M. Green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Kevin Green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Somos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Grubb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Hess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Comcast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59B6801-88EE-4C62-8A1F-AA9E26457512}"/>
              </a:ext>
            </a:extLst>
          </p:cNvPr>
          <p:cNvSpPr txBox="1"/>
          <p:nvPr/>
        </p:nvSpPr>
        <p:spPr>
          <a:xfrm>
            <a:off x="5838686" y="1599222"/>
            <a:ext cx="6216242" cy="452431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Craig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Hodan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National Weather Service/NOAA </a:t>
            </a: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Everett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Kaneshige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NATOA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Kubik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William 'Andy' Leneweaver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Washington State Military Department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Lish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William Mikucki,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Comtech Telecommunications</a:t>
            </a: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Susan Miller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Charles (“Peter”) Musgrove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Theresa Reese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Travis Reutter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 America's Communications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Charlie Sasser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Association of State Technology Directors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Schram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NARUC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Sean Scott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Malcolm Smith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Stuart Strickland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Hewlett Packard Enterprise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Jeff Torres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Steve Watkins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Jeffrey Wittek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Motorola Solutions</a:t>
            </a:r>
          </a:p>
        </p:txBody>
      </p:sp>
      <p:sp>
        <p:nvSpPr>
          <p:cNvPr id="12" name="TextBox 11">
            <a:extLst>
              <a:ext uri="{FF2B5EF4-FFF2-40B4-BE49-F238E27FC236}">
                <a16:creationId xmlns:a16="http://schemas.microsoft.com/office/drawing/2014/main" id="{5A2D67A2-B5E2-4648-91EC-B91EC1093A2E}"/>
              </a:ext>
            </a:extLst>
          </p:cNvPr>
          <p:cNvSpPr txBox="1"/>
          <p:nvPr/>
        </p:nvSpPr>
        <p:spPr>
          <a:xfrm>
            <a:off x="1398" y="968251"/>
            <a:ext cx="6094602" cy="641971"/>
          </a:xfrm>
          <a:prstGeom prst="rect">
            <a:avLst/>
          </a:prstGeom>
          <a:noFill/>
        </p:spPr>
        <p:txBody>
          <a:bodyPr wrap="square">
            <a:spAutoFit/>
          </a:bodyPr>
          <a:lstStyle/>
          <a:p>
            <a:pPr marL="228600" marR="0" lvl="0" indent="0" algn="l" defTabSz="914400" rtl="0" eaLnBrk="1" fontAlgn="auto" latinLnBrk="0" hangingPunct="1">
              <a:lnSpc>
                <a:spcPct val="115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Co-chairs:</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Mary Boyd,*</a:t>
            </a: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Intrado</a:t>
            </a:r>
            <a:endPar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28600" marR="0" lvl="0" indent="0" algn="l" defTabSz="914400" rtl="0" eaLnBrk="1" fontAlgn="auto" latinLnBrk="0" hangingPunct="1">
              <a:lnSpc>
                <a:spcPct val="115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Reddish,*</a:t>
            </a: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APCO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AF0B220-CA18-4579-B9ED-2D5AF8B7884C}"/>
              </a:ext>
            </a:extLst>
          </p:cNvPr>
          <p:cNvSpPr txBox="1"/>
          <p:nvPr/>
        </p:nvSpPr>
        <p:spPr>
          <a:xfrm>
            <a:off x="1699444" y="5833848"/>
            <a:ext cx="6094602" cy="358816"/>
          </a:xfrm>
          <a:prstGeom prst="rect">
            <a:avLst/>
          </a:prstGeom>
          <a:noFill/>
        </p:spPr>
        <p:txBody>
          <a:bodyPr wrap="square">
            <a:spAutoFit/>
          </a:bodyPr>
          <a:lstStyle/>
          <a:p>
            <a:pPr marL="228600" marR="0" lvl="0" indent="0" algn="l" defTabSz="914400" rtl="0" eaLnBrk="1" fontAlgn="auto" latinLnBrk="0" hangingPunct="1">
              <a:lnSpc>
                <a:spcPct val="115000"/>
              </a:lnSpc>
              <a:spcBef>
                <a:spcPts val="0"/>
              </a:spcBef>
              <a:spcAft>
                <a:spcPts val="60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FCC Liaison:</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Rasoul Safavian</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62602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4: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5249094" y="6074017"/>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8724DBD0-99B8-45E4-A100-494310BE5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91BA402D-5DD5-4034-96EA-B1F2C0D033B5}"/>
              </a:ext>
            </a:extLst>
          </p:cNvPr>
          <p:cNvSpPr txBox="1"/>
          <p:nvPr/>
        </p:nvSpPr>
        <p:spPr>
          <a:xfrm>
            <a:off x="381000" y="1690688"/>
            <a:ext cx="5249779" cy="4197559"/>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 Anderson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Carol Ansley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Scott Blue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Cisco</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Breen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Chappell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Justen Davis,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Somos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Inc.</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Nicholas Garcia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Knowledge</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 David Grossman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CTA</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Michael Hooker,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T-Mobile</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1AC1E4D-771A-40EC-BA20-9F2DFCF584A8}"/>
              </a:ext>
            </a:extLst>
          </p:cNvPr>
          <p:cNvSpPr txBox="1"/>
          <p:nvPr/>
        </p:nvSpPr>
        <p:spPr>
          <a:xfrm>
            <a:off x="5871411" y="1690688"/>
            <a:ext cx="6096000" cy="3782061"/>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Brian Hurley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Christian Militeau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kumimoji="0" lang="en-US" sz="1800" b="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Darrin </a:t>
            </a:r>
            <a:r>
              <a:rPr kumimoji="0" lang="en-US" sz="1800" b="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Morkunas</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Intrado</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B. Ramsay</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NARUC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Praveen Srivastava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Megan Stapleton,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Comtech Telecommunications</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Brian Tegtmeyer,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NHTSA</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Thornycroft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Hewlett Packard Enterprise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Alison Venable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APCO</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967561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28297" y="1423497"/>
            <a:ext cx="10515600" cy="4351338"/>
          </a:xfrm>
        </p:spPr>
        <p:txBody>
          <a:bodyPr>
            <a:normAutofit lnSpcReduction="10000"/>
          </a:bodyPr>
          <a:lstStyle/>
          <a:p>
            <a:r>
              <a:rPr lang="en-US" b="1" dirty="0">
                <a:latin typeface="Times New Roman" panose="02020603050405020304" pitchFamily="18" charset="0"/>
                <a:cs typeface="Times New Roman" panose="02020603050405020304" pitchFamily="18" charset="0"/>
              </a:rPr>
              <a:t>Sub-Teams </a:t>
            </a:r>
            <a:r>
              <a:rPr lang="en-US" dirty="0">
                <a:latin typeface="Times New Roman" panose="02020603050405020304" pitchFamily="18" charset="0"/>
                <a:cs typeface="Times New Roman" panose="02020603050405020304" pitchFamily="18" charset="0"/>
              </a:rPr>
              <a:t>established:</a:t>
            </a:r>
          </a:p>
          <a:p>
            <a:pPr lvl="1"/>
            <a:r>
              <a:rPr lang="en-US" dirty="0">
                <a:latin typeface="Times New Roman" panose="02020603050405020304" pitchFamily="18" charset="0"/>
                <a:cs typeface="Times New Roman" panose="02020603050405020304" pitchFamily="18" charset="0"/>
              </a:rPr>
              <a:t>Technical Feasibility (Active)</a:t>
            </a:r>
          </a:p>
          <a:p>
            <a:pPr lvl="1"/>
            <a:r>
              <a:rPr lang="en-US" dirty="0">
                <a:latin typeface="Times New Roman" panose="02020603050405020304" pitchFamily="18" charset="0"/>
                <a:cs typeface="Times New Roman" panose="02020603050405020304" pitchFamily="18" charset="0"/>
              </a:rPr>
              <a:t>Public Safety Benefits (Active)</a:t>
            </a:r>
          </a:p>
          <a:p>
            <a:pPr lvl="1"/>
            <a:r>
              <a:rPr lang="en-US" dirty="0">
                <a:latin typeface="Times New Roman" panose="02020603050405020304" pitchFamily="18" charset="0"/>
                <a:cs typeface="Times New Roman" panose="02020603050405020304" pitchFamily="18" charset="0"/>
              </a:rPr>
              <a:t>Cost (Awaiting outcomes of Technology &amp; Benefits)</a:t>
            </a:r>
          </a:p>
          <a:p>
            <a:r>
              <a:rPr lang="en-US" b="1" dirty="0">
                <a:latin typeface="Times New Roman" panose="02020603050405020304" pitchFamily="18" charset="0"/>
                <a:cs typeface="Times New Roman" panose="02020603050405020304" pitchFamily="18" charset="0"/>
              </a:rPr>
              <a:t>Meeting Schedules</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Bi-Weekly (Full WG)</a:t>
            </a:r>
          </a:p>
          <a:p>
            <a:pPr lvl="1"/>
            <a:r>
              <a:rPr lang="en-US" dirty="0">
                <a:latin typeface="Times New Roman" panose="02020603050405020304" pitchFamily="18" charset="0"/>
                <a:cs typeface="Times New Roman" panose="02020603050405020304" pitchFamily="18" charset="0"/>
              </a:rPr>
              <a:t>Weekly / Bi-Weekly (Sub-Teams)</a:t>
            </a:r>
          </a:p>
          <a:p>
            <a:r>
              <a:rPr lang="en-US" b="1" dirty="0">
                <a:latin typeface="Times New Roman" panose="02020603050405020304" pitchFamily="18" charset="0"/>
                <a:cs typeface="Times New Roman" panose="02020603050405020304" pitchFamily="18" charset="0"/>
              </a:rPr>
              <a:t>Baseline Report – In draft</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Final Report on 911 Service over Wi-Fi, </a:t>
            </a:r>
            <a:r>
              <a:rPr lang="en-US" b="1" i="1" dirty="0">
                <a:latin typeface="Times New Roman" panose="02020603050405020304" pitchFamily="18" charset="0"/>
                <a:cs typeface="Times New Roman" panose="02020603050405020304" pitchFamily="18" charset="0"/>
              </a:rPr>
              <a:t>March 2023</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745067" y="274638"/>
            <a:ext cx="974513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4: Deliverables/Schedule</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Older man in a video call">
            <a:extLst>
              <a:ext uri="{FF2B5EF4-FFF2-40B4-BE49-F238E27FC236}">
                <a16:creationId xmlns:a16="http://schemas.microsoft.com/office/drawing/2014/main" id="{9A17F4D5-A647-8E47-8793-C88019C83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3756" y="2062004"/>
            <a:ext cx="4003589" cy="2669059"/>
          </a:xfrm>
          <a:prstGeom prst="rect">
            <a:avLst/>
          </a:prstGeom>
          <a:effectLst>
            <a:softEdge rad="482600"/>
          </a:effectLst>
        </p:spPr>
      </p:pic>
      <p:pic>
        <p:nvPicPr>
          <p:cNvPr id="12" name="Picture 2">
            <a:extLst>
              <a:ext uri="{FF2B5EF4-FFF2-40B4-BE49-F238E27FC236}">
                <a16:creationId xmlns:a16="http://schemas.microsoft.com/office/drawing/2014/main" id="{B426EF21-F096-0146-B7F1-55C7B17FC9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8895" y="956714"/>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9200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369C998-B8BD-5548-A613-CB9E1227C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200" y="3235013"/>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93762" y="1246521"/>
            <a:ext cx="10515600" cy="4351338"/>
          </a:xfrm>
        </p:spPr>
        <p:txBody>
          <a:bodyPr>
            <a:normAutofit/>
          </a:bodyPr>
          <a:lstStyle/>
          <a:p>
            <a:r>
              <a:rPr lang="en-US" dirty="0">
                <a:latin typeface="Times New Roman" panose="02020603050405020304" pitchFamily="18" charset="0"/>
                <a:cs typeface="Times New Roman" panose="02020603050405020304" pitchFamily="18" charset="0"/>
              </a:rPr>
              <a:t>Completed</a:t>
            </a:r>
          </a:p>
          <a:p>
            <a:pPr lvl="1"/>
            <a:r>
              <a:rPr lang="en-US" dirty="0">
                <a:latin typeface="Times New Roman" panose="02020603050405020304" pitchFamily="18" charset="0"/>
                <a:cs typeface="Times New Roman" panose="02020603050405020304" pitchFamily="18" charset="0"/>
              </a:rPr>
              <a:t>Framework for report contributions </a:t>
            </a:r>
          </a:p>
          <a:p>
            <a:pPr lvl="1"/>
            <a:r>
              <a:rPr lang="en-US" dirty="0">
                <a:latin typeface="Times New Roman" panose="02020603050405020304" pitchFamily="18" charset="0"/>
                <a:cs typeface="Times New Roman" panose="02020603050405020304" pitchFamily="18" charset="0"/>
              </a:rPr>
              <a:t>Framework for use case analysis </a:t>
            </a:r>
          </a:p>
          <a:p>
            <a:pPr lvl="1"/>
            <a:r>
              <a:rPr lang="en-US" dirty="0">
                <a:latin typeface="Times New Roman" panose="02020603050405020304" pitchFamily="18" charset="0"/>
                <a:cs typeface="Times New Roman" panose="02020603050405020304" pitchFamily="18" charset="0"/>
              </a:rPr>
              <a:t>Background information on 911 over Wi-Fi and public safety benefits</a:t>
            </a:r>
          </a:p>
          <a:p>
            <a:pPr lvl="1"/>
            <a:r>
              <a:rPr lang="en-US" dirty="0">
                <a:latin typeface="Times New Roman" panose="02020603050405020304" pitchFamily="18" charset="0"/>
                <a:cs typeface="Times New Roman" panose="02020603050405020304" pitchFamily="18" charset="0"/>
              </a:rPr>
              <a:t>Analysis of current network architectures / emergency call flow</a:t>
            </a:r>
          </a:p>
          <a:p>
            <a:pPr lvl="1"/>
            <a:r>
              <a:rPr lang="en-US" dirty="0">
                <a:latin typeface="Times New Roman" panose="02020603050405020304" pitchFamily="18" charset="0"/>
                <a:cs typeface="Times New Roman" panose="02020603050405020304" pitchFamily="18" charset="0"/>
              </a:rPr>
              <a:t>Outline of current and potential 911 over Wi-Fi use cases</a:t>
            </a:r>
          </a:p>
          <a:p>
            <a:pPr lvl="1"/>
            <a:r>
              <a:rPr lang="en-US" dirty="0">
                <a:latin typeface="Times New Roman" panose="02020603050405020304" pitchFamily="18" charset="0"/>
                <a:cs typeface="Times New Roman" panose="02020603050405020304" pitchFamily="18" charset="0"/>
              </a:rPr>
              <a:t>Use case analysis (partial)</a:t>
            </a:r>
          </a:p>
          <a:p>
            <a:r>
              <a:rPr lang="en-US" dirty="0">
                <a:latin typeface="Times New Roman" panose="02020603050405020304" pitchFamily="18" charset="0"/>
                <a:cs typeface="Times New Roman" panose="02020603050405020304" pitchFamily="18" charset="0"/>
              </a:rPr>
              <a:t>In progress</a:t>
            </a:r>
          </a:p>
          <a:p>
            <a:pPr lvl="1"/>
            <a:r>
              <a:rPr lang="en-US" dirty="0">
                <a:latin typeface="Times New Roman" panose="02020603050405020304" pitchFamily="18" charset="0"/>
                <a:cs typeface="Times New Roman" panose="02020603050405020304" pitchFamily="18" charset="0"/>
              </a:rPr>
              <a:t>Additional use case analyses</a:t>
            </a:r>
          </a:p>
          <a:p>
            <a:pPr lvl="1"/>
            <a:r>
              <a:rPr lang="en-US" dirty="0">
                <a:latin typeface="Times New Roman" panose="02020603050405020304" pitchFamily="18" charset="0"/>
                <a:cs typeface="Times New Roman" panose="02020603050405020304" pitchFamily="18" charset="0"/>
              </a:rPr>
              <a:t>Recommendations</a:t>
            </a: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745067" y="274638"/>
            <a:ext cx="974513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4: Samples of Anticipated Report </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Two colleagues planning on board with sticky notes">
            <a:extLst>
              <a:ext uri="{FF2B5EF4-FFF2-40B4-BE49-F238E27FC236}">
                <a16:creationId xmlns:a16="http://schemas.microsoft.com/office/drawing/2014/main" id="{DC58A75E-0454-6843-94DF-83DF8FBAA9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3091" y="3943846"/>
            <a:ext cx="3616990" cy="2412504"/>
          </a:xfrm>
          <a:prstGeom prst="rect">
            <a:avLst/>
          </a:prstGeom>
          <a:effectLst>
            <a:softEdge rad="177800"/>
          </a:effectLst>
        </p:spPr>
      </p:pic>
    </p:spTree>
    <p:extLst>
      <p:ext uri="{BB962C8B-B14F-4D97-AF65-F5344CB8AC3E}">
        <p14:creationId xmlns:p14="http://schemas.microsoft.com/office/powerpoint/2010/main" val="37816432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3676A8-325C-44AB-AA81-818FB89FA3D3}"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10243" name="Title 1"/>
          <p:cNvSpPr>
            <a:spLocks noGrp="1"/>
          </p:cNvSpPr>
          <p:nvPr>
            <p:ph type="title" idx="4294967295"/>
          </p:nvPr>
        </p:nvSpPr>
        <p:spPr>
          <a:xfrm>
            <a:off x="1981200" y="274639"/>
            <a:ext cx="8229600" cy="868363"/>
          </a:xfrm>
        </p:spPr>
        <p:txBody>
          <a:bodyPr>
            <a:normAutofit/>
          </a:bodyPr>
          <a:lstStyle/>
          <a:p>
            <a:pP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Group 4: Next Steps</a:t>
            </a:r>
          </a:p>
        </p:txBody>
      </p:sp>
      <p:sp>
        <p:nvSpPr>
          <p:cNvPr id="10244" name="Content Placeholder 2"/>
          <p:cNvSpPr>
            <a:spLocks noGrp="1"/>
          </p:cNvSpPr>
          <p:nvPr>
            <p:ph idx="4294967295"/>
          </p:nvPr>
        </p:nvSpPr>
        <p:spPr>
          <a:xfrm>
            <a:off x="1981200" y="2055322"/>
            <a:ext cx="8229600" cy="4813300"/>
          </a:xfrm>
        </p:spPr>
        <p:txBody>
          <a:bodyPr>
            <a:normAutofit fontScale="92500" lnSpcReduction="20000"/>
          </a:bodyPr>
          <a:lstStyle/>
          <a:p>
            <a:pPr marL="231775" indent="-231775">
              <a:spcBef>
                <a:spcPts val="600"/>
              </a:spcBef>
            </a:pPr>
            <a:r>
              <a:rPr lang="en-US" sz="2600" dirty="0">
                <a:latin typeface="Times New Roman" panose="02020603050405020304" pitchFamily="18" charset="0"/>
                <a:ea typeface="ＭＳ Ｐゴシック" pitchFamily="34" charset="-128"/>
                <a:cs typeface="Times New Roman" panose="02020603050405020304" pitchFamily="18" charset="0"/>
              </a:rPr>
              <a:t>Weekly &amp; bi-weekly meetings continue</a:t>
            </a:r>
          </a:p>
          <a:p>
            <a:pPr marL="231775" indent="-231775">
              <a:spcBef>
                <a:spcPts val="600"/>
              </a:spcBef>
            </a:pPr>
            <a:endParaRPr lang="en-US" sz="2600" dirty="0">
              <a:latin typeface="Times New Roman" panose="02020603050405020304" pitchFamily="18" charset="0"/>
              <a:ea typeface="ＭＳ Ｐゴシック" pitchFamily="34" charset="-128"/>
              <a:cs typeface="Times New Roman" panose="02020603050405020304" pitchFamily="18" charset="0"/>
            </a:endParaRPr>
          </a:p>
          <a:p>
            <a:pPr marL="231775" indent="-231775">
              <a:spcBef>
                <a:spcPts val="600"/>
              </a:spcBef>
            </a:pPr>
            <a:r>
              <a:rPr lang="en-US" sz="2600" dirty="0">
                <a:latin typeface="Times New Roman" panose="02020603050405020304" pitchFamily="18" charset="0"/>
                <a:ea typeface="ＭＳ Ｐゴシック" pitchFamily="34" charset="-128"/>
                <a:cs typeface="Times New Roman" panose="02020603050405020304" pitchFamily="18" charset="0"/>
              </a:rPr>
              <a:t>Considering an in-person meeting</a:t>
            </a:r>
          </a:p>
          <a:p>
            <a:pPr marL="231775" indent="-231775">
              <a:spcBef>
                <a:spcPts val="600"/>
              </a:spcBef>
            </a:pPr>
            <a:endParaRPr lang="en-US" sz="2600" dirty="0">
              <a:latin typeface="Times New Roman" panose="02020603050405020304" pitchFamily="18" charset="0"/>
              <a:ea typeface="ＭＳ Ｐゴシック" pitchFamily="34" charset="-128"/>
              <a:cs typeface="Times New Roman" panose="02020603050405020304" pitchFamily="18" charset="0"/>
            </a:endParaRPr>
          </a:p>
          <a:p>
            <a:pPr marL="231775" indent="-231775">
              <a:spcBef>
                <a:spcPts val="600"/>
              </a:spcBef>
            </a:pPr>
            <a:r>
              <a:rPr lang="en-US" sz="2600" dirty="0">
                <a:latin typeface="Times New Roman" panose="02020603050405020304" pitchFamily="18" charset="0"/>
                <a:ea typeface="ＭＳ Ｐゴシック" pitchFamily="34" charset="-128"/>
                <a:cs typeface="Times New Roman" panose="02020603050405020304" pitchFamily="18" charset="0"/>
              </a:rPr>
              <a:t>Continuing development of report contributions</a:t>
            </a:r>
          </a:p>
          <a:p>
            <a:pPr marL="231775" indent="-231775">
              <a:spcBef>
                <a:spcPts val="600"/>
              </a:spcBef>
            </a:pPr>
            <a:endParaRPr lang="en-US" sz="2600" dirty="0">
              <a:latin typeface="Times New Roman" panose="02020603050405020304" pitchFamily="18" charset="0"/>
              <a:ea typeface="ＭＳ Ｐゴシック" pitchFamily="34" charset="-128"/>
              <a:cs typeface="Times New Roman" panose="02020603050405020304" pitchFamily="18" charset="0"/>
            </a:endParaRPr>
          </a:p>
          <a:p>
            <a:pPr marL="231775" indent="-231775">
              <a:spcBef>
                <a:spcPts val="600"/>
              </a:spcBef>
            </a:pPr>
            <a:r>
              <a:rPr lang="en-US" sz="2600" dirty="0">
                <a:latin typeface="Times New Roman" panose="02020603050405020304" pitchFamily="18" charset="0"/>
                <a:ea typeface="ＭＳ Ｐゴシック" pitchFamily="34" charset="-128"/>
                <a:cs typeface="Times New Roman" panose="02020603050405020304" pitchFamily="18" charset="0"/>
              </a:rPr>
              <a:t>On track for March 2023 completion</a:t>
            </a:r>
          </a:p>
          <a:p>
            <a:pPr marL="231775" indent="-231775">
              <a:spcBef>
                <a:spcPts val="600"/>
              </a:spcBef>
            </a:pPr>
            <a:endParaRPr lang="en-US" sz="2600" dirty="0">
              <a:latin typeface="Times New Roman" panose="02020603050405020304" pitchFamily="18" charset="0"/>
              <a:ea typeface="ＭＳ Ｐゴシック" pitchFamily="34" charset="-128"/>
              <a:cs typeface="Times New Roman" panose="02020603050405020304" pitchFamily="18" charset="0"/>
            </a:endParaRPr>
          </a:p>
          <a:p>
            <a:pPr marL="631825" lvl="1" indent="-231775">
              <a:spcBef>
                <a:spcPts val="600"/>
              </a:spcBef>
            </a:pPr>
            <a:endParaRPr lang="en-US" sz="1900" dirty="0">
              <a:latin typeface="American Typewriter" panose="02090604020004020304" pitchFamily="18" charset="77"/>
              <a:ea typeface="ＭＳ Ｐゴシック" pitchFamily="34" charset="-128"/>
            </a:endParaRPr>
          </a:p>
          <a:p>
            <a:pPr marL="631825" lvl="1" indent="-231775">
              <a:spcBef>
                <a:spcPts val="600"/>
              </a:spcBef>
            </a:pPr>
            <a:endParaRPr lang="en-US" sz="1900" dirty="0">
              <a:latin typeface="American Typewriter" panose="02090604020004020304" pitchFamily="18" charset="77"/>
              <a:ea typeface="ＭＳ Ｐゴシック" pitchFamily="34" charset="-128"/>
            </a:endParaRPr>
          </a:p>
          <a:p>
            <a:pPr marL="231775" indent="-231775">
              <a:buNone/>
            </a:pPr>
            <a:endParaRPr lang="en-US" sz="3000" dirty="0">
              <a:ea typeface="ＭＳ Ｐゴシック" pitchFamily="34" charset="-128"/>
            </a:endParaRPr>
          </a:p>
          <a:p>
            <a:pPr marL="0" indent="0">
              <a:buNone/>
            </a:pPr>
            <a:r>
              <a:rPr lang="en-US" sz="3000" dirty="0">
                <a:ea typeface="ＭＳ Ｐゴシック" pitchFamily="34" charset="-128"/>
              </a:rPr>
              <a:t>				</a:t>
            </a:r>
          </a:p>
          <a:p>
            <a:pPr marL="0" indent="0">
              <a:buNone/>
            </a:pPr>
            <a:r>
              <a:rPr lang="en-US" sz="3000" dirty="0">
                <a:ea typeface="ＭＳ Ｐゴシック" pitchFamily="34" charset="-128"/>
              </a:rPr>
              <a:t>				</a:t>
            </a:r>
          </a:p>
        </p:txBody>
      </p:sp>
      <p:pic>
        <p:nvPicPr>
          <p:cNvPr id="6" name="Picture 7">
            <a:extLst>
              <a:ext uri="{FF2B5EF4-FFF2-40B4-BE49-F238E27FC236}">
                <a16:creationId xmlns:a16="http://schemas.microsoft.com/office/drawing/2014/main" id="{DC058020-688E-4A1D-9422-907AEC0C7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Hands of person wearing gray sweater typing on laptop with a tablet, digital pen, and cup of coffee">
            <a:extLst>
              <a:ext uri="{FF2B5EF4-FFF2-40B4-BE49-F238E27FC236}">
                <a16:creationId xmlns:a16="http://schemas.microsoft.com/office/drawing/2014/main" id="{19D3587A-03E2-8944-9243-355BE2B97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995" y="3534032"/>
            <a:ext cx="4312250" cy="2879124"/>
          </a:xfrm>
          <a:prstGeom prst="rect">
            <a:avLst/>
          </a:prstGeom>
          <a:effectLst>
            <a:softEdge rad="304800"/>
          </a:effectLst>
        </p:spPr>
      </p:pic>
    </p:spTree>
    <p:extLst>
      <p:ext uri="{BB962C8B-B14F-4D97-AF65-F5344CB8AC3E}">
        <p14:creationId xmlns:p14="http://schemas.microsoft.com/office/powerpoint/2010/main" val="41128336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519790"/>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95</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WG4: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921979" y="4227779"/>
            <a:ext cx="3469921"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Mary Boyd, </a:t>
            </a:r>
            <a:r>
              <a:rPr lang="en-US" sz="2000" dirty="0" err="1">
                <a:solidFill>
                  <a:srgbClr val="FF0000"/>
                </a:solidFill>
                <a:latin typeface="Times New Roman" panose="02020603050405020304" pitchFamily="18" charset="0"/>
                <a:cs typeface="Times New Roman" panose="02020603050405020304" pitchFamily="18" charset="0"/>
              </a:rPr>
              <a:t>Intrado</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Mark Reddish, APCO </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1"/>
            <a:ext cx="4327341" cy="9111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cap="small" dirty="0">
                <a:solidFill>
                  <a:srgbClr val="FFFFFF"/>
                </a:solidFill>
                <a:latin typeface="Times New Roman" panose="02020603050405020304" pitchFamily="18" charset="0"/>
                <a:cs typeface="Times New Roman" panose="02020603050405020304" pitchFamily="18" charset="0"/>
              </a:rPr>
              <a:t>WG4: 911 Service Over Wi-Fi</a:t>
            </a:r>
            <a:r>
              <a:rPr lang="en-US" sz="2400" cap="small" dirty="0">
                <a:solidFill>
                  <a:srgbClr val="FFFFFF"/>
                </a:solidFill>
                <a:latin typeface="+mn-lt"/>
                <a:cs typeface="Times New Roman" panose="02020603050405020304" pitchFamily="18" charset="0"/>
              </a:rPr>
              <a:t>	</a:t>
            </a:r>
            <a:endParaRPr lang="en-US" sz="24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6445185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96</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78741"/>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WG6: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08952" y="4369973"/>
            <a:ext cx="2968169" cy="646331"/>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Farrokh Khatibi, Qualcomm</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Francisco Sanchez, SBA</a:t>
            </a:r>
          </a:p>
        </p:txBody>
      </p:sp>
      <p:sp>
        <p:nvSpPr>
          <p:cNvPr id="16" name="Title 1">
            <a:extLst>
              <a:ext uri="{FF2B5EF4-FFF2-40B4-BE49-F238E27FC236}">
                <a16:creationId xmlns:a16="http://schemas.microsoft.com/office/drawing/2014/main" id="{00DCC80D-39A1-49EE-B646-F14366BD6A3A}"/>
              </a:ext>
            </a:extLst>
          </p:cNvPr>
          <p:cNvSpPr txBox="1">
            <a:spLocks/>
          </p:cNvSpPr>
          <p:nvPr/>
        </p:nvSpPr>
        <p:spPr>
          <a:xfrm>
            <a:off x="7026458" y="2936971"/>
            <a:ext cx="4327341" cy="86069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cap="small" dirty="0">
                <a:solidFill>
                  <a:srgbClr val="FFFFFF"/>
                </a:solidFill>
                <a:latin typeface="Times New Roman" panose="02020603050405020304" pitchFamily="18" charset="0"/>
                <a:cs typeface="Times New Roman" panose="02020603050405020304" pitchFamily="18" charset="0"/>
              </a:rPr>
              <a:t>WG6: Leveraging Mobile Device Applications and Firmware to Enhance WEA</a:t>
            </a:r>
            <a:r>
              <a:rPr lang="en-US" sz="2000" cap="small" dirty="0">
                <a:solidFill>
                  <a:srgbClr val="FFFFFF"/>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1412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133600" y="3228109"/>
            <a:ext cx="8636000" cy="1384582"/>
          </a:xfrm>
        </p:spPr>
        <p:txBody>
          <a:bodyPr>
            <a:normAutofit fontScale="90000"/>
          </a:bodyPr>
          <a:lstStyle/>
          <a:p>
            <a:pPr eaLnBrk="1" hangingPunct="1"/>
            <a:r>
              <a:rPr lang="en-US" sz="4400" b="1" dirty="0">
                <a:latin typeface="Times New Roman" panose="02020603050405020304" pitchFamily="18" charset="0"/>
                <a:ea typeface="ＭＳ Ｐゴシック" pitchFamily="34" charset="-128"/>
                <a:cs typeface="Times New Roman" panose="02020603050405020304" pitchFamily="18" charset="0"/>
              </a:rPr>
              <a:t>Working Group 6: </a:t>
            </a:r>
            <a:br>
              <a:rPr lang="en-US" sz="4400" b="1" dirty="0">
                <a:latin typeface="Times New Roman" panose="02020603050405020304" pitchFamily="18" charset="0"/>
                <a:ea typeface="ＭＳ Ｐゴシック" pitchFamily="34" charset="-128"/>
                <a:cs typeface="Times New Roman" panose="02020603050405020304" pitchFamily="18" charset="0"/>
              </a:rPr>
            </a:br>
            <a:r>
              <a:rPr lang="en-US" sz="4400" b="1" dirty="0">
                <a:latin typeface="Times New Roman" panose="02020603050405020304" pitchFamily="18" charset="0"/>
                <a:ea typeface="ＭＳ Ｐゴシック" pitchFamily="34" charset="-128"/>
                <a:cs typeface="Times New Roman" panose="02020603050405020304" pitchFamily="18" charset="0"/>
              </a:rPr>
              <a:t>Leveraging Mobile Device Applications and Firmware to Enhance Wireless Emergency Alerts</a:t>
            </a:r>
            <a:br>
              <a:rPr lang="en-US" sz="4400" b="1" dirty="0">
                <a:latin typeface="+mn-lt"/>
              </a:rPr>
            </a:br>
            <a:br>
              <a:rPr lang="en-US" sz="4000" b="1" dirty="0">
                <a:ea typeface="ＭＳ Ｐゴシック" pitchFamily="34" charset="-128"/>
              </a:rPr>
            </a:br>
            <a:endParaRPr lang="en-US" sz="4000" b="1" dirty="0">
              <a:ea typeface="ＭＳ Ｐゴシック" pitchFamily="34" charset="-128"/>
            </a:endParaRPr>
          </a:p>
        </p:txBody>
      </p:sp>
      <p:sp>
        <p:nvSpPr>
          <p:cNvPr id="2051" name="TextBox 5"/>
          <p:cNvSpPr txBox="1">
            <a:spLocks noChangeArrowheads="1"/>
          </p:cNvSpPr>
          <p:nvPr/>
        </p:nvSpPr>
        <p:spPr bwMode="auto">
          <a:xfrm>
            <a:off x="1034287" y="4396750"/>
            <a:ext cx="10319513"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742950" marR="0" lvl="1" indent="-28575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Farrokh Khatibi,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Qualcomm Technologies, Inc. </a:t>
            </a:r>
          </a:p>
          <a:p>
            <a:pPr marL="742950" marR="0" lvl="1" indent="-28575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Francisco Sanchez,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U.S. Small Business Administration (SBA)</a:t>
            </a:r>
          </a:p>
          <a:p>
            <a:pPr marL="742950" marR="0" lvl="1" indent="-28575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James Wiley and Tara Shostek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00285"/>
            <a:ext cx="3136900"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A2D1B8D6-5300-4F4C-8915-114B917089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4749EC5-4283-4B87-B8F0-5DDEB3404A84}"/>
              </a:ext>
            </a:extLst>
          </p:cNvPr>
          <p:cNvSpPr/>
          <p:nvPr/>
        </p:nvSpPr>
        <p:spPr>
          <a:xfrm>
            <a:off x="4604630" y="3883379"/>
            <a:ext cx="303794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September 21, 2022</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The Chairwoman of the FCC directs CSRIC VIII to identify the software or functional requirements necessary to allow Wireless Emergency Alerts (WEA) software to pull capabilities from other mobile device applications and firmware to enhance the presentation of WEA alert messages.  When WEA launched, mobile device manufacturers in collaboration with Commercial Mobile Service Providers that participate in WEA created specific programming procedures and rules for allowing their WEA applications to access and retrieve WEA messages.  These programming procedures and rules are not available to third-party developers and do not currently allow the WEA software to interface with other mobile device functionality.  This policy protects consumer privacy and the integrity of WEA messages, but also prevents WEA from leveraging many mobile device capabilities that could make WEA’s presentation of emergency information to the public more effective.  To provide just two examples,  </a:t>
            </a:r>
            <a:r>
              <a:rPr lang="en-US" sz="2000" dirty="0">
                <a:highlight>
                  <a:srgbClr val="FFFF00"/>
                </a:highlight>
                <a:latin typeface="Times New Roman" panose="02020603050405020304" pitchFamily="18" charset="0"/>
                <a:cs typeface="Times New Roman" panose="02020603050405020304" pitchFamily="18" charset="0"/>
              </a:rPr>
              <a:t>researchers have found that allowing WEA to leverage the mapping capabilities of popular smartphone applications could reduce the amount of time the public spends trying to confirm that an emergency alert is relevant to them before taking action to protect their lives and property</a:t>
            </a:r>
            <a:r>
              <a:rPr lang="en-US" sz="2000" dirty="0">
                <a:highlight>
                  <a:srgbClr val="00FFFF"/>
                </a:highlight>
                <a:latin typeface="Times New Roman" panose="02020603050405020304" pitchFamily="18" charset="0"/>
                <a:cs typeface="Times New Roman" panose="02020603050405020304" pitchFamily="18" charset="0"/>
              </a:rPr>
              <a:t>.  Mobile devices also often contain a suite of accessibility features that, if leveraged in the WEA context, could make the emergency information that WEA messages contain more accessible to individuals with access and functional needs.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6:</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DA66A728-4133-42A3-ABBC-B028A0D06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7051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636889"/>
            <a:ext cx="10515600" cy="4540074"/>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To define an Application Programming Interface (API) to enable mobile device capabilities that could make WEA’s presentation of emergency information to the public more effective, including any features necessary to continue to secure WEA messages and protect consumer privacy.  In addition to technical issues, CSRIC VIII should also identify any resource constraints or procedural issues that could affect the timely deployment of this Application Programming Interface and recommend appropriate mitigations.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4" name="Picture 3">
            <a:extLst>
              <a:ext uri="{FF2B5EF4-FFF2-40B4-BE49-F238E27FC236}">
                <a16:creationId xmlns:a16="http://schemas.microsoft.com/office/drawing/2014/main" id="{D7BE860F-2096-43D3-8348-24C50F9F16D9}"/>
              </a:ext>
            </a:extLst>
          </p:cNvPr>
          <p:cNvPicPr>
            <a:picLocks noChangeAspect="1"/>
          </p:cNvPicPr>
          <p:nvPr/>
        </p:nvPicPr>
        <p:blipFill>
          <a:blip r:embed="rId3"/>
          <a:stretch>
            <a:fillRect/>
          </a:stretch>
        </p:blipFill>
        <p:spPr>
          <a:xfrm>
            <a:off x="7191375" y="3429000"/>
            <a:ext cx="2362200" cy="3305175"/>
          </a:xfrm>
          <a:prstGeom prst="rect">
            <a:avLst/>
          </a:prstGeom>
        </p:spPr>
      </p:pic>
      <p:pic>
        <p:nvPicPr>
          <p:cNvPr id="7" name="Picture 7">
            <a:extLst>
              <a:ext uri="{FF2B5EF4-FFF2-40B4-BE49-F238E27FC236}">
                <a16:creationId xmlns:a16="http://schemas.microsoft.com/office/drawing/2014/main" id="{3BF88182-5050-48DD-ADE7-885BE2564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53957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hyperlink" Target="https://www.enisa.europa.eu/publications/5g-cybersecurity-standards/@@download/fullReport" TargetMode="External"/></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00" dirty="0" smtClean="0">
            <a:hlinkClick xmlns:r="http://schemas.openxmlformats.org/officeDocument/2006/relationships" r:id="rId1"/>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7111</TotalTime>
  <Words>11633</Words>
  <Application>Microsoft Office PowerPoint</Application>
  <PresentationFormat>Widescreen</PresentationFormat>
  <Paragraphs>1231</Paragraphs>
  <Slides>110</Slides>
  <Notes>55</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110</vt:i4>
      </vt:variant>
    </vt:vector>
  </HeadingPairs>
  <TitlesOfParts>
    <vt:vector size="122" baseType="lpstr">
      <vt:lpstr>American Typewriter</vt:lpstr>
      <vt:lpstr>Arial</vt:lpstr>
      <vt:lpstr>Calibri</vt:lpstr>
      <vt:lpstr>Calibri Light</vt:lpstr>
      <vt:lpstr>Courier New</vt:lpstr>
      <vt:lpstr>Symbol</vt:lpstr>
      <vt:lpstr>Times New Roman</vt:lpstr>
      <vt:lpstr>Office Theme</vt:lpstr>
      <vt:lpstr>1_Office Theme</vt:lpstr>
      <vt:lpstr>2_Office Theme</vt:lpstr>
      <vt:lpstr>3_Office Theme</vt:lpstr>
      <vt:lpstr>Microsoft Visio 2003-2010 Drawing</vt:lpstr>
      <vt:lpstr>Fifth Meeting of THE COMMUNICATIONS SECURITY, RELIABILITY, AND INTEROPERABILITY COUNCIL VIII</vt:lpstr>
      <vt:lpstr>Open Meeting  &amp; Welcome  Suzon Cameron, DFO</vt:lpstr>
      <vt:lpstr>Opening Remarks</vt:lpstr>
      <vt:lpstr>Presentation</vt:lpstr>
      <vt:lpstr>Working Group 1: 5G Signaling Protocols Security </vt:lpstr>
      <vt:lpstr>Working Group 1: Background</vt:lpstr>
      <vt:lpstr>Working Group 1:  Objectives</vt:lpstr>
      <vt:lpstr>PowerPoint Presentation</vt:lpstr>
      <vt:lpstr>PowerPoint Presentation</vt:lpstr>
      <vt:lpstr>Working Group 1: Deliverables/Schedule</vt:lpstr>
      <vt:lpstr>Report #1 - Executive Summary</vt:lpstr>
      <vt:lpstr>Report #1 - Executive Summary</vt:lpstr>
      <vt:lpstr>Methodology</vt:lpstr>
      <vt:lpstr>References and Sources</vt:lpstr>
      <vt:lpstr>Use of HTTP/2 in 3GPP Systems</vt:lpstr>
      <vt:lpstr>What is an SBA?</vt:lpstr>
      <vt:lpstr>What is an SBA?</vt:lpstr>
      <vt:lpstr>What is SBMA?</vt:lpstr>
      <vt:lpstr>What is the SBMA?</vt:lpstr>
      <vt:lpstr>Standardization of HTTP</vt:lpstr>
      <vt:lpstr>Standardization of HTTP</vt:lpstr>
      <vt:lpstr>Analysis of HTTP Vulnerabilities</vt:lpstr>
      <vt:lpstr>Analysis of HTTP Vulnerabilities</vt:lpstr>
      <vt:lpstr>Client initiated attacks on servers</vt:lpstr>
      <vt:lpstr>Slow Read Attack</vt:lpstr>
      <vt:lpstr>HPACK Bombs</vt:lpstr>
      <vt:lpstr>Dependency Cycle Attacks</vt:lpstr>
      <vt:lpstr>Stream Multiplexing Attacks</vt:lpstr>
      <vt:lpstr>URL Prefix Injection</vt:lpstr>
      <vt:lpstr>SBA customer attack </vt:lpstr>
      <vt:lpstr>Heist Attack</vt:lpstr>
      <vt:lpstr>Implementation Vulnerabilities</vt:lpstr>
      <vt:lpstr>Conclusions</vt:lpstr>
      <vt:lpstr>Discussion</vt:lpstr>
      <vt:lpstr>Call For Vote</vt:lpstr>
      <vt:lpstr>Presentation</vt:lpstr>
      <vt:lpstr>Working Group 5: Managing Software &amp; Cloud Services Supply Chain Security for Communications Infrastructure  </vt:lpstr>
      <vt:lpstr>Working Group 5: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Discussion</vt:lpstr>
      <vt:lpstr>Call For Vote</vt:lpstr>
      <vt:lpstr>Presentation</vt:lpstr>
      <vt:lpstr>Working Group 2: Promoting Security, Reliability, and Interoperability of Open Radio Access Network Equipment </vt:lpstr>
      <vt:lpstr>Working Group 2: Background</vt:lpstr>
      <vt:lpstr>Working Group 2:  Objectives</vt:lpstr>
      <vt:lpstr>PowerPoint Presentation</vt:lpstr>
      <vt:lpstr>PowerPoint Presentation</vt:lpstr>
      <vt:lpstr>Working Group 2: Deliverables/Schedule</vt:lpstr>
      <vt:lpstr>Next Working Group 2 Meeting Agenda</vt:lpstr>
      <vt:lpstr>Discussion</vt:lpstr>
      <vt:lpstr>Presentation</vt:lpstr>
      <vt:lpstr>Working Group 3: Leveraging Virtualization Technology to Promote Secure, Reliable 5G Networks</vt:lpstr>
      <vt:lpstr>Working Group 3: Background</vt:lpstr>
      <vt:lpstr>Working Group 3: Objectives</vt:lpstr>
      <vt:lpstr>PowerPoint Presentation</vt:lpstr>
      <vt:lpstr>PowerPoint Presentation</vt:lpstr>
      <vt:lpstr>Working Group 3: Milestones</vt:lpstr>
      <vt:lpstr>Working Group 3: Recap of Speaker Presentations </vt:lpstr>
      <vt:lpstr>Working Group 3: Deliverables/Schedule</vt:lpstr>
      <vt:lpstr>Working Group 3: Next Steps</vt:lpstr>
      <vt:lpstr>Work Group 3 Expert Presentation Summaries</vt:lpstr>
      <vt:lpstr>Presentation 1:  Security Vulnerabilities in Coexistence of 5G and WiFI 6/6E Presenter: Dr. Jithin Jagannath and Dr. Keyvan Ramezanpour from ANDROS Computational Solutions, LLC</vt:lpstr>
      <vt:lpstr>Presentation 2:  NYU Wireless Presenter: Sundeep Rangan (Associate Director), Garg Siddarth, Elza Erkip, Christina Poepper</vt:lpstr>
      <vt:lpstr>Presentation 3:  UK for telecoms security  Presenter: Ian Levy – technical director of national cybersecurity in NCSC (National Cyber Security Center) in UK</vt:lpstr>
      <vt:lpstr>Presentation 4:  5G Security and Inter-Operability: Opportunities and Challenges  Presenter: Dr. Suku Nair (Ph.D, P.E., Director, SMU AT&amp;T Center for Virtualizatio</vt:lpstr>
      <vt:lpstr>Presentation 5:  Security in a cloud native based Open vRAN Presenter: Nagendra Bykampadi - Head of Security Architecture and Security Standards at Rakuten Symphony, and co-chair for the O-RAN Alliance Security Focus Group (SFG).  </vt:lpstr>
      <vt:lpstr>Presentation 6:  NIST Publication SP800-190. A container security guide. Presenter: John Morello from Palo Alto </vt:lpstr>
      <vt:lpstr>Presentation 7: ZTA for Secure 5G Cloud Deployments Presenter: Scott Poretsky, MSEE, CISSP, Director of Security MANA Network Product Solutions </vt:lpstr>
      <vt:lpstr>Presentation 8: 5G Slice Creation: Design and Run Time Presenter: Leo Popokh, Ph.D., HPE Sr. Distinguished Technologist, Chief Technologist - HPE Communications Technology Group </vt:lpstr>
      <vt:lpstr>Appendix</vt:lpstr>
      <vt:lpstr>Working Group 3: Methodology</vt:lpstr>
      <vt:lpstr>Discussion</vt:lpstr>
      <vt:lpstr>Presentation</vt:lpstr>
      <vt:lpstr>Working Group 4: 911 Service Over Wi-Fi </vt:lpstr>
      <vt:lpstr>Working Group 4: Background</vt:lpstr>
      <vt:lpstr>Working Group 4:  Objectives</vt:lpstr>
      <vt:lpstr>PowerPoint Presentation</vt:lpstr>
      <vt:lpstr>PowerPoint Presentation</vt:lpstr>
      <vt:lpstr>Working Group 4: Deliverables/Schedule</vt:lpstr>
      <vt:lpstr>Working Group 4: Samples of Anticipated Report </vt:lpstr>
      <vt:lpstr>Working Group 4: Next Steps</vt:lpstr>
      <vt:lpstr>Discussion</vt:lpstr>
      <vt:lpstr>Presentation</vt:lpstr>
      <vt:lpstr>Working Group 6:  Leveraging Mobile Device Applications and Firmware to Enhance Wireless Emergency Alerts  </vt:lpstr>
      <vt:lpstr>Working Group 6: Background</vt:lpstr>
      <vt:lpstr>Working Group 6:  Objectives</vt:lpstr>
      <vt:lpstr>Working Group 6: Deliverables/Schedule</vt:lpstr>
      <vt:lpstr>Working Group 6: Members</vt:lpstr>
      <vt:lpstr>Working Group 6: Alternates*</vt:lpstr>
      <vt:lpstr>Working Group 6: Status</vt:lpstr>
      <vt:lpstr>Working Group 6: Status</vt:lpstr>
      <vt:lpstr>Working Group 6: Status</vt:lpstr>
      <vt:lpstr>Working Group 6: Next Steps</vt:lpstr>
      <vt:lpstr>Discussion</vt:lpstr>
      <vt:lpstr>Closing Remarks  </vt:lpstr>
      <vt:lpstr>Adjourn Meeting  Suzon Cameron, DFO</vt:lpstr>
      <vt:lpstr>NEXT CSRIC VIII MEETING   December 15, 2022  at 1:00 pm 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Meeting of  The COMMUNICATIONS SECURITY, RELIABILITY, AND INTEROPERABILITY COUNCIL VII</dc:title>
  <dc:creator>Suzon Cameron</dc:creator>
  <cp:lastModifiedBy>Kurian Jacob</cp:lastModifiedBy>
  <cp:revision>187</cp:revision>
  <dcterms:created xsi:type="dcterms:W3CDTF">2020-03-12T15:42:42Z</dcterms:created>
  <dcterms:modified xsi:type="dcterms:W3CDTF">2022-09-21T20:41:44Z</dcterms:modified>
</cp:coreProperties>
</file>