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handoutMasterIdLst>
    <p:handoutMasterId r:id="rId28"/>
  </p:handoutMasterIdLst>
  <p:sldIdLst>
    <p:sldId id="265" r:id="rId2"/>
    <p:sldId id="381" r:id="rId3"/>
    <p:sldId id="387" r:id="rId4"/>
    <p:sldId id="401" r:id="rId5"/>
    <p:sldId id="393" r:id="rId6"/>
    <p:sldId id="405" r:id="rId7"/>
    <p:sldId id="867" r:id="rId8"/>
    <p:sldId id="406" r:id="rId9"/>
    <p:sldId id="868" r:id="rId10"/>
    <p:sldId id="392" r:id="rId11"/>
    <p:sldId id="869" r:id="rId12"/>
    <p:sldId id="874" r:id="rId13"/>
    <p:sldId id="871" r:id="rId14"/>
    <p:sldId id="872" r:id="rId15"/>
    <p:sldId id="386" r:id="rId16"/>
    <p:sldId id="402" r:id="rId17"/>
    <p:sldId id="395" r:id="rId18"/>
    <p:sldId id="396" r:id="rId19"/>
    <p:sldId id="403" r:id="rId20"/>
    <p:sldId id="397" r:id="rId21"/>
    <p:sldId id="398" r:id="rId22"/>
    <p:sldId id="400" r:id="rId23"/>
    <p:sldId id="399" r:id="rId24"/>
    <p:sldId id="394" r:id="rId25"/>
    <p:sldId id="353" r:id="rId26"/>
  </p:sldIdLst>
  <p:sldSz cx="12188825" cy="6858000"/>
  <p:notesSz cx="6918325" cy="92233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25"/>
    <a:srgbClr val="000E23"/>
    <a:srgbClr val="000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91" y="878"/>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2771"/>
          </a:xfrm>
          <a:prstGeom prst="rect">
            <a:avLst/>
          </a:prstGeom>
        </p:spPr>
        <p:txBody>
          <a:bodyPr vert="horz" lIns="92528" tIns="46264" rIns="92528" bIns="46264" rtlCol="0"/>
          <a:lstStyle>
            <a:lvl1pPr algn="l">
              <a:defRPr sz="1200"/>
            </a:lvl1pPr>
          </a:lstStyle>
          <a:p>
            <a:endParaRPr/>
          </a:p>
        </p:txBody>
      </p:sp>
      <p:sp>
        <p:nvSpPr>
          <p:cNvPr id="3" name="Date Placeholder 2"/>
          <p:cNvSpPr>
            <a:spLocks noGrp="1"/>
          </p:cNvSpPr>
          <p:nvPr>
            <p:ph type="dt" sz="quarter" idx="1"/>
          </p:nvPr>
        </p:nvSpPr>
        <p:spPr>
          <a:xfrm>
            <a:off x="3918783" y="0"/>
            <a:ext cx="2997941" cy="462771"/>
          </a:xfrm>
          <a:prstGeom prst="rect">
            <a:avLst/>
          </a:prstGeom>
        </p:spPr>
        <p:txBody>
          <a:bodyPr vert="horz" lIns="92528" tIns="46264" rIns="92528" bIns="46264" rtlCol="0"/>
          <a:lstStyle>
            <a:lvl1pPr algn="r">
              <a:defRPr sz="1200"/>
            </a:lvl1pPr>
          </a:lstStyle>
          <a:p>
            <a:fld id="{59088EAF-6ECA-4616-85EF-35AA19C641F3}" type="datetimeFigureOut">
              <a:rPr lang="en-US"/>
              <a:t>9/28/2022</a:t>
            </a:fld>
            <a:endParaRPr/>
          </a:p>
        </p:txBody>
      </p:sp>
      <p:sp>
        <p:nvSpPr>
          <p:cNvPr id="4" name="Footer Placeholder 3"/>
          <p:cNvSpPr>
            <a:spLocks noGrp="1"/>
          </p:cNvSpPr>
          <p:nvPr>
            <p:ph type="ftr" sz="quarter" idx="2"/>
          </p:nvPr>
        </p:nvSpPr>
        <p:spPr>
          <a:xfrm>
            <a:off x="0" y="8760606"/>
            <a:ext cx="2997941" cy="462770"/>
          </a:xfrm>
          <a:prstGeom prst="rect">
            <a:avLst/>
          </a:prstGeom>
        </p:spPr>
        <p:txBody>
          <a:bodyPr vert="horz" lIns="92528" tIns="46264" rIns="92528" bIns="46264" rtlCol="0" anchor="b"/>
          <a:lstStyle>
            <a:lvl1pPr algn="l">
              <a:defRPr sz="1200"/>
            </a:lvl1pPr>
          </a:lstStyle>
          <a:p>
            <a:endParaRPr/>
          </a:p>
        </p:txBody>
      </p:sp>
      <p:sp>
        <p:nvSpPr>
          <p:cNvPr id="5" name="Slide Number Placeholder 4"/>
          <p:cNvSpPr>
            <a:spLocks noGrp="1"/>
          </p:cNvSpPr>
          <p:nvPr>
            <p:ph type="sldNum" sz="quarter" idx="3"/>
          </p:nvPr>
        </p:nvSpPr>
        <p:spPr>
          <a:xfrm>
            <a:off x="3918783" y="8760606"/>
            <a:ext cx="2997941" cy="462770"/>
          </a:xfrm>
          <a:prstGeom prst="rect">
            <a:avLst/>
          </a:prstGeom>
        </p:spPr>
        <p:txBody>
          <a:bodyPr vert="horz" lIns="92528" tIns="46264" rIns="92528" bIns="46264"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528" tIns="46264" rIns="92528" bIns="46264" rtlCol="0"/>
          <a:lstStyle>
            <a:lvl1pPr algn="l">
              <a:defRPr sz="1200"/>
            </a:lvl1pPr>
          </a:lstStyle>
          <a:p>
            <a:endParaRPr/>
          </a:p>
        </p:txBody>
      </p:sp>
      <p:sp>
        <p:nvSpPr>
          <p:cNvPr id="3" name="Date Placeholder 2"/>
          <p:cNvSpPr>
            <a:spLocks noGrp="1"/>
          </p:cNvSpPr>
          <p:nvPr>
            <p:ph type="dt" idx="1"/>
          </p:nvPr>
        </p:nvSpPr>
        <p:spPr>
          <a:xfrm>
            <a:off x="3918783" y="0"/>
            <a:ext cx="2997941" cy="461169"/>
          </a:xfrm>
          <a:prstGeom prst="rect">
            <a:avLst/>
          </a:prstGeom>
        </p:spPr>
        <p:txBody>
          <a:bodyPr vert="horz" lIns="92528" tIns="46264" rIns="92528" bIns="46264" rtlCol="0"/>
          <a:lstStyle>
            <a:lvl1pPr algn="r">
              <a:defRPr sz="1200"/>
            </a:lvl1pPr>
          </a:lstStyle>
          <a:p>
            <a:fld id="{3ABD2D7A-D230-4F91-BD59-0A39C2703BA8}" type="datetimeFigureOut">
              <a:rPr lang="en-US"/>
              <a:t>9/28/2022</a:t>
            </a:fld>
            <a:endParaRPr/>
          </a:p>
        </p:txBody>
      </p:sp>
      <p:sp>
        <p:nvSpPr>
          <p:cNvPr id="4" name="Slide Image Placeholder 3"/>
          <p:cNvSpPr>
            <a:spLocks noGrp="1" noRot="1" noChangeAspect="1"/>
          </p:cNvSpPr>
          <p:nvPr>
            <p:ph type="sldImg" idx="2"/>
          </p:nvPr>
        </p:nvSpPr>
        <p:spPr>
          <a:xfrm>
            <a:off x="385763" y="692150"/>
            <a:ext cx="6146800" cy="3459163"/>
          </a:xfrm>
          <a:prstGeom prst="rect">
            <a:avLst/>
          </a:prstGeom>
          <a:noFill/>
          <a:ln w="12700">
            <a:solidFill>
              <a:prstClr val="black"/>
            </a:solidFill>
          </a:ln>
        </p:spPr>
        <p:txBody>
          <a:bodyPr vert="horz" lIns="92528" tIns="46264" rIns="92528" bIns="46264" rtlCol="0" anchor="ctr"/>
          <a:lstStyle/>
          <a:p>
            <a:endParaRPr/>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528" tIns="46264" rIns="92528" bIns="4626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60605"/>
            <a:ext cx="2997941" cy="461169"/>
          </a:xfrm>
          <a:prstGeom prst="rect">
            <a:avLst/>
          </a:prstGeom>
        </p:spPr>
        <p:txBody>
          <a:bodyPr vert="horz" lIns="92528" tIns="46264" rIns="92528" bIns="46264" rtlCol="0" anchor="b"/>
          <a:lstStyle>
            <a:lvl1pPr algn="l">
              <a:defRPr sz="1200"/>
            </a:lvl1pPr>
          </a:lstStyle>
          <a:p>
            <a:endParaRPr/>
          </a:p>
        </p:txBody>
      </p:sp>
      <p:sp>
        <p:nvSpPr>
          <p:cNvPr id="7" name="Slide Number Placeholder 6"/>
          <p:cNvSpPr>
            <a:spLocks noGrp="1"/>
          </p:cNvSpPr>
          <p:nvPr>
            <p:ph type="sldNum" sz="quarter" idx="5"/>
          </p:nvPr>
        </p:nvSpPr>
        <p:spPr>
          <a:xfrm>
            <a:off x="3918783" y="8760605"/>
            <a:ext cx="2997941" cy="461169"/>
          </a:xfrm>
          <a:prstGeom prst="rect">
            <a:avLst/>
          </a:prstGeom>
        </p:spPr>
        <p:txBody>
          <a:bodyPr vert="horz" lIns="92528" tIns="46264" rIns="92528" bIns="46264"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98051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352921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27561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224953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2698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360957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419277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223087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390947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293427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222946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910074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3254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224464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2445088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326562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38140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37157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04371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92626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77922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404595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160215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1FCB78BA-ABDD-433D-9DC8-28E4AC87B40F}" type="datetime1">
              <a:rPr lang="en-US" smtClean="0"/>
              <a:t>9/28/2022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DD5003C9-C69F-4074-A693-283721728417}" type="datetime1">
              <a:rPr lang="en-US" smtClean="0"/>
              <a:t>9/28/2022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9045D99-2A24-4DF7-8142-733934D7744F}" type="datetime1">
              <a:rPr lang="en-US" smtClean="0"/>
              <a:t>9/28/2022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F979CFFC-1621-4A3F-951D-F4C30D5FAF92}" type="datetime1">
              <a:rPr lang="en-US" smtClean="0"/>
              <a:t>9/28/2022</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1D6D75ED-4C5A-46C6-A2B4-73A0C24F141D}" type="datetime1">
              <a:rPr lang="en-US" smtClean="0"/>
              <a:t>9/28/2022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D9EA66B-A2F0-45AA-8417-DE0F166C21D2}" type="datetime1">
              <a:rPr lang="en-US" smtClean="0"/>
              <a:t>9/28/2022</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5662145-70C2-4EBA-8E28-0A6144A2AF42}" type="datetime1">
              <a:rPr lang="en-US" smtClean="0"/>
              <a:t>9/28/2022</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D899886-0613-4926-8EE2-117F97923142}" type="datetime1">
              <a:rPr lang="en-US" smtClean="0"/>
              <a:t>9/28/2022</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71B40F5-4F6F-4B5E-BD81-7BD43CCAA01A}" type="datetime1">
              <a:rPr lang="en-US" smtClean="0"/>
              <a:t>9/28/2022</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E8C2164B-DD89-4405-B94E-83F3616BA7D9}" type="datetime1">
              <a:rPr lang="en-US" smtClean="0"/>
              <a:t>9/28/2022</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A55D23CA-388E-4B2D-9949-C5FCEBB0D720}" type="datetime1">
              <a:rPr lang="en-US" smtClean="0"/>
              <a:t>9/28/2022</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fcc.gov/outage-information-sharin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3" y="1676400"/>
            <a:ext cx="8229600" cy="2362200"/>
          </a:xfrm>
        </p:spPr>
        <p:txBody>
          <a:bodyPr>
            <a:normAutofit/>
          </a:bodyPr>
          <a:lstStyle/>
          <a:p>
            <a:r>
              <a:rPr lang="en-US" sz="3600" dirty="0"/>
              <a:t>Rules and Responsibilities for Accessing, Using, Sharing, and Protecting NORS and DIRS Information</a:t>
            </a:r>
            <a:endParaRPr lang="en-US" sz="3100" dirty="0">
              <a:solidFill>
                <a:srgbClr val="FF0000"/>
              </a:solidFill>
            </a:endParaRPr>
          </a:p>
        </p:txBody>
      </p:sp>
      <p:sp>
        <p:nvSpPr>
          <p:cNvPr id="4" name="Subtitle 3"/>
          <p:cNvSpPr>
            <a:spLocks noGrp="1"/>
          </p:cNvSpPr>
          <p:nvPr>
            <p:ph type="subTitle" idx="1"/>
          </p:nvPr>
        </p:nvSpPr>
        <p:spPr>
          <a:xfrm>
            <a:off x="1065213" y="5121327"/>
            <a:ext cx="8229600" cy="1050873"/>
          </a:xfrm>
        </p:spPr>
        <p:txBody>
          <a:bodyPr/>
          <a:lstStyle/>
          <a:p>
            <a:r>
              <a:rPr lang="en-US" sz="2000" dirty="0"/>
              <a:t>Network Outage Reporting System (NORS) and Disaster Information Reporting System (DIRS)</a:t>
            </a:r>
            <a:endParaRPr lang="en-US" dirty="0"/>
          </a:p>
          <a:p>
            <a:r>
              <a:rPr lang="en-US" dirty="0"/>
              <a:t>Training materials</a:t>
            </a:r>
          </a:p>
        </p:txBody>
      </p:sp>
      <p:pic>
        <p:nvPicPr>
          <p:cNvPr id="1026" name="Picture 2" descr="https://transition.fcc.gov/files/logos/fcc-logo_light-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685800"/>
            <a:ext cx="1321787" cy="110816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B8CEA75A-5EA8-4CCB-A29E-4A37D3BF492F}"/>
              </a:ext>
            </a:extLst>
          </p:cNvPr>
          <p:cNvSpPr txBox="1">
            <a:spLocks/>
          </p:cNvSpPr>
          <p:nvPr/>
        </p:nvSpPr>
        <p:spPr>
          <a:xfrm>
            <a:off x="1065213" y="2666999"/>
            <a:ext cx="8229600" cy="2362200"/>
          </a:xfrm>
          <a:prstGeom prst="rect">
            <a:avLst/>
          </a:prstGeom>
        </p:spPr>
        <p:txBody>
          <a:bodyPr vert="horz" lIns="91440" tIns="45720" rIns="91440" bIns="45720" rtlCol="0" anchor="b">
            <a:normAutofit fontScale="97500"/>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endParaRPr lang="en-US" sz="3100"/>
          </a:p>
        </p:txBody>
      </p:sp>
      <p:sp>
        <p:nvSpPr>
          <p:cNvPr id="2" name="TextBox 1">
            <a:extLst>
              <a:ext uri="{FF2B5EF4-FFF2-40B4-BE49-F238E27FC236}">
                <a16:creationId xmlns:a16="http://schemas.microsoft.com/office/drawing/2014/main" id="{0AF44797-96CB-0092-8F08-742D4D4C3EEC}"/>
              </a:ext>
            </a:extLst>
          </p:cNvPr>
          <p:cNvSpPr txBox="1"/>
          <p:nvPr/>
        </p:nvSpPr>
        <p:spPr>
          <a:xfrm>
            <a:off x="9596846" y="6278880"/>
            <a:ext cx="2237023" cy="646331"/>
          </a:xfrm>
          <a:prstGeom prst="rect">
            <a:avLst/>
          </a:prstGeom>
          <a:noFill/>
        </p:spPr>
        <p:txBody>
          <a:bodyPr wrap="none" rtlCol="0">
            <a:spAutoFit/>
          </a:bodyPr>
          <a:lstStyle/>
          <a:p>
            <a:r>
              <a:rPr lang="en-US" sz="1800" dirty="0"/>
              <a:t>Version 1 (Sept. 2022)</a:t>
            </a:r>
            <a:endParaRPr lang="it-IT" sz="1800" dirty="0"/>
          </a:p>
          <a:p>
            <a:endParaRPr lang="en-US"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rgbClr val="001125"/>
                </a:solidFill>
              </a:rPr>
              <a:t>NORS</a:t>
            </a: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10</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15705" y="955764"/>
            <a:ext cx="9687472" cy="9111469"/>
          </a:xfrm>
          <a:prstGeom prst="rect">
            <a:avLst/>
          </a:prstGeom>
        </p:spPr>
        <p:txBody>
          <a:bodyPr wrap="square">
            <a:spAutoFit/>
          </a:bodyPr>
          <a:lstStyle/>
          <a:p>
            <a:pPr eaLnBrk="0" fontAlgn="base" hangingPunct="0">
              <a:spcBef>
                <a:spcPct val="0"/>
              </a:spcBef>
              <a:spcAft>
                <a:spcPct val="0"/>
              </a:spcAft>
              <a:defRPr/>
            </a:pPr>
            <a:r>
              <a:rPr lang="en-US" altLang="en-US" sz="2000" b="1" i="1" dirty="0">
                <a:solidFill>
                  <a:schemeClr val="bg2"/>
                </a:solidFill>
                <a:latin typeface="Calibri" panose="020F0502020204030204" pitchFamily="34" charset="0"/>
                <a:cs typeface="Calibri" panose="020F0502020204030204" pitchFamily="34" charset="0"/>
              </a:rPr>
              <a:t>What is NORS?</a:t>
            </a:r>
          </a:p>
          <a:p>
            <a:pPr marL="342900" indent="-342900" eaLnBrk="0" fontAlgn="base" hangingPunct="0">
              <a:spcBef>
                <a:spcPct val="0"/>
              </a:spcBef>
              <a:spcAft>
                <a:spcPct val="0"/>
              </a:spcAft>
              <a:buFont typeface="Arial" panose="020B0604020202020204" pitchFamily="34" charset="0"/>
              <a:buChar char="•"/>
              <a:defRPr/>
            </a:pPr>
            <a:r>
              <a:rPr lang="en-US" altLang="en-US" sz="2000" dirty="0">
                <a:solidFill>
                  <a:schemeClr val="bg2"/>
                </a:solidFill>
                <a:latin typeface="Calibri" panose="020F0502020204030204" pitchFamily="34" charset="0"/>
                <a:cs typeface="Calibri" panose="020F0502020204030204" pitchFamily="34" charset="0"/>
              </a:rPr>
              <a:t>NORS is a mandatory, web-based system through which the FCC collects information on significant communications service disruptions that could affect homeland security, public health or safety, and the economic well-being of the nation.</a:t>
            </a:r>
          </a:p>
          <a:p>
            <a:pPr marL="342900" indent="-342900" eaLnBrk="0" fontAlgn="base" hangingPunct="0">
              <a:spcBef>
                <a:spcPct val="0"/>
              </a:spcBef>
              <a:spcAft>
                <a:spcPct val="0"/>
              </a:spcAft>
              <a:buFont typeface="Arial" panose="020B0604020202020204" pitchFamily="34" charset="0"/>
              <a:buChar char="•"/>
              <a:defRPr/>
            </a:pPr>
            <a:endParaRPr lang="en-US" altLang="en-US" sz="2000"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altLang="en-US" sz="2000" dirty="0">
                <a:solidFill>
                  <a:schemeClr val="bg2"/>
                </a:solidFill>
                <a:latin typeface="Calibri" panose="020F0502020204030204" pitchFamily="34" charset="0"/>
                <a:cs typeface="Calibri" panose="020F0502020204030204" pitchFamily="34" charset="0"/>
              </a:rPr>
              <a:t>NORS allows the FCC to identify trends and monitor network performance.</a:t>
            </a:r>
          </a:p>
          <a:p>
            <a:pPr marL="342900" indent="-342900" eaLnBrk="0" fontAlgn="base" hangingPunct="0">
              <a:spcBef>
                <a:spcPct val="0"/>
              </a:spcBef>
              <a:spcAft>
                <a:spcPct val="0"/>
              </a:spcAft>
              <a:buFont typeface="Arial" panose="020B0604020202020204" pitchFamily="34" charset="0"/>
              <a:buChar char="•"/>
              <a:defRPr/>
            </a:pPr>
            <a:endParaRPr lang="en-US" altLang="en-US" sz="2000"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altLang="en-US" sz="2000" dirty="0">
                <a:solidFill>
                  <a:schemeClr val="bg2"/>
                </a:solidFill>
                <a:latin typeface="Calibri" panose="020F0502020204030204" pitchFamily="34" charset="0"/>
                <a:cs typeface="Calibri" panose="020F0502020204030204" pitchFamily="34" charset="0"/>
              </a:rPr>
              <a:t>Covered communication providers (wireline, cable, satellite, submarine cable, wireless, interconnected VoIP and Signaling System 7 providers) are required to report network </a:t>
            </a:r>
            <a:r>
              <a:rPr lang="en-US" altLang="en-US" sz="2000" dirty="0">
                <a:solidFill>
                  <a:schemeClr val="bg1"/>
                </a:solidFill>
                <a:latin typeface="Calibri" panose="020F0502020204030204" pitchFamily="34" charset="0"/>
                <a:cs typeface="Calibri" panose="020F0502020204030204" pitchFamily="34" charset="0"/>
              </a:rPr>
              <a:t>outages that last at least 30 minutes and satisfy other specific magnitude thresholds. </a:t>
            </a:r>
          </a:p>
          <a:p>
            <a:pPr marL="342900" indent="-342900" eaLnBrk="0" fontAlgn="base" hangingPunct="0">
              <a:spcBef>
                <a:spcPct val="0"/>
              </a:spcBef>
              <a:spcAft>
                <a:spcPct val="0"/>
              </a:spcAft>
              <a:buFont typeface="Arial" panose="020B0604020202020204" pitchFamily="34" charset="0"/>
              <a:buChar char="•"/>
              <a:defRPr/>
            </a:pPr>
            <a:endParaRPr lang="en-US" altLang="en-US" sz="2000" dirty="0">
              <a:solidFill>
                <a:schemeClr val="bg1"/>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NORS does not collect information on broadband Internet outages.</a:t>
            </a:r>
            <a:endParaRPr lang="en-US" altLang="en-US" sz="2000" dirty="0">
              <a:solidFill>
                <a:schemeClr val="bg1"/>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altLang="en-US" sz="2000" dirty="0">
              <a:solidFill>
                <a:schemeClr val="bg2"/>
              </a:solidFill>
              <a:latin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US" altLang="en-US" sz="2000" b="1" i="1" dirty="0">
                <a:solidFill>
                  <a:schemeClr val="bg2"/>
                </a:solidFill>
                <a:latin typeface="Calibri" panose="020F0502020204030204" pitchFamily="34" charset="0"/>
                <a:cs typeface="Calibri" panose="020F0502020204030204" pitchFamily="34" charset="0"/>
              </a:rPr>
              <a:t>Purposes of NORS:  </a:t>
            </a:r>
          </a:p>
          <a:p>
            <a:pPr marL="342900" indent="-342900" eaLnBrk="0" fontAlgn="base" hangingPunct="0">
              <a:spcBef>
                <a:spcPct val="0"/>
              </a:spcBef>
              <a:spcAft>
                <a:spcPct val="0"/>
              </a:spcAft>
              <a:buFont typeface="Arial" panose="020B0604020202020204" pitchFamily="34" charset="0"/>
              <a:buChar char="•"/>
              <a:defRPr/>
            </a:pPr>
            <a:r>
              <a:rPr lang="en-US" sz="2000" dirty="0">
                <a:solidFill>
                  <a:schemeClr val="bg2"/>
                </a:solidFill>
                <a:latin typeface="Calibri" panose="020F0502020204030204" pitchFamily="34" charset="0"/>
                <a:cs typeface="Calibri" panose="020F0502020204030204" pitchFamily="34" charset="0"/>
              </a:rPr>
              <a:t>Improve FCC awareness on major communications outage.</a:t>
            </a:r>
          </a:p>
          <a:p>
            <a:pPr marL="342900" indent="-342900" eaLnBrk="0" fontAlgn="base" hangingPunct="0">
              <a:spcBef>
                <a:spcPct val="0"/>
              </a:spcBef>
              <a:spcAft>
                <a:spcPct val="0"/>
              </a:spcAft>
              <a:buFont typeface="Arial" panose="020B0604020202020204" pitchFamily="34" charset="0"/>
              <a:buChar char="•"/>
              <a:defRPr/>
            </a:pPr>
            <a:endParaRPr lang="en-US" sz="2000"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2000" dirty="0">
                <a:solidFill>
                  <a:schemeClr val="bg2"/>
                </a:solidFill>
                <a:latin typeface="Calibri" panose="020F0502020204030204" pitchFamily="34" charset="0"/>
                <a:cs typeface="Calibri" panose="020F0502020204030204" pitchFamily="34" charset="0"/>
              </a:rPr>
              <a:t>Improve and informs the FCC on communications network reliability, security, and disaster recovery.</a:t>
            </a:r>
          </a:p>
          <a:p>
            <a:pPr marL="342900" indent="-342900" eaLnBrk="0" fontAlgn="base" hangingPunct="0">
              <a:spcBef>
                <a:spcPct val="0"/>
              </a:spcBef>
              <a:spcAft>
                <a:spcPct val="0"/>
              </a:spcAft>
              <a:buFont typeface="Arial" panose="020B0604020202020204" pitchFamily="34" charset="0"/>
              <a:buChar char="•"/>
              <a:defRPr/>
            </a:pPr>
            <a:endParaRPr lang="en-US" sz="2000" dirty="0">
              <a:solidFill>
                <a:schemeClr val="bg2"/>
              </a:solidFill>
              <a:latin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endParaRPr lang="en-US" dirty="0">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89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NORS </a:t>
            </a:r>
            <a:r>
              <a:rPr lang="en-US" b="1" dirty="0">
                <a:solidFill>
                  <a:srgbClr val="001125"/>
                </a:solidFill>
                <a:latin typeface="Calibri" panose="020F0502020204030204" pitchFamily="34" charset="0"/>
                <a:cs typeface="Calibri" panose="020F0502020204030204" pitchFamily="34" charset="0"/>
              </a:rPr>
              <a:t>Outage Reporting Thresholds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11</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84412" y="914400"/>
            <a:ext cx="8915400" cy="9068380"/>
          </a:xfrm>
          <a:prstGeom prst="rect">
            <a:avLst/>
          </a:prstGeom>
        </p:spPr>
        <p:txBody>
          <a:bodyPr wrap="square">
            <a:spAutoFit/>
          </a:bodyPr>
          <a:lstStyle/>
          <a:p>
            <a:pPr marL="0" marR="0" lvl="0" indent="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None/>
              <a:tabLst/>
              <a:defRPr/>
            </a:pPr>
            <a:r>
              <a:rPr kumimoji="0" lang="en-US" altLang="en-US" sz="1800" b="1" i="1" u="none" strike="noStrike" kern="0" cap="none" spc="0" normalizeH="0" baseline="0" noProof="0" dirty="0">
                <a:ln>
                  <a:noFill/>
                </a:ln>
                <a:solidFill>
                  <a:srgbClr val="000E23"/>
                </a:solidFill>
                <a:effectLst/>
                <a:uLnTx/>
                <a:uFillTx/>
                <a:latin typeface="Arial"/>
                <a:ea typeface="+mn-ea"/>
                <a:cs typeface="+mn-cs"/>
              </a:rPr>
              <a:t>At least 30 minutes long and at least one of the following criteria is satisfied in accordance with section 4.9; for example:</a:t>
            </a:r>
            <a:br>
              <a:rPr kumimoji="0" lang="en-US" altLang="en-US" sz="1800" b="1" i="1" u="none" strike="noStrike" kern="0" cap="none" spc="0" normalizeH="0" baseline="0" noProof="0" dirty="0">
                <a:ln>
                  <a:noFill/>
                </a:ln>
                <a:solidFill>
                  <a:srgbClr val="000E23"/>
                </a:solidFill>
                <a:effectLst/>
                <a:uLnTx/>
                <a:uFillTx/>
                <a:latin typeface="Arial"/>
                <a:ea typeface="+mn-ea"/>
                <a:cs typeface="+mn-cs"/>
              </a:rPr>
            </a:br>
            <a:endParaRPr kumimoji="0" lang="en-US" altLang="en-US" sz="1800" b="1" i="0" u="none" strike="noStrike" kern="0" cap="none" spc="0" normalizeH="0" baseline="0" noProof="0" dirty="0">
              <a:ln>
                <a:noFill/>
              </a:ln>
              <a:solidFill>
                <a:srgbClr val="9C25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VoIP</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900,000 User minutes</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Wireline </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900,000 User minutes</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 counted Blocked </a:t>
            </a:r>
            <a:r>
              <a:rPr kumimoji="0" lang="en-US" altLang="en-US" sz="1600" i="0"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calls, or 30,000 historic lost calls </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IXC and Tandem Facilities) </a:t>
            </a:r>
            <a:endParaRPr kumimoji="0" lang="en-US" altLang="en-US" sz="1600" i="0"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Wireless </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900,000 User minutes</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Mobile Switching Center outage</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Cable Telephony – 900,000 User minutes, 90,000 blocked calls</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Emergency Services - E911 – 900,000 User Minutes </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Infrastructure Failures</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OC3 – 667 OC3 minutes </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OC3 – Simplex greater than 4 days</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1125"/>
                </a:solidFill>
                <a:effectLst/>
                <a:uLnTx/>
                <a:uFillTx/>
                <a:latin typeface="Calibri" panose="020F0502020204030204" pitchFamily="34" charset="0"/>
                <a:cs typeface="Calibri" panose="020F0502020204030204" pitchFamily="34" charset="0"/>
              </a:rPr>
              <a:t>SS7 Failures</a:t>
            </a:r>
            <a:endParaRPr kumimoji="0" lang="en-US" altLang="en-US" sz="16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indent="-342900" fontAlgn="base">
              <a:lnSpc>
                <a:spcPct val="80000"/>
              </a:lnSpc>
              <a:spcBef>
                <a:spcPct val="20000"/>
              </a:spcBef>
              <a:spcAft>
                <a:spcPct val="0"/>
              </a:spcAft>
              <a:buClr>
                <a:srgbClr val="000000"/>
              </a:buClr>
              <a:buSzPct val="70000"/>
              <a:buFont typeface="Wingdings" panose="05000000000000000000" pitchFamily="2" charset="2"/>
              <a:buChar char="l"/>
              <a:defRPr/>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Failures of Special Facilities (Telecommunications Service Priority Levels 1 and 2)</a:t>
            </a:r>
          </a:p>
          <a:p>
            <a:pPr marL="692150" marR="0" lvl="1" indent="-347663" algn="l" defTabSz="914400" rtl="0" eaLnBrk="1" fontAlgn="base" latinLnBrk="0" hangingPunct="1">
              <a:lnSpc>
                <a:spcPct val="80000"/>
              </a:lnSpc>
              <a:spcBef>
                <a:spcPct val="20000"/>
              </a:spcBef>
              <a:spcAft>
                <a:spcPct val="0"/>
              </a:spcAft>
              <a:buClr>
                <a:srgbClr val="CC33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Airports</a:t>
            </a:r>
          </a:p>
          <a:p>
            <a:pPr marL="692150" lvl="1" indent="-347663" fontAlgn="base">
              <a:lnSpc>
                <a:spcPct val="80000"/>
              </a:lnSpc>
              <a:spcBef>
                <a:spcPct val="20000"/>
              </a:spcBef>
              <a:spcAft>
                <a:spcPct val="0"/>
              </a:spcAft>
              <a:buClr>
                <a:srgbClr val="CC3300"/>
              </a:buClr>
              <a:buSzPct val="70000"/>
              <a:buFont typeface="Wingdings" panose="05000000000000000000" pitchFamily="2" charset="2"/>
              <a:buChar char="l"/>
              <a:defRPr/>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Other Special Facilities (Military, Key Government, Nuclear, etc. )</a:t>
            </a:r>
            <a:endParaRPr kumimoji="0" lang="en-US" altLang="en-US" sz="16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Paging</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16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Satellite</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lang="en-US" altLang="en-US" sz="1600" kern="0" dirty="0">
                <a:solidFill>
                  <a:srgbClr val="000000"/>
                </a:solidFill>
                <a:latin typeface="Calibri" panose="020F0502020204030204" pitchFamily="34" charset="0"/>
                <a:cs typeface="Calibri" panose="020F0502020204030204" pitchFamily="34" charset="0"/>
              </a:rPr>
              <a:t>Submarine Cable</a:t>
            </a:r>
          </a:p>
          <a:p>
            <a:pPr marR="0" lvl="0" algn="l" defTabSz="914400" rtl="0" eaLnBrk="1" fontAlgn="base" latinLnBrk="0" hangingPunct="1">
              <a:lnSpc>
                <a:spcPct val="80000"/>
              </a:lnSpc>
              <a:spcBef>
                <a:spcPct val="20000"/>
              </a:spcBef>
              <a:spcAft>
                <a:spcPct val="0"/>
              </a:spcAft>
              <a:buClr>
                <a:srgbClr val="000000"/>
              </a:buClr>
              <a:buSzPct val="70000"/>
              <a:tabLst/>
              <a:defRPr/>
            </a:pPr>
            <a:r>
              <a:rPr lang="en-US" sz="16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6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See </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47 CFR § 4.9 for more information.)</a:t>
            </a:r>
            <a:endParaRPr kumimoji="0" lang="en-US" altLang="en-US" sz="1600"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chemeClr val="bg2"/>
              </a:solidFill>
              <a:latin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endParaRPr lang="en-US" dirty="0">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359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87" y="893"/>
            <a:ext cx="2207637" cy="6856214"/>
          </a:xfrm>
          <a:prstGeom prst="rect">
            <a:avLst/>
          </a:prstGeom>
        </p:spPr>
      </p:pic>
      <p:sp>
        <p:nvSpPr>
          <p:cNvPr id="6" name="Rectangle 5"/>
          <p:cNvSpPr/>
          <p:nvPr/>
        </p:nvSpPr>
        <p:spPr>
          <a:xfrm>
            <a:off x="2209225" y="838875"/>
            <a:ext cx="9978014" cy="7618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latin typeface="Corbel"/>
            </a:endParaRPr>
          </a:p>
        </p:txBody>
      </p:sp>
      <p:sp>
        <p:nvSpPr>
          <p:cNvPr id="9" name="Title 12"/>
          <p:cNvSpPr>
            <a:spLocks noGrp="1"/>
          </p:cNvSpPr>
          <p:nvPr>
            <p:ph type="title"/>
          </p:nvPr>
        </p:nvSpPr>
        <p:spPr>
          <a:xfrm>
            <a:off x="2215156" y="77073"/>
            <a:ext cx="9141620" cy="761802"/>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NORS Reporting Process and Timeline</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6774" y="6123870"/>
            <a:ext cx="679691" cy="60283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8484" y="6123868"/>
            <a:ext cx="837983" cy="276156"/>
          </a:xfrm>
        </p:spPr>
        <p:txBody>
          <a:bodyPr/>
          <a:lstStyle/>
          <a:p>
            <a:fld id="{2A013F82-EE5E-44EE-A61D-E31C6657F26F}" type="slidenum">
              <a:rPr lang="en-US" sz="1600">
                <a:solidFill>
                  <a:srgbClr val="001125"/>
                </a:solidFill>
                <a:latin typeface="Corbel"/>
              </a:rPr>
              <a:pPr/>
              <a:t>12</a:t>
            </a:fld>
            <a:endParaRPr lang="en-US" sz="1600">
              <a:solidFill>
                <a:srgbClr val="001125"/>
              </a:solidFill>
              <a:latin typeface="Corbel"/>
            </a:endParaRPr>
          </a:p>
        </p:txBody>
      </p:sp>
      <p:grpSp>
        <p:nvGrpSpPr>
          <p:cNvPr id="25" name="Group 24">
            <a:extLst>
              <a:ext uri="{FF2B5EF4-FFF2-40B4-BE49-F238E27FC236}">
                <a16:creationId xmlns:a16="http://schemas.microsoft.com/office/drawing/2014/main" id="{48C77978-772F-4E4E-B717-48D550677577}"/>
              </a:ext>
            </a:extLst>
          </p:cNvPr>
          <p:cNvGrpSpPr/>
          <p:nvPr/>
        </p:nvGrpSpPr>
        <p:grpSpPr>
          <a:xfrm>
            <a:off x="2806802" y="1148956"/>
            <a:ext cx="7815620" cy="4746747"/>
            <a:chOff x="3003658" y="1346073"/>
            <a:chExt cx="7966164" cy="4968621"/>
          </a:xfrm>
        </p:grpSpPr>
        <p:sp>
          <p:nvSpPr>
            <p:cNvPr id="2" name="Rectangle 1">
              <a:extLst>
                <a:ext uri="{FF2B5EF4-FFF2-40B4-BE49-F238E27FC236}">
                  <a16:creationId xmlns:a16="http://schemas.microsoft.com/office/drawing/2014/main" id="{BADCAF4B-C4C9-466F-A95D-373ACC963C04}"/>
                </a:ext>
              </a:extLst>
            </p:cNvPr>
            <p:cNvSpPr/>
            <p:nvPr/>
          </p:nvSpPr>
          <p:spPr>
            <a:xfrm>
              <a:off x="3003658" y="1346073"/>
              <a:ext cx="3992880" cy="66065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799" dirty="0">
                  <a:solidFill>
                    <a:srgbClr val="000000"/>
                  </a:solidFill>
                  <a:latin typeface="Calibri" panose="020F0502020204030204" pitchFamily="34" charset="0"/>
                  <a:cs typeface="Calibri" panose="020F0502020204030204" pitchFamily="34" charset="0"/>
                </a:rPr>
                <a:t>Outage Occurs</a:t>
              </a:r>
            </a:p>
          </p:txBody>
        </p:sp>
        <p:sp>
          <p:nvSpPr>
            <p:cNvPr id="10" name="Rectangle 9">
              <a:extLst>
                <a:ext uri="{FF2B5EF4-FFF2-40B4-BE49-F238E27FC236}">
                  <a16:creationId xmlns:a16="http://schemas.microsoft.com/office/drawing/2014/main" id="{D0E7F624-C045-47C5-B2FF-0D99466B5518}"/>
                </a:ext>
              </a:extLst>
            </p:cNvPr>
            <p:cNvSpPr/>
            <p:nvPr/>
          </p:nvSpPr>
          <p:spPr>
            <a:xfrm>
              <a:off x="3003658" y="2782062"/>
              <a:ext cx="3992880" cy="66065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799" dirty="0">
                  <a:solidFill>
                    <a:srgbClr val="000000"/>
                  </a:solidFill>
                  <a:latin typeface="Calibri" panose="020F0502020204030204" pitchFamily="34" charset="0"/>
                  <a:cs typeface="Calibri" panose="020F0502020204030204" pitchFamily="34" charset="0"/>
                </a:rPr>
                <a:t>Notification</a:t>
              </a:r>
            </a:p>
          </p:txBody>
        </p:sp>
        <p:sp>
          <p:nvSpPr>
            <p:cNvPr id="11" name="Rectangle 10">
              <a:extLst>
                <a:ext uri="{FF2B5EF4-FFF2-40B4-BE49-F238E27FC236}">
                  <a16:creationId xmlns:a16="http://schemas.microsoft.com/office/drawing/2014/main" id="{589A2A04-CBC5-4A8F-AA00-88228A1B5977}"/>
                </a:ext>
              </a:extLst>
            </p:cNvPr>
            <p:cNvSpPr/>
            <p:nvPr/>
          </p:nvSpPr>
          <p:spPr>
            <a:xfrm>
              <a:off x="3003658" y="4218051"/>
              <a:ext cx="3992880" cy="66065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799" dirty="0">
                  <a:solidFill>
                    <a:srgbClr val="000000"/>
                  </a:solidFill>
                  <a:latin typeface="Calibri" panose="020F0502020204030204" pitchFamily="34" charset="0"/>
                  <a:cs typeface="Calibri" panose="020F0502020204030204" pitchFamily="34" charset="0"/>
                </a:rPr>
                <a:t>Initial Report</a:t>
              </a:r>
            </a:p>
          </p:txBody>
        </p:sp>
        <p:sp>
          <p:nvSpPr>
            <p:cNvPr id="13" name="Rectangle 12">
              <a:extLst>
                <a:ext uri="{FF2B5EF4-FFF2-40B4-BE49-F238E27FC236}">
                  <a16:creationId xmlns:a16="http://schemas.microsoft.com/office/drawing/2014/main" id="{B159BC6E-0627-4475-8B28-2A4BCF8C2382}"/>
                </a:ext>
              </a:extLst>
            </p:cNvPr>
            <p:cNvSpPr/>
            <p:nvPr/>
          </p:nvSpPr>
          <p:spPr>
            <a:xfrm>
              <a:off x="3003658" y="5654040"/>
              <a:ext cx="3992880" cy="66065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799" dirty="0">
                  <a:solidFill>
                    <a:srgbClr val="000000"/>
                  </a:solidFill>
                  <a:latin typeface="Calibri" panose="020F0502020204030204" pitchFamily="34" charset="0"/>
                  <a:cs typeface="Calibri" panose="020F0502020204030204" pitchFamily="34" charset="0"/>
                </a:rPr>
                <a:t>Final Report</a:t>
              </a:r>
            </a:p>
          </p:txBody>
        </p:sp>
        <p:cxnSp>
          <p:nvCxnSpPr>
            <p:cNvPr id="8" name="Straight Arrow Connector 7">
              <a:extLst>
                <a:ext uri="{FF2B5EF4-FFF2-40B4-BE49-F238E27FC236}">
                  <a16:creationId xmlns:a16="http://schemas.microsoft.com/office/drawing/2014/main" id="{ADF991F8-6C27-4FE7-9C60-25F676A8858E}"/>
                </a:ext>
              </a:extLst>
            </p:cNvPr>
            <p:cNvCxnSpPr>
              <a:cxnSpLocks/>
            </p:cNvCxnSpPr>
            <p:nvPr/>
          </p:nvCxnSpPr>
          <p:spPr>
            <a:xfrm>
              <a:off x="4981428" y="2006727"/>
              <a:ext cx="0" cy="775335"/>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D8F5D736-3FD9-42F2-B88C-964E365DAF4C}"/>
                </a:ext>
              </a:extLst>
            </p:cNvPr>
            <p:cNvCxnSpPr>
              <a:cxnSpLocks/>
            </p:cNvCxnSpPr>
            <p:nvPr/>
          </p:nvCxnSpPr>
          <p:spPr>
            <a:xfrm>
              <a:off x="4981428" y="3442716"/>
              <a:ext cx="0" cy="775335"/>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45AF76E7-2556-468D-9FFA-5AACC93E8158}"/>
                </a:ext>
              </a:extLst>
            </p:cNvPr>
            <p:cNvCxnSpPr>
              <a:cxnSpLocks/>
            </p:cNvCxnSpPr>
            <p:nvPr/>
          </p:nvCxnSpPr>
          <p:spPr>
            <a:xfrm>
              <a:off x="4981428" y="4878705"/>
              <a:ext cx="0" cy="775335"/>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Right Brace 16">
              <a:extLst>
                <a:ext uri="{FF2B5EF4-FFF2-40B4-BE49-F238E27FC236}">
                  <a16:creationId xmlns:a16="http://schemas.microsoft.com/office/drawing/2014/main" id="{6F0AC355-BE37-41C5-91C2-448FB0BC6898}"/>
                </a:ext>
              </a:extLst>
            </p:cNvPr>
            <p:cNvSpPr/>
            <p:nvPr/>
          </p:nvSpPr>
          <p:spPr>
            <a:xfrm>
              <a:off x="7028167" y="2048830"/>
              <a:ext cx="513565" cy="69238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white"/>
                </a:solidFill>
                <a:latin typeface="Corbel"/>
              </a:endParaRPr>
            </a:p>
          </p:txBody>
        </p:sp>
        <p:sp>
          <p:nvSpPr>
            <p:cNvPr id="20" name="Right Brace 19">
              <a:extLst>
                <a:ext uri="{FF2B5EF4-FFF2-40B4-BE49-F238E27FC236}">
                  <a16:creationId xmlns:a16="http://schemas.microsoft.com/office/drawing/2014/main" id="{3AB8FE92-3AB7-4BC3-BCBB-0B0DC7E87B6B}"/>
                </a:ext>
              </a:extLst>
            </p:cNvPr>
            <p:cNvSpPr/>
            <p:nvPr/>
          </p:nvSpPr>
          <p:spPr>
            <a:xfrm>
              <a:off x="7058284" y="3485046"/>
              <a:ext cx="513565" cy="69238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white"/>
                </a:solidFill>
                <a:latin typeface="Corbel"/>
              </a:endParaRPr>
            </a:p>
          </p:txBody>
        </p:sp>
        <p:sp>
          <p:nvSpPr>
            <p:cNvPr id="21" name="Right Brace 20">
              <a:extLst>
                <a:ext uri="{FF2B5EF4-FFF2-40B4-BE49-F238E27FC236}">
                  <a16:creationId xmlns:a16="http://schemas.microsoft.com/office/drawing/2014/main" id="{5CCF3701-5037-465D-8961-E2CA20E12B36}"/>
                </a:ext>
              </a:extLst>
            </p:cNvPr>
            <p:cNvSpPr/>
            <p:nvPr/>
          </p:nvSpPr>
          <p:spPr>
            <a:xfrm>
              <a:off x="7046249" y="4918209"/>
              <a:ext cx="513565" cy="69238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solidFill>
                  <a:prstClr val="white"/>
                </a:solidFill>
                <a:latin typeface="Corbel"/>
              </a:endParaRPr>
            </a:p>
          </p:txBody>
        </p:sp>
        <p:sp>
          <p:nvSpPr>
            <p:cNvPr id="19" name="TextBox 18">
              <a:extLst>
                <a:ext uri="{FF2B5EF4-FFF2-40B4-BE49-F238E27FC236}">
                  <a16:creationId xmlns:a16="http://schemas.microsoft.com/office/drawing/2014/main" id="{9E4C3B07-09BE-47DE-9F3C-B30207C1F1A2}"/>
                </a:ext>
              </a:extLst>
            </p:cNvPr>
            <p:cNvSpPr txBox="1"/>
            <p:nvPr/>
          </p:nvSpPr>
          <p:spPr>
            <a:xfrm>
              <a:off x="7727761" y="1750817"/>
              <a:ext cx="3242061" cy="1384971"/>
            </a:xfrm>
            <a:prstGeom prst="rect">
              <a:avLst/>
            </a:prstGeom>
            <a:noFill/>
          </p:spPr>
          <p:txBody>
            <a:bodyPr wrap="square" rtlCol="0">
              <a:spAutoFit/>
            </a:bodyPr>
            <a:lstStyle/>
            <a:p>
              <a:r>
                <a:rPr lang="en-US" sz="2799" dirty="0">
                  <a:solidFill>
                    <a:srgbClr val="C00000"/>
                  </a:solidFill>
                  <a:latin typeface="Calibri" panose="020F0502020204030204" pitchFamily="34" charset="0"/>
                  <a:cs typeface="Calibri" panose="020F0502020204030204" pitchFamily="34" charset="0"/>
                </a:rPr>
                <a:t>Due within 2 Hours of Discovery of the Outage*</a:t>
              </a:r>
            </a:p>
          </p:txBody>
        </p:sp>
        <p:sp>
          <p:nvSpPr>
            <p:cNvPr id="23" name="TextBox 22">
              <a:extLst>
                <a:ext uri="{FF2B5EF4-FFF2-40B4-BE49-F238E27FC236}">
                  <a16:creationId xmlns:a16="http://schemas.microsoft.com/office/drawing/2014/main" id="{8A6236DE-4F80-418E-8DB1-BC44CD98DA3C}"/>
                </a:ext>
              </a:extLst>
            </p:cNvPr>
            <p:cNvSpPr txBox="1"/>
            <p:nvPr/>
          </p:nvSpPr>
          <p:spPr>
            <a:xfrm>
              <a:off x="7727760" y="3183003"/>
              <a:ext cx="3242061" cy="1384971"/>
            </a:xfrm>
            <a:prstGeom prst="rect">
              <a:avLst/>
            </a:prstGeom>
            <a:noFill/>
          </p:spPr>
          <p:txBody>
            <a:bodyPr wrap="square" rtlCol="0">
              <a:spAutoFit/>
            </a:bodyPr>
            <a:lstStyle/>
            <a:p>
              <a:r>
                <a:rPr lang="en-US" sz="2799" dirty="0">
                  <a:solidFill>
                    <a:srgbClr val="C00000"/>
                  </a:solidFill>
                  <a:latin typeface="Calibri" panose="020F0502020204030204" pitchFamily="34" charset="0"/>
                  <a:cs typeface="Calibri" panose="020F0502020204030204" pitchFamily="34" charset="0"/>
                </a:rPr>
                <a:t>Due within 72 Hours of Discovery of the Outage*</a:t>
              </a:r>
            </a:p>
          </p:txBody>
        </p:sp>
        <p:sp>
          <p:nvSpPr>
            <p:cNvPr id="24" name="TextBox 23">
              <a:extLst>
                <a:ext uri="{FF2B5EF4-FFF2-40B4-BE49-F238E27FC236}">
                  <a16:creationId xmlns:a16="http://schemas.microsoft.com/office/drawing/2014/main" id="{6F5BD606-767D-4052-9BE8-359282DD6074}"/>
                </a:ext>
              </a:extLst>
            </p:cNvPr>
            <p:cNvSpPr txBox="1"/>
            <p:nvPr/>
          </p:nvSpPr>
          <p:spPr>
            <a:xfrm>
              <a:off x="7727759" y="4615190"/>
              <a:ext cx="3242061" cy="1384971"/>
            </a:xfrm>
            <a:prstGeom prst="rect">
              <a:avLst/>
            </a:prstGeom>
            <a:noFill/>
          </p:spPr>
          <p:txBody>
            <a:bodyPr wrap="square" rtlCol="0">
              <a:spAutoFit/>
            </a:bodyPr>
            <a:lstStyle/>
            <a:p>
              <a:r>
                <a:rPr lang="en-US" sz="2799" dirty="0">
                  <a:solidFill>
                    <a:srgbClr val="C00000"/>
                  </a:solidFill>
                  <a:latin typeface="Calibri" panose="020F0502020204030204" pitchFamily="34" charset="0"/>
                  <a:cs typeface="Calibri" panose="020F0502020204030204" pitchFamily="34" charset="0"/>
                </a:rPr>
                <a:t>Due within 30 Days of Discovery of the Outage*</a:t>
              </a:r>
            </a:p>
          </p:txBody>
        </p:sp>
      </p:grpSp>
      <p:sp>
        <p:nvSpPr>
          <p:cNvPr id="22" name="TextBox 21">
            <a:extLst>
              <a:ext uri="{FF2B5EF4-FFF2-40B4-BE49-F238E27FC236}">
                <a16:creationId xmlns:a16="http://schemas.microsoft.com/office/drawing/2014/main" id="{39F828DC-5D78-4764-A1FE-7A558968D17C}"/>
              </a:ext>
            </a:extLst>
          </p:cNvPr>
          <p:cNvSpPr txBox="1"/>
          <p:nvPr/>
        </p:nvSpPr>
        <p:spPr>
          <a:xfrm>
            <a:off x="2820995" y="5988329"/>
            <a:ext cx="8298344" cy="738664"/>
          </a:xfrm>
          <a:prstGeom prst="rect">
            <a:avLst/>
          </a:prstGeom>
          <a:noFill/>
        </p:spPr>
        <p:txBody>
          <a:bodyPr wrap="square" rtlCol="0">
            <a:spAutoFit/>
          </a:bodyPr>
          <a:lstStyle/>
          <a:p>
            <a:r>
              <a:rPr lang="en-US" sz="1400" dirty="0">
                <a:solidFill>
                  <a:srgbClr val="C00000"/>
                </a:solidFill>
                <a:latin typeface="Corbel"/>
              </a:rPr>
              <a:t>* Outages in VoIP networks  </a:t>
            </a:r>
            <a:r>
              <a:rPr lang="en-US" sz="1400" dirty="0">
                <a:solidFill>
                  <a:srgbClr val="C00000"/>
                </a:solidFill>
                <a:latin typeface="+mj-lt"/>
              </a:rPr>
              <a:t>have different reporting timeline requirements.  Notifications must be filed within 240 minutes; Initial Reports within 24 hours; and Final Reports within 30 days of Discovery.  </a:t>
            </a:r>
            <a:r>
              <a:rPr lang="en-US" sz="1400" dirty="0">
                <a:solidFill>
                  <a:srgbClr val="C00000"/>
                </a:solidFill>
                <a:effectLst/>
                <a:latin typeface="+mj-lt"/>
                <a:ea typeface="Calibri" panose="020F0502020204030204" pitchFamily="34" charset="0"/>
              </a:rPr>
              <a:t>Outages in submarine cables also have different reporting timelines. </a:t>
            </a:r>
            <a:r>
              <a:rPr lang="en-US" sz="1400" i="1" dirty="0">
                <a:solidFill>
                  <a:srgbClr val="C00000"/>
                </a:solidFill>
                <a:effectLst/>
                <a:latin typeface="+mj-lt"/>
                <a:ea typeface="Calibri" panose="020F0502020204030204" pitchFamily="34" charset="0"/>
              </a:rPr>
              <a:t>See </a:t>
            </a:r>
            <a:r>
              <a:rPr lang="en-US" sz="1400" dirty="0">
                <a:solidFill>
                  <a:srgbClr val="C00000"/>
                </a:solidFill>
                <a:effectLst/>
                <a:latin typeface="+mj-lt"/>
                <a:ea typeface="Calibri" panose="020F0502020204030204" pitchFamily="34" charset="0"/>
              </a:rPr>
              <a:t>47 C.F.R. § 4.15. </a:t>
            </a:r>
            <a:endParaRPr lang="en-US" sz="1400" dirty="0">
              <a:solidFill>
                <a:srgbClr val="C00000"/>
              </a:solidFill>
              <a:highlight>
                <a:srgbClr val="FFFF00"/>
              </a:highlight>
              <a:latin typeface="+mj-lt"/>
              <a:cs typeface="Calibri" panose="020F0502020204030204" pitchFamily="34" charset="0"/>
            </a:endParaRPr>
          </a:p>
        </p:txBody>
      </p:sp>
    </p:spTree>
    <p:extLst>
      <p:ext uri="{BB962C8B-B14F-4D97-AF65-F5344CB8AC3E}">
        <p14:creationId xmlns:p14="http://schemas.microsoft.com/office/powerpoint/2010/main" val="316643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Keys Contents of NORS Final Reports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13</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84412" y="914400"/>
            <a:ext cx="8915400" cy="7695696"/>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defRPr/>
            </a:pPr>
            <a:endParaRPr lang="en-US" dirty="0">
              <a:solidFill>
                <a:schemeClr val="bg2"/>
              </a:solidFill>
              <a:latin typeface="Calibri" panose="020F0502020204030204" pitchFamily="34" charset="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When outage occurred</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Description of event </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Duration of outage </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Location of the effects of the event</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Effects of the outage</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Causes of the event</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Whether malicious or not</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Part of network involved</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Steps taken to prevent future occurrences</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CSRIC best practices related to an outage</a:t>
            </a:r>
          </a:p>
          <a:p>
            <a:pPr marL="342900" indent="-342900" eaLnBrk="0" fontAlgn="base" hangingPunct="0">
              <a:spcBef>
                <a:spcPct val="0"/>
              </a:spcBef>
              <a:spcAft>
                <a:spcPct val="0"/>
              </a:spcAft>
              <a:buFont typeface="Arial" panose="020B0604020202020204" pitchFamily="34" charset="0"/>
              <a:buChar char="•"/>
              <a:defRPr/>
            </a:pPr>
            <a:r>
              <a:rPr lang="en-US" sz="2400" dirty="0">
                <a:solidFill>
                  <a:schemeClr val="bg2"/>
                </a:solidFill>
                <a:latin typeface="Calibri" panose="020F0502020204030204" pitchFamily="34" charset="0"/>
                <a:cs typeface="Calibri" panose="020F0502020204030204" pitchFamily="34" charset="0"/>
              </a:rPr>
              <a:t>Contact information about </a:t>
            </a:r>
            <a:r>
              <a:rPr lang="en-US" sz="2400" dirty="0">
                <a:solidFill>
                  <a:schemeClr val="bg1"/>
                </a:solidFill>
                <a:latin typeface="Calibri" panose="020F0502020204030204" pitchFamily="34" charset="0"/>
                <a:cs typeface="Calibri" panose="020F0502020204030204" pitchFamily="34" charset="0"/>
              </a:rPr>
              <a:t>the outage </a:t>
            </a:r>
            <a:r>
              <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(service provider contact information must not be shared publicly)</a:t>
            </a:r>
            <a:endParaRPr lang="en-US" sz="2400" dirty="0">
              <a:solidFill>
                <a:schemeClr val="bg1"/>
              </a:solidFill>
              <a:latin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endParaRPr lang="en-US" dirty="0">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64B548C-762A-6747-73F4-B3ED2FE15AB8}"/>
              </a:ext>
            </a:extLst>
          </p:cNvPr>
          <p:cNvSpPr txBox="1"/>
          <p:nvPr/>
        </p:nvSpPr>
        <p:spPr>
          <a:xfrm>
            <a:off x="2379244" y="5801404"/>
            <a:ext cx="9032081" cy="646331"/>
          </a:xfrm>
          <a:prstGeom prst="rect">
            <a:avLst/>
          </a:prstGeom>
          <a:noFill/>
        </p:spPr>
        <p:txBody>
          <a:bodyPr wrap="square">
            <a:spAutoFit/>
          </a:bodyPr>
          <a:lstStyle/>
          <a:p>
            <a:r>
              <a:rPr lang="en-US" sz="1800" dirty="0">
                <a:solidFill>
                  <a:schemeClr val="bg1"/>
                </a:solidFill>
                <a:effectLst/>
                <a:latin typeface="Times New Roman" panose="02020603050405020304" pitchFamily="18" charset="0"/>
                <a:ea typeface="Calibri" panose="020F0502020204030204" pitchFamily="34" charset="0"/>
              </a:rPr>
              <a:t>More information on industry Best Practices can be found at https://opendata.fcc.gov/Public-Safety/CSRIC-Best-Practices/qb45-rw2t</a:t>
            </a:r>
            <a:r>
              <a:rPr lang="en-US" sz="1800">
                <a:solidFill>
                  <a:schemeClr val="bg1"/>
                </a:solidFill>
                <a:effectLst/>
                <a:latin typeface="Times New Roman" panose="02020603050405020304" pitchFamily="18" charset="0"/>
                <a:ea typeface="Calibri" panose="020F0502020204030204" pitchFamily="34" charset="0"/>
              </a:rPr>
              <a:t>/data</a:t>
            </a:r>
            <a:endParaRPr lang="en-US" dirty="0">
              <a:solidFill>
                <a:schemeClr val="bg1"/>
              </a:solidFill>
            </a:endParaRPr>
          </a:p>
        </p:txBody>
      </p:sp>
    </p:spTree>
    <p:extLst>
      <p:ext uri="{BB962C8B-B14F-4D97-AF65-F5344CB8AC3E}">
        <p14:creationId xmlns:p14="http://schemas.microsoft.com/office/powerpoint/2010/main" val="22211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sz="2600" b="1" dirty="0">
                <a:solidFill>
                  <a:schemeClr val="bg1"/>
                </a:solidFill>
                <a:latin typeface="Calibri" panose="020F0502020204030204" pitchFamily="34" charset="0"/>
                <a:cs typeface="Calibri" panose="020F0502020204030204" pitchFamily="34" charset="0"/>
              </a:rPr>
              <a:t>Examples of NORS Aggregated Data </a:t>
            </a:r>
            <a:br>
              <a:rPr lang="en-US" sz="2000" b="1" dirty="0">
                <a:solidFill>
                  <a:schemeClr val="bg1"/>
                </a:solidFill>
                <a:latin typeface="Calibri" panose="020F0502020204030204" pitchFamily="34" charset="0"/>
                <a:cs typeface="Calibri" panose="020F0502020204030204" pitchFamily="34" charset="0"/>
              </a:rPr>
            </a:br>
            <a:r>
              <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(Provided from Quarterly FCC Reports at Public Industry Meetings)</a:t>
            </a:r>
            <a:endParaRPr lang="en-US" sz="2000" b="1" dirty="0">
              <a:solidFill>
                <a:schemeClr val="bg1"/>
              </a:solidFill>
              <a:latin typeface="Calibri" panose="020F0502020204030204" pitchFamily="34" charset="0"/>
              <a:cs typeface="Calibri" panose="020F0502020204030204" pitchFamily="34" charset="0"/>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14</a:t>
            </a:fld>
            <a:endParaRPr lang="en-US" sz="1600">
              <a:solidFill>
                <a:srgbClr val="001125"/>
              </a:solidFill>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84412" y="914400"/>
            <a:ext cx="8915400" cy="3283078"/>
          </a:xfrm>
          <a:prstGeom prst="rect">
            <a:avLst/>
          </a:prstGeom>
        </p:spPr>
        <p:txBody>
          <a:bodyPr wrap="square">
            <a:spAutoFit/>
          </a:bodyPr>
          <a:lstStyle/>
          <a:p>
            <a:pPr marR="0" lvl="1">
              <a:lnSpc>
                <a:spcPct val="107000"/>
              </a:lnSpc>
              <a:spcBef>
                <a:spcPts val="0"/>
              </a:spcBef>
              <a:spcAft>
                <a:spcPts val="0"/>
              </a:spcAft>
            </a:pPr>
            <a:endParaRPr lang="en-US">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R="0" lvl="1">
              <a:lnSpc>
                <a:spcPct val="107000"/>
              </a:lnSpc>
              <a:spcBef>
                <a:spcPts val="0"/>
              </a:spcBef>
              <a:spcAft>
                <a:spcPts val="0"/>
              </a:spcAft>
            </a:pPr>
            <a:endParaRPr lang="en-US">
              <a:solidFill>
                <a:schemeClr val="bg2"/>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a:solidFill>
                <a:schemeClr val="bg2"/>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BE01B75-F9DC-4D68-B963-1E8A62FB16E9}"/>
              </a:ext>
            </a:extLst>
          </p:cNvPr>
          <p:cNvPicPr>
            <a:picLocks noChangeAspect="1"/>
          </p:cNvPicPr>
          <p:nvPr/>
        </p:nvPicPr>
        <p:blipFill>
          <a:blip r:embed="rId5"/>
          <a:stretch>
            <a:fillRect/>
          </a:stretch>
        </p:blipFill>
        <p:spPr>
          <a:xfrm>
            <a:off x="2574894" y="1263544"/>
            <a:ext cx="4074032" cy="2645804"/>
          </a:xfrm>
          <a:prstGeom prst="rect">
            <a:avLst/>
          </a:prstGeom>
        </p:spPr>
      </p:pic>
      <p:pic>
        <p:nvPicPr>
          <p:cNvPr id="5" name="Picture 4">
            <a:extLst>
              <a:ext uri="{FF2B5EF4-FFF2-40B4-BE49-F238E27FC236}">
                <a16:creationId xmlns:a16="http://schemas.microsoft.com/office/drawing/2014/main" id="{2C773240-2A00-4D82-9655-9C4349F1E40B}"/>
              </a:ext>
            </a:extLst>
          </p:cNvPr>
          <p:cNvPicPr>
            <a:picLocks noChangeAspect="1"/>
          </p:cNvPicPr>
          <p:nvPr/>
        </p:nvPicPr>
        <p:blipFill>
          <a:blip r:embed="rId6"/>
          <a:stretch>
            <a:fillRect/>
          </a:stretch>
        </p:blipFill>
        <p:spPr>
          <a:xfrm>
            <a:off x="7068143" y="1180909"/>
            <a:ext cx="4150302" cy="2728439"/>
          </a:xfrm>
          <a:prstGeom prst="rect">
            <a:avLst/>
          </a:prstGeom>
        </p:spPr>
      </p:pic>
      <p:pic>
        <p:nvPicPr>
          <p:cNvPr id="8" name="Picture 7">
            <a:extLst>
              <a:ext uri="{FF2B5EF4-FFF2-40B4-BE49-F238E27FC236}">
                <a16:creationId xmlns:a16="http://schemas.microsoft.com/office/drawing/2014/main" id="{42E09884-D3AA-4CE0-A55B-D980F36D7542}"/>
              </a:ext>
            </a:extLst>
          </p:cNvPr>
          <p:cNvPicPr>
            <a:picLocks noChangeAspect="1"/>
          </p:cNvPicPr>
          <p:nvPr/>
        </p:nvPicPr>
        <p:blipFill>
          <a:blip r:embed="rId7"/>
          <a:stretch>
            <a:fillRect/>
          </a:stretch>
        </p:blipFill>
        <p:spPr>
          <a:xfrm>
            <a:off x="2885068" y="4091214"/>
            <a:ext cx="3676370" cy="2369886"/>
          </a:xfrm>
          <a:prstGeom prst="rect">
            <a:avLst/>
          </a:prstGeom>
        </p:spPr>
      </p:pic>
      <p:pic>
        <p:nvPicPr>
          <p:cNvPr id="10" name="Picture 9">
            <a:extLst>
              <a:ext uri="{FF2B5EF4-FFF2-40B4-BE49-F238E27FC236}">
                <a16:creationId xmlns:a16="http://schemas.microsoft.com/office/drawing/2014/main" id="{11D23340-FDF1-45D1-A003-D3471421165E}"/>
              </a:ext>
            </a:extLst>
          </p:cNvPr>
          <p:cNvPicPr>
            <a:picLocks noChangeAspect="1"/>
          </p:cNvPicPr>
          <p:nvPr/>
        </p:nvPicPr>
        <p:blipFill>
          <a:blip r:embed="rId8"/>
          <a:stretch>
            <a:fillRect/>
          </a:stretch>
        </p:blipFill>
        <p:spPr>
          <a:xfrm>
            <a:off x="7325782" y="4056179"/>
            <a:ext cx="3794864" cy="2369886"/>
          </a:xfrm>
          <a:prstGeom prst="rect">
            <a:avLst/>
          </a:prstGeom>
        </p:spPr>
      </p:pic>
    </p:spTree>
    <p:extLst>
      <p:ext uri="{BB962C8B-B14F-4D97-AF65-F5344CB8AC3E}">
        <p14:creationId xmlns:p14="http://schemas.microsoft.com/office/powerpoint/2010/main" val="140635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NORS/DIRS Confidential Information</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15</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258393" y="912632"/>
            <a:ext cx="9099752" cy="860472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NORS and DIRS f</a:t>
            </a: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rPr>
              <a:t>ilings are confidential under Federal law due to </a:t>
            </a:r>
            <a:r>
              <a:rPr lang="en-US" sz="1600" b="0" i="0" u="none" strike="noStrike" baseline="0" dirty="0">
                <a:solidFill>
                  <a:schemeClr val="bg2"/>
                </a:solidFill>
                <a:latin typeface="Calibri" panose="020F0502020204030204" pitchFamily="34" charset="0"/>
                <a:cs typeface="Calibri" panose="020F0502020204030204" pitchFamily="34" charset="0"/>
              </a:rPr>
              <a:t>national security and commercial competitiveness considerations.</a:t>
            </a:r>
          </a:p>
          <a:p>
            <a:pPr marL="342900" marR="0" lvl="0" indent="-342900">
              <a:lnSpc>
                <a:spcPct val="107000"/>
              </a:lnSpc>
              <a:spcBef>
                <a:spcPts val="0"/>
              </a:spcBef>
              <a:spcAft>
                <a:spcPts val="0"/>
              </a:spcAft>
              <a:buFont typeface="Symbol" panose="05050102010706020507" pitchFamily="18" charset="2"/>
              <a:buChar char=""/>
            </a:pPr>
            <a:endParaRPr lang="en-US" sz="1600" b="0" i="0" u="none" strike="noStrike" baseline="0" dirty="0">
              <a:solidFill>
                <a:schemeClr val="bg2"/>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b="0" i="0" strike="noStrike" baseline="0" dirty="0">
                <a:solidFill>
                  <a:schemeClr val="bg1"/>
                </a:solidFill>
                <a:latin typeface="Calibri" panose="020F0502020204030204" pitchFamily="34" charset="0"/>
                <a:cs typeface="Calibri" panose="020F0502020204030204" pitchFamily="34" charset="0"/>
              </a:rPr>
              <a:t>NORS and DIRS filings contain business contact information for each service provider, which the FCC treats as PII.</a:t>
            </a:r>
          </a:p>
          <a:p>
            <a:pPr marL="342900" marR="0" lvl="0" indent="-342900">
              <a:lnSpc>
                <a:spcPct val="107000"/>
              </a:lnSpc>
              <a:spcBef>
                <a:spcPts val="0"/>
              </a:spcBef>
              <a:spcAft>
                <a:spcPts val="0"/>
              </a:spcAft>
              <a:buFont typeface="Symbol" panose="05050102010706020507" pitchFamily="18" charset="2"/>
              <a:buChar char=""/>
            </a:pPr>
            <a:endParaRPr lang="en-US" sz="1600" dirty="0">
              <a:solidFill>
                <a:schemeClr val="bg1"/>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latin typeface="Calibri" panose="020F0502020204030204" pitchFamily="34" charset="0"/>
                <a:cs typeface="Calibri" panose="020F0502020204030204" pitchFamily="34" charset="0"/>
              </a:rPr>
              <a:t>“NORS/DIRS confidential information” refers to NORS/DIRS filings, in whole or part, and any confidential information derived from the filings.</a:t>
            </a:r>
            <a:endParaRPr lang="en-US" sz="1600" b="0" i="0" u="none" strike="noStrike" baseline="0" dirty="0">
              <a:solidFill>
                <a:schemeClr val="bg2"/>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may only use NORS/DIRS confidential information</a:t>
            </a:r>
            <a:r>
              <a:rPr lang="en-US" sz="1600" dirty="0">
                <a:solidFill>
                  <a:schemeClr val="bg1"/>
                </a:solidFill>
                <a:latin typeface="Calibri" panose="020F0502020204030204" pitchFamily="34" charset="0"/>
                <a:cs typeface="Calibri" panose="020F0502020204030204" pitchFamily="34" charset="0"/>
              </a:rPr>
              <a:t> </a:t>
            </a:r>
            <a: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a:t>
            </a:r>
            <a:r>
              <a:rPr lang="en-US" sz="1600" dirty="0">
                <a:solidFill>
                  <a:schemeClr val="bg1"/>
                </a:solidFill>
                <a:latin typeface="Calibri" panose="020F0502020204030204" pitchFamily="34" charset="0"/>
                <a:cs typeface="Calibri" panose="020F0502020204030204" pitchFamily="34" charset="0"/>
              </a:rPr>
              <a:t>carry out emergency management and first responder support functions that your agency is directly responsible for pursuant to its official duties </a:t>
            </a:r>
            <a:r>
              <a:rPr lang="en-US" sz="1600" dirty="0">
                <a:solidFill>
                  <a:schemeClr val="bg1"/>
                </a:solidFill>
                <a:latin typeface="Calibri" panose="020F0502020204030204" pitchFamily="34" charset="0"/>
                <a:cs typeface="Calibri" panose="020F0502020204030204" pitchFamily="34" charset="0"/>
                <a:sym typeface="Wingdings" panose="05000000000000000000" pitchFamily="2" charset="2"/>
              </a:rPr>
              <a:t>(a “need to know” standard).</a:t>
            </a:r>
            <a:endParaRPr lang="en-US" sz="1600" dirty="0">
              <a:solidFill>
                <a:schemeClr val="bg1"/>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solidFill>
                <a:schemeClr val="bg1"/>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latin typeface="Calibri" panose="020F0502020204030204" pitchFamily="34" charset="0"/>
                <a:cs typeface="Calibri" panose="020F0502020204030204" pitchFamily="34" charset="0"/>
              </a:rPr>
              <a:t>Permitted uses of NORS/DIRS confidential information based on this “need to know” basis:</a:t>
            </a:r>
          </a:p>
          <a:p>
            <a:pPr marL="742950" lvl="1" indent="-285750">
              <a:lnSpc>
                <a:spcPct val="107000"/>
              </a:lnSpc>
              <a:buFont typeface="Courier New" panose="02070309020205020404" pitchFamily="49" charset="0"/>
              <a:buChar char="o"/>
            </a:pPr>
            <a:endParaRPr lang="en-US" sz="1600" dirty="0">
              <a:solidFill>
                <a:schemeClr val="bg1"/>
              </a:solidFill>
              <a:latin typeface="Calibri" panose="020F0502020204030204" pitchFamily="34" charset="0"/>
              <a:cs typeface="Calibri" panose="020F0502020204030204" pitchFamily="34" charset="0"/>
            </a:endParaRPr>
          </a:p>
          <a:p>
            <a:pPr marL="742950" lvl="1" indent="-285750">
              <a:lnSpc>
                <a:spcPct val="107000"/>
              </a:lnSpc>
              <a:buFont typeface="Courier New" panose="02070309020205020404" pitchFamily="49" charset="0"/>
              <a:buChar char="o"/>
            </a:pPr>
            <a:r>
              <a:rPr lang="en-US" sz="1400" b="0" i="0" u="none" strike="noStrike" baseline="0" dirty="0">
                <a:solidFill>
                  <a:schemeClr val="bg1"/>
                </a:solidFill>
                <a:latin typeface="Calibri" panose="020F0502020204030204" pitchFamily="34" charset="0"/>
                <a:cs typeface="Calibri" panose="020F0502020204030204" pitchFamily="34" charset="0"/>
              </a:rPr>
              <a:t>informing the public of danger, or preparing in advance for such danger, to avoid the loss of life and property.</a:t>
            </a:r>
            <a:endParaRPr lang="en-US" sz="1400" dirty="0">
              <a:solidFill>
                <a:schemeClr val="bg1"/>
              </a:solidFill>
              <a:latin typeface="Calibri" panose="020F0502020204030204" pitchFamily="34" charset="0"/>
              <a:cs typeface="Calibri" panose="020F0502020204030204" pitchFamily="34" charset="0"/>
            </a:endParaRPr>
          </a:p>
          <a:p>
            <a:pPr marL="742950" lvl="1" indent="-285750">
              <a:lnSpc>
                <a:spcPct val="107000"/>
              </a:lnSpc>
              <a:buFont typeface="Courier New" panose="02070309020205020404" pitchFamily="49" charset="0"/>
              <a:buChar char="o"/>
            </a:pPr>
            <a:endParaRPr lang="en-US" sz="1400" dirty="0">
              <a:solidFill>
                <a:schemeClr val="bg1"/>
              </a:solidFill>
              <a:latin typeface="Calibri" panose="020F0502020204030204" pitchFamily="34" charset="0"/>
              <a:cs typeface="Calibri" panose="020F0502020204030204" pitchFamily="34" charset="0"/>
            </a:endParaRPr>
          </a:p>
          <a:p>
            <a:pPr marL="742950" lvl="1" indent="-285750">
              <a:lnSpc>
                <a:spcPct val="107000"/>
              </a:lnSpc>
              <a:buFont typeface="Courier New" panose="02070309020205020404" pitchFamily="49" charset="0"/>
              <a:buChar char="o"/>
            </a:pPr>
            <a:r>
              <a:rPr lang="en-US" sz="1400" dirty="0">
                <a:solidFill>
                  <a:schemeClr val="bg1"/>
                </a:solidFill>
                <a:latin typeface="Calibri" panose="020F0502020204030204" pitchFamily="34" charset="0"/>
                <a:cs typeface="Calibri" panose="020F0502020204030204" pitchFamily="34" charset="0"/>
              </a:rPr>
              <a:t>assessing emergency notification options available in areas impacted by an outage or disaster and/or coordinating alternate methods of notification.</a:t>
            </a:r>
            <a:br>
              <a:rPr lang="en-US" sz="1400" dirty="0">
                <a:solidFill>
                  <a:schemeClr val="bg1"/>
                </a:solidFill>
                <a:latin typeface="Calibri" panose="020F0502020204030204" pitchFamily="34" charset="0"/>
                <a:cs typeface="Calibri" panose="020F0502020204030204" pitchFamily="34" charset="0"/>
              </a:rPr>
            </a:br>
            <a:endParaRPr lang="en-US" sz="1400" dirty="0">
              <a:solidFill>
                <a:schemeClr val="bg1"/>
              </a:solidFill>
              <a:latin typeface="Calibri" panose="020F0502020204030204" pitchFamily="34" charset="0"/>
              <a:cs typeface="Calibri" panose="020F0502020204030204" pitchFamily="34" charset="0"/>
            </a:endParaRPr>
          </a:p>
          <a:p>
            <a:pPr marL="742950" lvl="1" indent="-285750">
              <a:lnSpc>
                <a:spcPct val="107000"/>
              </a:lnSpc>
              <a:buFont typeface="Courier New" panose="02070309020205020404" pitchFamily="49" charset="0"/>
              <a:buChar char="o"/>
            </a:pPr>
            <a:r>
              <a:rPr lang="en-US" sz="1400" dirty="0">
                <a:solidFill>
                  <a:schemeClr val="bg1"/>
                </a:solidFill>
                <a:latin typeface="Calibri" panose="020F0502020204030204" pitchFamily="34" charset="0"/>
                <a:cs typeface="Calibri" panose="020F0502020204030204" pitchFamily="34" charset="0"/>
              </a:rPr>
              <a:t>identifying trends and performing analyses designed to make long-term improvements in public safety outcomes.</a:t>
            </a:r>
            <a:br>
              <a:rPr lang="en-US"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endParaRPr lang="en-US" sz="2200" b="0" i="0" u="none" strike="noStrike" baseline="0"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4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NORS/DIRS Confidential Information</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16</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544520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You may </a:t>
            </a:r>
            <a:r>
              <a:rPr lang="en-US" sz="22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not</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use NORS/DIRS confidential information for </a:t>
            </a:r>
            <a:r>
              <a:rPr lang="en-US" sz="22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any </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non-emergency-related regulatory purposes, including, for example: </a:t>
            </a:r>
          </a:p>
          <a:p>
            <a:pPr marL="800100" lvl="1" indent="-342900">
              <a:lnSpc>
                <a:spcPct val="107000"/>
              </a:lnSpc>
              <a:buFont typeface="Symbol" panose="05050102010706020507" pitchFamily="18" charset="2"/>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merger review.</a:t>
            </a:r>
          </a:p>
          <a:p>
            <a:pPr marL="800100" lvl="1" indent="-342900">
              <a:lnSpc>
                <a:spcPct val="107000"/>
              </a:lnSpc>
              <a:buFont typeface="Symbol" panose="05050102010706020507" pitchFamily="18" charset="2"/>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consumer protection activities.</a:t>
            </a:r>
          </a:p>
          <a:p>
            <a:pPr marL="800100" lvl="1" indent="-342900">
              <a:lnSpc>
                <a:spcPct val="107000"/>
              </a:lnSpc>
              <a:buFont typeface="Symbol" panose="05050102010706020507" pitchFamily="18" charset="2"/>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contract disputes involving service providers.</a:t>
            </a:r>
          </a:p>
          <a:p>
            <a:pPr marL="800100" lvl="1" indent="-342900">
              <a:lnSpc>
                <a:spcPct val="107000"/>
              </a:lnSpc>
              <a:buFont typeface="Symbol" panose="05050102010706020507" pitchFamily="18" charset="2"/>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release of service provider competitive information.</a:t>
            </a:r>
            <a:b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Your agency’s “need to know” for the filings is not based on any of these       </a:t>
            </a:r>
          </a:p>
          <a:p>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grounds/activities.</a:t>
            </a:r>
            <a:b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NORS/DIRS confidential </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i</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nformation may not be shared with media outlets or on social media webpages.</a:t>
            </a:r>
            <a:endParaRPr lang="en-US" sz="220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0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Sharing NORS/DIRS Confidential Information:</a:t>
            </a:r>
            <a:b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Within Your Agency</a:t>
            </a:r>
            <a:endParaRPr lang="en-US" sz="2600" b="1" dirty="0">
              <a:solidFill>
                <a:srgbClr val="001125"/>
              </a:solidFill>
              <a:latin typeface="Calibri" panose="020F0502020204030204" pitchFamily="34" charset="0"/>
              <a:cs typeface="Calibri" panose="020F0502020204030204" pitchFamily="34" charset="0"/>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17</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7023846"/>
          </a:xfrm>
          <a:prstGeom prst="rect">
            <a:avLst/>
          </a:prstGeom>
        </p:spPr>
        <p:txBody>
          <a:bodyPr wrap="square">
            <a:spAutoFit/>
          </a:bodyPr>
          <a:lstStyle/>
          <a:p>
            <a:pPr marR="0" lvl="0">
              <a:lnSpc>
                <a:spcPct val="107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may share </a:t>
            </a:r>
            <a:r>
              <a:rPr lang="en-US" sz="2000" dirty="0">
                <a:solidFill>
                  <a:schemeClr val="bg1"/>
                </a:solidFill>
                <a:latin typeface="Calibri" panose="020F0502020204030204" pitchFamily="34" charset="0"/>
                <a:cs typeface="Calibri" panose="020F0502020204030204" pitchFamily="34" charset="0"/>
              </a:rPr>
              <a:t>NORS/DIRS confidential information </a:t>
            </a:r>
            <a:r>
              <a:rPr lang="en-US" sz="2000" b="1" i="1" dirty="0">
                <a:solidFill>
                  <a:schemeClr val="bg1"/>
                </a:solidFill>
                <a:latin typeface="Calibri" panose="020F0502020204030204" pitchFamily="34" charset="0"/>
                <a:cs typeface="Calibri" panose="020F0502020204030204" pitchFamily="34" charset="0"/>
              </a:rPr>
              <a:t>within your agency </a:t>
            </a:r>
            <a:r>
              <a:rPr lang="en-US" sz="2000" dirty="0">
                <a:solidFill>
                  <a:schemeClr val="bg1"/>
                </a:solidFill>
                <a:latin typeface="Calibri" panose="020F0502020204030204" pitchFamily="34" charset="0"/>
                <a:cs typeface="Calibri" panose="020F0502020204030204" pitchFamily="34" charset="0"/>
              </a:rPr>
              <a:t>with other employees who have a “need to know,” i.e., who carry out official emergency management and first responder support functions that the agency is directly responsible for.</a:t>
            </a:r>
          </a:p>
          <a:p>
            <a:pPr marR="0" lvl="0">
              <a:lnSpc>
                <a:spcPct val="107000"/>
              </a:lnSpc>
              <a:spcBef>
                <a:spcPts val="0"/>
              </a:spcBef>
              <a:spcAft>
                <a:spcPts val="0"/>
              </a:spcAft>
            </a:pPr>
            <a:endParaRPr lang="en-US" sz="2000"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Recipients within your agency with a “need to know” may include, e.g., decision makers and other supervisors in your chain of command.</a:t>
            </a:r>
          </a:p>
          <a:p>
            <a:pPr marL="800100" lvl="1" indent="-342900">
              <a:lnSpc>
                <a:spcPct val="107000"/>
              </a:lnSpc>
              <a:buFont typeface="Arial" panose="020B0604020202020204" pitchFamily="34" charset="0"/>
              <a:buChar char="•"/>
            </a:pPr>
            <a:endParaRPr lang="en-US" sz="2000"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Those recipients may not further share or disclose NORS/DIRS confidential information. </a:t>
            </a:r>
          </a:p>
          <a:p>
            <a:pPr lvl="2">
              <a:lnSpc>
                <a:spcPct val="107000"/>
              </a:lnSpc>
            </a:pPr>
            <a:endParaRPr lang="en-US" sz="2000" dirty="0">
              <a:solidFill>
                <a:schemeClr val="bg1"/>
              </a:solidFill>
              <a:latin typeface="Calibri" panose="020F0502020204030204" pitchFamily="34" charset="0"/>
              <a:cs typeface="Calibri" panose="020F0502020204030204" pitchFamily="34" charset="0"/>
            </a:endParaRPr>
          </a:p>
          <a:p>
            <a:pPr marL="800100" lvl="1" indent="-342900">
              <a:lnSpc>
                <a:spcPct val="107000"/>
              </a:lnSpc>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Contractors are </a:t>
            </a:r>
            <a:r>
              <a:rPr lang="en-US"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outside</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your agency for the purposes of the sharing program.  You may </a:t>
            </a:r>
            <a:r>
              <a:rPr lang="en-US" sz="20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not</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share </a:t>
            </a:r>
            <a:r>
              <a:rPr lang="en-US" sz="2000" dirty="0">
                <a:solidFill>
                  <a:schemeClr val="bg1"/>
                </a:solidFill>
                <a:latin typeface="Calibri" panose="020F0502020204030204" pitchFamily="34" charset="0"/>
                <a:cs typeface="Calibri" panose="020F0502020204030204" pitchFamily="34" charset="0"/>
              </a:rPr>
              <a:t>NORS/DIRS confidential information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with contractors except as described on the next two slides.</a:t>
            </a: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99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Sharing NORS/DIRS Confidential Information:</a:t>
            </a:r>
            <a:b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Outside Your Agency</a:t>
            </a:r>
            <a:endParaRPr lang="en-US" sz="2600" b="1" dirty="0">
              <a:solidFill>
                <a:srgbClr val="001125"/>
              </a:solidFill>
              <a:highlight>
                <a:srgbClr val="FF00FF"/>
              </a:highlight>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18</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8937703"/>
          </a:xfrm>
          <a:prstGeom prst="rect">
            <a:avLst/>
          </a:prstGeom>
        </p:spPr>
        <p:txBody>
          <a:bodyPr wrap="square">
            <a:spAutoFit/>
          </a:bodyPr>
          <a:lstStyle/>
          <a:p>
            <a:pPr marL="342900" indent="-342900">
              <a:lnSpc>
                <a:spcPct val="107000"/>
              </a:lnSpc>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may </a:t>
            </a:r>
            <a:r>
              <a:rPr lang="en-US" sz="2000" dirty="0">
                <a:solidFill>
                  <a:schemeClr val="bg1"/>
                </a:solidFill>
                <a:latin typeface="Calibri" panose="020F0502020204030204" pitchFamily="34" charset="0"/>
                <a:cs typeface="Calibri" panose="020F0502020204030204" pitchFamily="34" charset="0"/>
              </a:rPr>
              <a:t>share NORS/DIRS confidential information with</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any individual </a:t>
            </a:r>
            <a:r>
              <a:rPr lang="en-US" sz="20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outside your agency</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including your agency’s contractors, if your agency coordinator determines tha</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 the recipient has a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“need to know.”</a:t>
            </a:r>
          </a:p>
          <a:p>
            <a:pPr marL="342900" marR="0" lvl="0" indent="-342900">
              <a:lnSpc>
                <a:spcPct val="107000"/>
              </a:lnSpc>
              <a:spcBef>
                <a:spcPts val="0"/>
              </a:spcBef>
              <a:spcAft>
                <a:spcPts val="0"/>
              </a:spcAft>
              <a:buFont typeface="Symbol" panose="05050102010706020507" pitchFamily="18" charset="2"/>
              <a:buChar char=""/>
            </a:pP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Other differences when sharing outside your agency:</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Your agency coordinator is responsible for </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the “need to know” determination.</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“need to know” must pertain to a specific imminent or on-going public safety event (sharing for purposes of long-term trend analysis not permitted).</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A log must be kept of all outside recipients with whom information is shared (your coordinator may maintain this log or ask you to do so).</a:t>
            </a:r>
          </a:p>
          <a:p>
            <a:pPr marL="742950" marR="0" lvl="1" indent="-285750">
              <a:lnSpc>
                <a:spcPct val="107000"/>
              </a:lnSpc>
              <a:spcBef>
                <a:spcPts val="0"/>
              </a:spcBef>
              <a:spcAft>
                <a:spcPts val="0"/>
              </a:spcAft>
              <a:buFont typeface="Courier New" panose="02070309020205020404" pitchFamily="49" charset="0"/>
              <a:buChar char="o"/>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Potential outside entities to share with:</a:t>
            </a:r>
          </a:p>
          <a:p>
            <a:pPr marL="1200150" lvl="2" indent="-285750">
              <a:lnSpc>
                <a:spcPct val="107000"/>
              </a:lnSpc>
              <a:buFont typeface="Courier New" panose="02070309020205020404" pitchFamily="49" charset="0"/>
              <a:buChar char="o"/>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PSAPs / 911 authorities</a:t>
            </a:r>
          </a:p>
          <a:p>
            <a:pPr marL="1200150" lvl="2" indent="-285750">
              <a:lnSpc>
                <a:spcPct val="107000"/>
              </a:lnSpc>
              <a:buFont typeface="Courier New" panose="02070309020205020404" pitchFamily="49" charset="0"/>
              <a:buChar char="o"/>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Local police agencies</a:t>
            </a:r>
          </a:p>
          <a:p>
            <a:pPr marL="1200150" lvl="2" indent="-285750">
              <a:lnSpc>
                <a:spcPct val="107000"/>
              </a:lnSpc>
              <a:buFont typeface="Courier New" panose="02070309020205020404" pitchFamily="49" charset="0"/>
              <a:buChar char="o"/>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First responders </a:t>
            </a:r>
          </a:p>
          <a:p>
            <a:pPr marL="1200150" lvl="2" indent="-285750">
              <a:lnSpc>
                <a:spcPct val="107000"/>
              </a:lnSpc>
              <a:buFont typeface="Courier New" panose="02070309020205020404" pitchFamily="49" charset="0"/>
              <a:buChar char="o"/>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Other local (city, county, etc.</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public safety agencies</a:t>
            </a:r>
          </a:p>
          <a:p>
            <a:pPr marL="1200150" lvl="2" indent="-285750">
              <a:lnSpc>
                <a:spcPct val="107000"/>
              </a:lnSpc>
              <a:buFont typeface="Courier New" panose="02070309020205020404" pitchFamily="49" charset="0"/>
              <a:buChar char="o"/>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Your agency’s contractors charged with restoration and recovery efforts </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buFont typeface="Arial" panose="020B0604020202020204" pitchFamily="34" charset="0"/>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68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Sharing NORS/DIRS Confidential Information:</a:t>
            </a:r>
            <a:b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Outside Your Agency</a:t>
            </a:r>
            <a:endParaRPr lang="en-US" sz="2600" b="1" dirty="0">
              <a:solidFill>
                <a:srgbClr val="001125"/>
              </a:solidFill>
              <a:highlight>
                <a:srgbClr val="FF00FF"/>
              </a:highlight>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19</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6368731"/>
          </a:xfrm>
          <a:prstGeom prst="rect">
            <a:avLst/>
          </a:prstGeom>
        </p:spPr>
        <p:txBody>
          <a:bodyPr wrap="square" lIns="91440" tIns="45720" rIns="91440" bIns="45720" anchor="t">
            <a:spAutoFit/>
          </a:bodyPr>
          <a:lstStyle/>
          <a:p>
            <a:pPr marL="342900" indent="-342900">
              <a:lnSpc>
                <a:spcPct val="107000"/>
              </a:lnSpc>
              <a:buFont typeface="Arial" panose="020B0604020202020204" pitchFamily="34" charset="0"/>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Before sharing outside your agency, your agency must </a:t>
            </a:r>
            <a:r>
              <a:rPr lang="en-US" b="0" i="0" u="none" strike="noStrike" baseline="0" dirty="0">
                <a:solidFill>
                  <a:schemeClr val="bg1"/>
                </a:solidFill>
                <a:latin typeface="Calibri" panose="020F0502020204030204" pitchFamily="34" charset="0"/>
                <a:cs typeface="Calibri" panose="020F0502020204030204" pitchFamily="34" charset="0"/>
              </a:rPr>
              <a:t>instruct downstream recipients to keep NORS and DIRS information they receive as confidential.  Your agency must obtain a certification from downstream entities that they will treat the information as confidential, not disclose it absent a finding by the FCC that allows it to do so, report any unauthorized access, and securely destroy the information when the public safety event that warrants its access to the information has concluded.</a:t>
            </a:r>
          </a:p>
          <a:p>
            <a:pPr marL="800100" lvl="1" indent="-342900">
              <a:lnSpc>
                <a:spcPct val="107000"/>
              </a:lnSpc>
              <a:buFont typeface="Arial" panose="020B0604020202020204" pitchFamily="34" charset="0"/>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certification for your agency’s use for this purpose is available on the FCC’s website at </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5"/>
              </a:rPr>
              <a:t>https://www.fcc.gov/outage-information-sharing</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nSpc>
                <a:spcPct val="107000"/>
              </a:lnSpc>
              <a:buFont typeface="Arial" panose="020B0604020202020204" pitchFamily="34" charset="0"/>
              <a:buChar char="•"/>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Arial" panose="020B0604020202020204" pitchFamily="34" charset="0"/>
              <a:buChar char="•"/>
            </a:pPr>
            <a:r>
              <a:rPr lang="en-US" dirty="0">
                <a:solidFill>
                  <a:schemeClr val="bg1"/>
                </a:solidFill>
                <a:effectLst/>
                <a:latin typeface="Calibri"/>
                <a:ea typeface="Calibri"/>
                <a:cs typeface="Calibri"/>
              </a:rPr>
              <a:t>The </a:t>
            </a:r>
            <a:r>
              <a:rPr lang="en-US" dirty="0">
                <a:solidFill>
                  <a:schemeClr val="bg1"/>
                </a:solidFill>
                <a:latin typeface="Calibri"/>
                <a:ea typeface="Calibri"/>
                <a:cs typeface="Calibri"/>
              </a:rPr>
              <a:t>downstream recipient</a:t>
            </a:r>
            <a:r>
              <a:rPr lang="en-US" dirty="0">
                <a:solidFill>
                  <a:schemeClr val="bg1"/>
                </a:solidFill>
                <a:effectLst/>
                <a:latin typeface="Calibri"/>
                <a:ea typeface="Calibri"/>
                <a:cs typeface="Calibri"/>
              </a:rPr>
              <a:t> may not further share NORS/DIRS confidential information and should not be asked to do so.</a:t>
            </a:r>
          </a:p>
          <a:p>
            <a:pPr marL="285750" indent="-285750">
              <a:lnSpc>
                <a:spcPct val="107000"/>
              </a:lnSpc>
              <a:spcAft>
                <a:spcPts val="800"/>
              </a:spcAft>
              <a:buFont typeface="Arial" panose="020B0604020202020204" pitchFamily="34" charset="0"/>
              <a:buChar char="•"/>
            </a:pP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buFont typeface="Arial" panose="020B0604020202020204" pitchFamily="34" charset="0"/>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9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Overview</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874560"/>
            <a:ext cx="8915400" cy="6471259"/>
          </a:xfrm>
          <a:prstGeom prst="rect">
            <a:avLst/>
          </a:prstGeom>
        </p:spPr>
        <p:txBody>
          <a:bodyPr wrap="square" lIns="91440" tIns="45720" rIns="91440" bIns="45720" anchor="t">
            <a:spAutoFit/>
          </a:bodyPr>
          <a:lstStyle/>
          <a:p>
            <a:pPr marL="285750" indent="-285750">
              <a:lnSpc>
                <a:spcPct val="107000"/>
              </a:lnSpc>
              <a:spcAft>
                <a:spcPts val="800"/>
              </a:spcAft>
              <a:buFont typeface="Arial" panose="020B0604020202020204" pitchFamily="34" charset="0"/>
              <a:buChar char="•"/>
            </a:pPr>
            <a:r>
              <a:rPr lang="en-US" dirty="0">
                <a:solidFill>
                  <a:schemeClr val="bg2"/>
                </a:solidFill>
                <a:latin typeface="Calibri"/>
                <a:ea typeface="Calibri"/>
                <a:cs typeface="Calibri"/>
              </a:rPr>
              <a:t>The Federal Communications Commission (FCC) has granted [</a:t>
            </a:r>
            <a:r>
              <a:rPr lang="en-US" dirty="0">
                <a:solidFill>
                  <a:schemeClr val="bg2"/>
                </a:solidFill>
                <a:highlight>
                  <a:srgbClr val="FFFF00"/>
                </a:highlight>
                <a:latin typeface="Calibri"/>
                <a:ea typeface="Calibri"/>
                <a:cs typeface="Calibri"/>
              </a:rPr>
              <a:t>agency name</a:t>
            </a:r>
            <a:r>
              <a:rPr lang="en-US" dirty="0">
                <a:solidFill>
                  <a:schemeClr val="bg2"/>
                </a:solidFill>
                <a:latin typeface="Calibri"/>
                <a:ea typeface="Calibri"/>
                <a:cs typeface="Calibri"/>
              </a:rPr>
              <a:t>] a limited number of user accounts to access and for use of the FCC’s Network Outage Reporting System (NORS) and Disaster Information Reporting System (DIRS) filings and the necessary information safeguards.</a:t>
            </a:r>
          </a:p>
          <a:p>
            <a:pPr marL="285750" indent="-285750">
              <a:lnSpc>
                <a:spcPct val="107000"/>
              </a:lnSpc>
              <a:spcAft>
                <a:spcPts val="800"/>
              </a:spcAft>
              <a:buFont typeface="Arial" panose="020B0604020202020204" pitchFamily="34" charset="0"/>
              <a:buChar char="•"/>
            </a:pPr>
            <a:r>
              <a:rPr lang="en-US" dirty="0">
                <a:solidFill>
                  <a:schemeClr val="bg2"/>
                </a:solidFill>
                <a:latin typeface="Calibri"/>
                <a:ea typeface="Calibri"/>
                <a:cs typeface="Calibri"/>
              </a:rPr>
              <a:t>These filings </a:t>
            </a:r>
            <a:r>
              <a:rPr lang="en-US" dirty="0">
                <a:solidFill>
                  <a:schemeClr val="bg1"/>
                </a:solidFill>
                <a:latin typeface="Calibri"/>
                <a:ea typeface="Calibri"/>
                <a:cs typeface="Calibri"/>
              </a:rPr>
              <a:t>contain confidential information</a:t>
            </a:r>
            <a:r>
              <a:rPr lang="en-US" dirty="0">
                <a:solidFill>
                  <a:srgbClr val="FF0000"/>
                </a:solidFill>
                <a:latin typeface="Calibri"/>
                <a:ea typeface="Calibri"/>
                <a:cs typeface="Calibri"/>
              </a:rPr>
              <a:t> </a:t>
            </a:r>
            <a:r>
              <a:rPr lang="en-US" dirty="0">
                <a:solidFill>
                  <a:schemeClr val="bg1"/>
                </a:solidFill>
                <a:latin typeface="Calibri"/>
                <a:ea typeface="Calibri"/>
                <a:cs typeface="Calibri"/>
              </a:rPr>
              <a:t>and business contact information, which the FCC considers to be personally identifying information (PII), and the FCC has established restrictions on access to and use of this data.  The filings </a:t>
            </a:r>
            <a:r>
              <a:rPr lang="en-US" dirty="0">
                <a:solidFill>
                  <a:schemeClr val="bg2"/>
                </a:solidFill>
                <a:latin typeface="Calibri"/>
                <a:ea typeface="Calibri"/>
                <a:cs typeface="Calibri"/>
              </a:rPr>
              <a:t>are supplied to the FCC by the nation’s service providers to provide timely information on network outages and infrastructure status.</a:t>
            </a:r>
          </a:p>
          <a:p>
            <a:pPr marL="285750" indent="-285750">
              <a:lnSpc>
                <a:spcPct val="107000"/>
              </a:lnSpc>
              <a:spcAft>
                <a:spcPts val="800"/>
              </a:spcAft>
              <a:buFont typeface="Arial" panose="020B0604020202020204" pitchFamily="34" charset="0"/>
              <a:buChar char="•"/>
            </a:pPr>
            <a:r>
              <a:rPr lang="en-US" dirty="0">
                <a:solidFill>
                  <a:schemeClr val="bg2"/>
                </a:solidFill>
                <a:latin typeface="Calibri"/>
                <a:ea typeface="Calibri"/>
                <a:cs typeface="Calibri"/>
              </a:rPr>
              <a:t>This training program covers access to, use of, and compliance </a:t>
            </a:r>
            <a:r>
              <a:rPr lang="en-US" dirty="0">
                <a:solidFill>
                  <a:schemeClr val="bg1"/>
                </a:solidFill>
                <a:latin typeface="Calibri"/>
                <a:ea typeface="Calibri"/>
                <a:cs typeface="Calibri"/>
              </a:rPr>
              <a:t>with information safeguards </a:t>
            </a:r>
            <a:r>
              <a:rPr lang="en-US" dirty="0">
                <a:solidFill>
                  <a:schemeClr val="bg2"/>
                </a:solidFill>
                <a:latin typeface="Calibri"/>
                <a:ea typeface="Calibri"/>
                <a:cs typeface="Calibri"/>
              </a:rPr>
              <a:t>so that [</a:t>
            </a:r>
            <a:r>
              <a:rPr lang="en-US" dirty="0">
                <a:solidFill>
                  <a:schemeClr val="bg2"/>
                </a:solidFill>
                <a:highlight>
                  <a:srgbClr val="FFFF00"/>
                </a:highlight>
                <a:latin typeface="Calibri"/>
                <a:ea typeface="Calibri"/>
                <a:cs typeface="Calibri"/>
              </a:rPr>
              <a:t>agency name</a:t>
            </a:r>
            <a:r>
              <a:rPr lang="en-US" dirty="0">
                <a:solidFill>
                  <a:schemeClr val="bg2"/>
                </a:solidFill>
                <a:latin typeface="Calibri"/>
                <a:ea typeface="Calibri"/>
                <a:cs typeface="Calibri"/>
              </a:rPr>
              <a:t>] can further its public safety mission while </a:t>
            </a:r>
            <a:r>
              <a:rPr lang="en-US" dirty="0">
                <a:solidFill>
                  <a:schemeClr val="bg1"/>
                </a:solidFill>
                <a:latin typeface="Calibri"/>
                <a:ea typeface="Calibri"/>
                <a:cs typeface="Calibri"/>
              </a:rPr>
              <a:t>taking steps to prevent </a:t>
            </a:r>
            <a:r>
              <a:rPr lang="en-US" dirty="0">
                <a:solidFill>
                  <a:schemeClr val="bg2"/>
                </a:solidFill>
                <a:latin typeface="Calibri"/>
                <a:ea typeface="Calibri"/>
                <a:cs typeface="Calibri"/>
              </a:rPr>
              <a:t>improper disclosure and misuse.</a:t>
            </a:r>
            <a:endParaRPr lang="en-US" dirty="0">
              <a:solidFill>
                <a:schemeClr val="bg2"/>
              </a:solidFill>
              <a:latin typeface="Calibri" panose="020F0502020204030204" pitchFamily="34"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solidFill>
                  <a:schemeClr val="bg2"/>
                </a:solidFill>
                <a:latin typeface="Calibri"/>
                <a:ea typeface="Calibri"/>
                <a:cs typeface="Calibri"/>
              </a:rPr>
              <a:t>As an employee designated by your agency to receive a NORS/DIRS user account, you are required to review these training materials prior to using the account and then at least annually thereafter to maintain access.</a:t>
            </a: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55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n-US" sz="2600" b="1">
                <a:solidFill>
                  <a:schemeClr val="bg1"/>
                </a:solidFill>
                <a:effectLst/>
                <a:latin typeface="Calibri" panose="020F0502020204030204" pitchFamily="34" charset="0"/>
                <a:ea typeface="Calibri" panose="020F0502020204030204" pitchFamily="34" charset="0"/>
                <a:cs typeface="Calibri" panose="020F0502020204030204" pitchFamily="34" charset="0"/>
              </a:rPr>
              <a:t>Sharing NORS/DIRS Aggregated Information:</a:t>
            </a:r>
            <a:br>
              <a:rPr lang="en-US" sz="2600" b="1">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600" b="1">
                <a:solidFill>
                  <a:schemeClr val="bg1"/>
                </a:solidFill>
                <a:effectLst/>
                <a:latin typeface="Calibri" panose="020F0502020204030204" pitchFamily="34" charset="0"/>
                <a:ea typeface="Calibri" panose="020F0502020204030204" pitchFamily="34" charset="0"/>
                <a:cs typeface="Calibri" panose="020F0502020204030204" pitchFamily="34" charset="0"/>
              </a:rPr>
              <a:t>With the Public</a:t>
            </a:r>
            <a:endParaRPr lang="en-US" sz="2600" b="1">
              <a:solidFill>
                <a:srgbClr val="001125"/>
              </a:solidFill>
              <a:highlight>
                <a:srgbClr val="FF00FF"/>
              </a:highlight>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20</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886768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may share </a:t>
            </a:r>
            <a:r>
              <a:rPr lang="en-US"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aggregated</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NORS/DIRS information with any entity including the broader public.</a:t>
            </a:r>
          </a:p>
          <a:p>
            <a:pPr marR="0" lvl="0">
              <a:lnSpc>
                <a:spcPct val="107000"/>
              </a:lnSpc>
              <a:spcBef>
                <a:spcPts val="0"/>
              </a:spcBef>
              <a:spcAft>
                <a:spcPts val="0"/>
              </a:spcAft>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“Aggregated NORS/DIRS information” refers to information from the NORS and DIRS filings of at least four service providers that has been aggregated and anonymized to avoid identifying any service providers by name or in substance.</a:t>
            </a:r>
          </a:p>
          <a:p>
            <a:pPr marL="1200150" lvl="2" indent="-285750">
              <a:lnSpc>
                <a:spcPct val="107000"/>
              </a:lnSpc>
              <a:buFont typeface="Courier New" panose="02070309020205020404" pitchFamily="49" charset="0"/>
              <a:buChar char="o"/>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 other words, you may not publicly release information that could allow the public or a service provider to deduce specific information that another service provider filed.</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This aggregated information can be used</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e.g., to keep the public informed of on-going emergency and network outage situations, timelines for recovery, and geographic areas to avoid while disaster and emergency events are ongoing.</a:t>
            </a:r>
          </a:p>
          <a:p>
            <a:pPr marR="0" lvl="0">
              <a:lnSpc>
                <a:spcPct val="107000"/>
              </a:lnSpc>
              <a:spcBef>
                <a:spcPts val="0"/>
              </a:spcBef>
              <a:spcAft>
                <a:spcPts val="0"/>
              </a:spcAft>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Guidelines for, and examples of, aggregating and anonymizing NORS/DIRS information release can be found at Appendix D of the Commission’s Report &amp; Order (FCC 21-34), available at https://www.fcc.gov/outage-information-sharing.</a:t>
            </a:r>
            <a:r>
              <a:rPr lang="en-US" sz="1800" dirty="0">
                <a:effectLst/>
                <a:latin typeface="Times New Roman" panose="02020603050405020304" pitchFamily="18" charset="0"/>
                <a:ea typeface="Calibri" panose="020F0502020204030204" pitchFamily="34" charset="0"/>
              </a:rPr>
              <a:t>webpage]</a:t>
            </a: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0"/>
              </a:spcAft>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R="0" lvl="1">
              <a:lnSpc>
                <a:spcPct val="107000"/>
              </a:lnSpc>
              <a:spcBef>
                <a:spcPts val="0"/>
              </a:spcBef>
              <a:spcAft>
                <a:spcPts val="0"/>
              </a:spcAft>
            </a:pP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143000" marR="0">
              <a:lnSpc>
                <a:spcPct val="107000"/>
              </a:lnSpc>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1200150" lvl="2" indent="-285750">
              <a:lnSpc>
                <a:spcPct val="107000"/>
              </a:lnSpc>
              <a:buFont typeface="Arial" panose="020B0604020202020204" pitchFamily="34" charset="0"/>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5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Sharing</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21</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475155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 other sharing or </a:t>
            </a:r>
            <a:r>
              <a:rPr lang="en-US" sz="2000" dirty="0">
                <a:solidFill>
                  <a:schemeClr val="bg1"/>
                </a:solidFill>
                <a:latin typeface="Calibri" panose="020F0502020204030204" pitchFamily="34" charset="0"/>
                <a:cs typeface="Calibri" panose="020F0502020204030204" pitchFamily="34" charset="0"/>
              </a:rPr>
              <a:t>NORS/DIRS confidential information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 permitted except as described in these slides.  </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If you receive any requests from third parties based on your states’ open record laws,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please refer them promptly to your agency coordinator.  Your agency coordinator will work with the </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FCC</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 address such requests. </a:t>
            </a:r>
          </a:p>
          <a:p>
            <a:pPr lvl="2">
              <a:lnSpc>
                <a:spcPct val="107000"/>
              </a:lnSpc>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88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rgbClr val="001125"/>
                </a:solidFill>
              </a:rPr>
              <a:t>Notification/Reporting Obligations</a:t>
            </a: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22</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893436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must immediately report to your </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agency coordinator your knowledge of any of the following:</a:t>
            </a:r>
          </a:p>
          <a:p>
            <a:pPr marL="800100" lvl="1" indent="-342900">
              <a:lnSpc>
                <a:spcPct val="107000"/>
              </a:lnSpc>
              <a:buFont typeface="Symbol" panose="05050102010706020507" pitchFamily="18" charset="2"/>
              <a:buChar char=""/>
            </a:pPr>
            <a:r>
              <a:rPr lang="en-US" sz="2200" b="0" i="0" u="none" strike="noStrike" baseline="0" dirty="0">
                <a:solidFill>
                  <a:schemeClr val="bg1"/>
                </a:solidFill>
                <a:latin typeface="Calibri" panose="020F0502020204030204" pitchFamily="34" charset="0"/>
                <a:cs typeface="Calibri" panose="020F0502020204030204" pitchFamily="34" charset="0"/>
              </a:rPr>
              <a:t>any request from a third party that you or your agency disclose NORS filings and DIRS filings </a:t>
            </a:r>
            <a:r>
              <a:rPr lang="en-US" sz="2200" dirty="0">
                <a:solidFill>
                  <a:schemeClr val="bg1"/>
                </a:solidFill>
                <a:latin typeface="Calibri" panose="020F0502020204030204" pitchFamily="34" charset="0"/>
                <a:cs typeface="Calibri" panose="020F0502020204030204" pitchFamily="34" charset="0"/>
              </a:rPr>
              <a:t>pursuant </a:t>
            </a:r>
            <a:r>
              <a:rPr lang="en-US" sz="2200" b="0" i="0" u="none" strike="noStrike" baseline="0" dirty="0">
                <a:solidFill>
                  <a:schemeClr val="bg1"/>
                </a:solidFill>
                <a:latin typeface="Calibri" panose="020F0502020204030204" pitchFamily="34" charset="0"/>
                <a:cs typeface="Calibri" panose="020F0502020204030204" pitchFamily="34" charset="0"/>
              </a:rPr>
              <a:t>to open records laws or any other legal authority. </a:t>
            </a:r>
          </a:p>
          <a:p>
            <a:pPr marL="800100" lvl="1" indent="-342900">
              <a:lnSpc>
                <a:spcPct val="107000"/>
              </a:lnSpc>
              <a:buFont typeface="Symbol" panose="05050102010706020507" pitchFamily="18" charset="2"/>
              <a:buChar char=""/>
            </a:pP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any change in applicable rules or statutes that would affect the agency’s ability to adhere to the protections described in this training.</a:t>
            </a:r>
          </a:p>
          <a:p>
            <a:pPr marL="800100" lvl="1" indent="-342900">
              <a:lnSpc>
                <a:spcPct val="107000"/>
              </a:lnSpc>
              <a:buFont typeface="Symbol" panose="05050102010706020507" pitchFamily="18" charset="2"/>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any known or reasonably suspected unauthorized use or improper disclosure of NORS and DIRS information and any known or reasonably suspected breach of the protocol specified in the training program.</a:t>
            </a:r>
          </a:p>
          <a:p>
            <a:pPr lvl="1">
              <a:lnSpc>
                <a:spcPct val="107000"/>
              </a:lnSpc>
            </a:pPr>
            <a:endPar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Symbol" panose="05050102010706020507" pitchFamily="18" charset="2"/>
              <a:buChar char=""/>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Your agency coordinator will coordinate reporting these incidents to the FCC and/or affected service providers as appropriate.</a:t>
            </a:r>
          </a:p>
          <a:p>
            <a:pPr marL="342900" indent="-342900">
              <a:lnSpc>
                <a:spcPct val="107000"/>
              </a:lnSpc>
              <a:buFont typeface="Symbol" panose="05050102010706020507" pitchFamily="18" charset="2"/>
              <a:buChar char=""/>
            </a:pPr>
            <a:endPar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143000" marR="0">
              <a:lnSpc>
                <a:spcPct val="107000"/>
              </a:lnSpc>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457200" marR="0">
              <a:lnSpc>
                <a:spcPct val="107000"/>
              </a:lnSpc>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8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Autofit/>
          </a:bodyPr>
          <a:lstStyle/>
          <a:p>
            <a:pPr algn="ctr"/>
            <a:r>
              <a:rPr lang="en-US" b="1">
                <a:solidFill>
                  <a:schemeClr val="bg1"/>
                </a:solidFill>
                <a:effectLst/>
                <a:latin typeface="Calibri" panose="020F0502020204030204" pitchFamily="34" charset="0"/>
                <a:ea typeface="Calibri" panose="020F0502020204030204" pitchFamily="34" charset="0"/>
                <a:cs typeface="Calibri" panose="020F0502020204030204" pitchFamily="34" charset="0"/>
              </a:rPr>
              <a:t>Failure to Abide by the Program Rules</a:t>
            </a:r>
            <a:endParaRPr lang="en-US" b="1">
              <a:solidFill>
                <a:schemeClr val="bg1"/>
              </a:solidFill>
              <a:latin typeface="Calibri" panose="020F0502020204030204" pitchFamily="34" charset="0"/>
              <a:cs typeface="Calibri" panose="020F0502020204030204" pitchFamily="34" charset="0"/>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23</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6628353"/>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Failure to abide by program rules will result in personal or agency termination of access to NORS and DIRS filings and potentially liability to service providers and third-parties as applicable under state and federal law.</a:t>
            </a:r>
          </a:p>
          <a:p>
            <a:pPr marL="685800" marR="0">
              <a:lnSpc>
                <a:spcPct val="107000"/>
              </a:lnSpc>
              <a:spcBef>
                <a:spcPts val="0"/>
              </a:spcBef>
              <a:spcAft>
                <a:spcPts val="0"/>
              </a:spcAft>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Participating agencies will be held responsible for inappropriate disclosures of NORS and DIRS information by the non-participating agencies with which they share it.</a:t>
            </a:r>
            <a:r>
              <a:rPr lang="en-US"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buFont typeface="Symbol" panose="05050102010706020507" pitchFamily="18" charset="2"/>
              <a:buChar char=""/>
            </a:pPr>
            <a:r>
              <a:rPr lang="en-US" dirty="0">
                <a:solidFill>
                  <a:schemeClr val="bg1"/>
                </a:solidFill>
                <a:latin typeface="Calibri" panose="020F0502020204030204" pitchFamily="34" charset="0"/>
                <a:cs typeface="Calibri" panose="020F0502020204030204" pitchFamily="34" charset="0"/>
              </a:rPr>
              <a:t>This kind of inappropriate disclosure could also result in termination of access to NORS and DIRS data.</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FCC maintains auditing capabilities into NORS and DIRS that track which reports you access and when they are accessed.</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Logs are used by FCC to maintain oversight and ensure accountability.</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L</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ogs may be made available to service providers upon request.</a:t>
            </a:r>
          </a:p>
          <a:p>
            <a:pPr marL="342900" marR="0" lvl="0" indent="-342900">
              <a:lnSpc>
                <a:spcPct val="107000"/>
              </a:lnSpc>
              <a:spcBef>
                <a:spcPts val="0"/>
              </a:spcBef>
              <a:spcAft>
                <a:spcPts val="0"/>
              </a:spcAft>
              <a:buFont typeface="Symbol" panose="05050102010706020507" pitchFamily="18" charset="2"/>
              <a:buChar char=""/>
            </a:pPr>
            <a:endParaRPr lang="en-US" sz="2200" b="0" i="0" u="none" strike="noStrike" baseline="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04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Conclusion</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24</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436812"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874560"/>
            <a:ext cx="8915400" cy="4590487"/>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solidFill>
                  <a:schemeClr val="bg2"/>
                </a:solidFill>
                <a:latin typeface="Calibri" panose="020F0502020204030204" pitchFamily="34" charset="0"/>
                <a:cs typeface="Calibri" panose="020F0502020204030204" pitchFamily="34" charset="0"/>
              </a:rPr>
              <a:t>Questions or concerns related to this training or terms of the sharing program should be addressed with your agency’s </a:t>
            </a:r>
            <a:r>
              <a:rPr lang="en-US" dirty="0">
                <a:solidFill>
                  <a:schemeClr val="bg1"/>
                </a:solidFill>
                <a:latin typeface="Calibri" panose="020F0502020204030204" pitchFamily="34" charset="0"/>
                <a:cs typeface="Calibri" panose="020F0502020204030204" pitchFamily="34" charset="0"/>
              </a:rPr>
              <a:t>coordinator:</a:t>
            </a:r>
          </a:p>
          <a:p>
            <a:pPr>
              <a:lnSpc>
                <a:spcPct val="107000"/>
              </a:lnSpc>
              <a:spcAft>
                <a:spcPts val="800"/>
              </a:spcAft>
            </a:pPr>
            <a:r>
              <a:rPr lang="en-US" sz="1800" b="0" i="0" u="none" strike="noStrike" baseline="0" dirty="0">
                <a:solidFill>
                  <a:schemeClr val="bg1"/>
                </a:solidFill>
                <a:latin typeface="Calibri" panose="020F0502020204030204" pitchFamily="34" charset="0"/>
                <a:cs typeface="Calibri" panose="020F0502020204030204" pitchFamily="34" charset="0"/>
              </a:rPr>
              <a:t>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[employee name]</a:t>
            </a:r>
            <a:b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br>
            <a:r>
              <a:rPr lang="en-US" sz="1800" b="0" i="0" u="none" strike="noStrike" baseline="0" dirty="0">
                <a:solidFill>
                  <a:schemeClr val="bg1"/>
                </a:solidFill>
                <a:latin typeface="Calibri" panose="020F0502020204030204" pitchFamily="34" charset="0"/>
                <a:cs typeface="Calibri" panose="020F0502020204030204" pitchFamily="34" charset="0"/>
              </a:rPr>
              <a:t>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[title]</a:t>
            </a:r>
            <a:b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br>
            <a:r>
              <a:rPr lang="en-US" sz="1800" b="0" i="0" u="none" strike="noStrike" baseline="0" dirty="0">
                <a:solidFill>
                  <a:schemeClr val="bg1"/>
                </a:solidFill>
                <a:latin typeface="Calibri" panose="020F0502020204030204" pitchFamily="34" charset="0"/>
                <a:cs typeface="Calibri" panose="020F0502020204030204" pitchFamily="34" charset="0"/>
              </a:rPr>
              <a:t>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[phone number</a:t>
            </a:r>
            <a:r>
              <a:rPr lang="en-US" dirty="0">
                <a:solidFill>
                  <a:schemeClr val="bg1"/>
                </a:solidFill>
                <a:highlight>
                  <a:srgbClr val="FFFF00"/>
                </a:highlight>
                <a:latin typeface="Calibri" panose="020F0502020204030204" pitchFamily="34" charset="0"/>
                <a:cs typeface="Calibri" panose="020F0502020204030204" pitchFamily="34" charset="0"/>
              </a:rPr>
              <a:t> and/or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email address]</a:t>
            </a:r>
            <a:endParaRPr lang="en-US" sz="1800" b="0" i="0" u="none" strike="noStrike" baseline="0" dirty="0">
              <a:solidFill>
                <a:schemeClr val="bg1"/>
              </a:solidFill>
              <a:latin typeface="TimesNewRomanPSMT"/>
            </a:endParaRPr>
          </a:p>
          <a:p>
            <a:pPr lvl="1">
              <a:lnSpc>
                <a:spcPct val="107000"/>
              </a:lnSpc>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Your coordinator is your initial point of contact for all matters related to this program.</a:t>
            </a: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While your agency coordinator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should be able to answer your questions, you may also </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contact the FCC with questions or reporting under this program at NORS_DIRS_information_sharing@fcc.gov. </a:t>
            </a: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6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800" dirty="0"/>
              <a:t>Questions?</a:t>
            </a:r>
            <a:br>
              <a:rPr lang="en-US" sz="4800"/>
            </a:br>
            <a:br>
              <a:rPr lang="en-US" sz="4800"/>
            </a:br>
            <a:endParaRPr lang="en-US" sz="3000"/>
          </a:p>
        </p:txBody>
      </p:sp>
      <p:pic>
        <p:nvPicPr>
          <p:cNvPr id="1026" name="Picture 2" descr="https://transition.fcc.gov/files/logos/fcc-logo_light-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685800"/>
            <a:ext cx="188595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7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Agency Coordinator</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3</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656243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chemeClr val="bg2"/>
                </a:solidFill>
                <a:latin typeface="Calibri" panose="020F0502020204030204" pitchFamily="34" charset="0"/>
                <a:cs typeface="Calibri" panose="020F0502020204030204" pitchFamily="34" charset="0"/>
              </a:rPr>
              <a:t>Questions or concerns related to this training or terms of the sharing program should be directed to your agency’s </a:t>
            </a:r>
            <a:r>
              <a:rPr lang="en-US" dirty="0">
                <a:solidFill>
                  <a:schemeClr val="bg1"/>
                </a:solidFill>
                <a:latin typeface="Calibri" panose="020F0502020204030204" pitchFamily="34" charset="0"/>
                <a:cs typeface="Calibri" panose="020F0502020204030204" pitchFamily="34" charset="0"/>
              </a:rPr>
              <a:t>coordinator:</a:t>
            </a:r>
          </a:p>
          <a:p>
            <a:pPr>
              <a:lnSpc>
                <a:spcPct val="107000"/>
              </a:lnSpc>
              <a:spcAft>
                <a:spcPts val="800"/>
              </a:spcAft>
            </a:pPr>
            <a:r>
              <a:rPr lang="en-US" sz="1800" b="0" i="0" u="none" strike="noStrike" baseline="0" dirty="0">
                <a:solidFill>
                  <a:schemeClr val="bg1"/>
                </a:solidFill>
                <a:latin typeface="Calibri" panose="020F0502020204030204" pitchFamily="34" charset="0"/>
                <a:cs typeface="Calibri" panose="020F0502020204030204" pitchFamily="34" charset="0"/>
              </a:rPr>
              <a:t>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[agency coordinator name]</a:t>
            </a:r>
            <a:b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br>
            <a:r>
              <a:rPr lang="en-US" sz="1800" b="0" i="0" u="none" strike="noStrike" baseline="0" dirty="0">
                <a:solidFill>
                  <a:schemeClr val="bg1"/>
                </a:solidFill>
                <a:latin typeface="Calibri" panose="020F0502020204030204" pitchFamily="34" charset="0"/>
                <a:cs typeface="Calibri" panose="020F0502020204030204" pitchFamily="34" charset="0"/>
              </a:rPr>
              <a:t>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[job title]</a:t>
            </a:r>
            <a:b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br>
            <a:r>
              <a:rPr lang="en-US" sz="1800" b="0" i="0" u="none" strike="noStrike" baseline="0" dirty="0">
                <a:solidFill>
                  <a:schemeClr val="bg1"/>
                </a:solidFill>
                <a:latin typeface="Calibri" panose="020F0502020204030204" pitchFamily="34" charset="0"/>
                <a:cs typeface="Calibri" panose="020F0502020204030204" pitchFamily="34" charset="0"/>
              </a:rPr>
              <a:t>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[phone number</a:t>
            </a:r>
            <a:r>
              <a:rPr lang="en-US" dirty="0">
                <a:solidFill>
                  <a:schemeClr val="bg1"/>
                </a:solidFill>
                <a:highlight>
                  <a:srgbClr val="FFFF00"/>
                </a:highlight>
                <a:latin typeface="Calibri" panose="020F0502020204030204" pitchFamily="34" charset="0"/>
                <a:cs typeface="Calibri" panose="020F0502020204030204" pitchFamily="34" charset="0"/>
              </a:rPr>
              <a:t> and/or </a:t>
            </a:r>
            <a:r>
              <a:rPr lang="en-US" sz="1800" b="0" i="0" u="none" strike="noStrike" baseline="0" dirty="0">
                <a:solidFill>
                  <a:schemeClr val="bg1"/>
                </a:solidFill>
                <a:highlight>
                  <a:srgbClr val="FFFF00"/>
                </a:highlight>
                <a:latin typeface="Calibri" panose="020F0502020204030204" pitchFamily="34" charset="0"/>
                <a:cs typeface="Calibri" panose="020F0502020204030204" pitchFamily="34" charset="0"/>
              </a:rPr>
              <a:t>email address]</a:t>
            </a:r>
            <a:endParaRPr lang="en-US" sz="1800" b="0" i="0" u="none" strike="noStrike" baseline="0" dirty="0">
              <a:solidFill>
                <a:schemeClr val="bg1"/>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Your agency coordinator is your initial point of contact for all matters related to this program.  Your coordinator:</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manages distribution and reassignment of NORS/DIRS user accounts, and internal sharing of NORS/DIRS information.</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coordinates the downstream sharing of NORS and DIRS filings with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those outside your agency.</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coordinates with the FCC to manage incidents (e.g., an unauthorized access incident</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and any a</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uditing requirements.</a:t>
            </a:r>
          </a:p>
          <a:p>
            <a:pPr marL="1143000" marR="0">
              <a:lnSpc>
                <a:spcPct val="107000"/>
              </a:lnSpc>
              <a:spcBef>
                <a:spcPts val="0"/>
              </a:spcBef>
              <a:spcAft>
                <a:spcPts val="0"/>
              </a:spcAft>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96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Agency Coordinator</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4</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487543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are a new user of NORS/DIRS, your agency coordinator will provide you with a user account to directly access filings, if you do not already have one.</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user account is unique to you; it is not to be shared with others under any circumstances.</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Your authorization to use the account ends if you change roles or leave the agency; you must notify your agency coordinator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so that your user account can be reassigned.</a:t>
            </a:r>
          </a:p>
          <a:p>
            <a:pPr marL="742950" marR="0" lvl="1" indent="-285750">
              <a:lnSpc>
                <a:spcPct val="107000"/>
              </a:lnSpc>
              <a:spcBef>
                <a:spcPts val="0"/>
              </a:spcBef>
              <a:spcAft>
                <a:spcPts val="0"/>
              </a:spcAft>
              <a:buFont typeface="Courier New" panose="02070309020205020404" pitchFamily="49" charset="0"/>
              <a:buChar char="o"/>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Under certain circumstances—upon request and when determined to be in the public interest—information regarding your access to NORS or DIRS filings (e.g., an audit log) may be released to a service provider whose filings you hav</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 accessed.</a:t>
            </a: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1"/>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52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NORS and DIRS Filings</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fld id="{2A013F82-EE5E-44EE-A61D-E31C6657F26F}" type="slidenum">
              <a:rPr lang="en-US" sz="1600" smtClean="0">
                <a:solidFill>
                  <a:srgbClr val="001125"/>
                </a:solidFill>
              </a:rPr>
              <a:t>5</a:t>
            </a:fld>
            <a:endParaRPr lang="en-US" sz="1600">
              <a:solidFill>
                <a:srgbClr val="001125"/>
              </a:solidFill>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ct val="0"/>
              </a:spcBef>
            </a:pPr>
            <a:endParaRPr lang="en-US" sz="2000">
              <a:solidFill>
                <a:srgbClr val="001125"/>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990600"/>
            <a:ext cx="8915400" cy="8885830"/>
          </a:xfrm>
          <a:prstGeom prst="rect">
            <a:avLst/>
          </a:prstGeom>
        </p:spPr>
        <p:txBody>
          <a:bodyPr wrap="square">
            <a:spAutoFit/>
          </a:bodyPr>
          <a:lstStyle/>
          <a:p>
            <a:pPr marL="285750" indent="-285750">
              <a:lnSpc>
                <a:spcPct val="107000"/>
              </a:lnSpc>
              <a:buFont typeface="Arial" panose="020B0604020202020204" pitchFamily="34" charset="0"/>
              <a:buChar char="•"/>
            </a:pPr>
            <a:r>
              <a:rPr lang="en-US" sz="2000" dirty="0">
                <a:solidFill>
                  <a:schemeClr val="bg2"/>
                </a:solidFill>
                <a:latin typeface="Calibri" panose="020F0502020204030204" pitchFamily="34" charset="0"/>
                <a:cs typeface="Calibri" panose="020F0502020204030204" pitchFamily="34" charset="0"/>
              </a:rPr>
              <a:t>The NORS/DIRS filings provide timely information on the status of network outages and infrastructure status as reported by service providers to the FCC.</a:t>
            </a:r>
          </a:p>
          <a:p>
            <a:pPr>
              <a:lnSpc>
                <a:spcPct val="107000"/>
              </a:lnSpc>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Your </a:t>
            </a: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user account will give you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read-only access to NORS and DIRS filings from September 30, 2022 onwards that describe events occurring at least partially in your state or territorial borders or federal jurisdiction.*</a:t>
            </a:r>
          </a:p>
          <a:p>
            <a:pPr marL="285750" indent="-285750">
              <a:lnSpc>
                <a:spcPct val="107000"/>
              </a:lnSpc>
              <a:buFont typeface="Arial" panose="020B0604020202020204" pitchFamily="34" charset="0"/>
              <a:buChar char="•"/>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NORS and DIRS filings are submitted by service providers (47 CFR § 4.11).  Service providers may update their filings if additional information is discovered.*</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 may be times when access to the NORS and DIRS systems is unavailable, e.g., due to planned or unplanned service and maintenance.</a:t>
            </a:r>
          </a:p>
          <a:p>
            <a:pPr marL="285750" indent="-285750">
              <a:lnSpc>
                <a:spcPct val="107000"/>
              </a:lnSpc>
              <a:buFont typeface="Arial" panose="020B0604020202020204" pitchFamily="34" charset="0"/>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endPar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400" i="1"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US" sz="1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tates receive access to filings for events occurring in nearby Tribal territory land and Tribal territories receive access to filings on events in states surrounding their land.  States receive access to multistate filings if their state is included in a multistate report.</a:t>
            </a:r>
          </a:p>
          <a:p>
            <a:pPr>
              <a:lnSpc>
                <a:spcPct val="107000"/>
              </a:lnSpc>
            </a:pPr>
            <a:endPar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FCC does not independently validate and cannot guarantee the accuracy of submissions.</a:t>
            </a:r>
          </a:p>
          <a:p>
            <a:pPr>
              <a:lnSpc>
                <a:spcPct val="107000"/>
              </a:lnSpc>
            </a:pPr>
            <a:endParaRPr lang="en-US" sz="1400"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7000"/>
              </a:lnSpc>
              <a:buFont typeface="Arial" panose="020B0604020202020204" pitchFamily="34" charset="0"/>
              <a:buChar char="•"/>
            </a:pPr>
            <a:endPar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1400"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dirty="0">
              <a:solidFill>
                <a:schemeClr val="bg2"/>
              </a:solidFill>
              <a:latin typeface="Calibri" panose="020F0502020204030204" pitchFamily="34" charset="0"/>
              <a:cs typeface="Calibri" panose="020F0502020204030204" pitchFamily="34" charset="0"/>
            </a:endParaRPr>
          </a:p>
          <a:p>
            <a:pPr>
              <a:lnSpc>
                <a:spcPct val="107000"/>
              </a:lnSpc>
              <a:spcAft>
                <a:spcPts val="800"/>
              </a:spcAft>
            </a:pPr>
            <a:endParaRPr lang="en-US" altLang="en-US" kern="0" dirty="0">
              <a:solidFill>
                <a:schemeClr val="bg2"/>
              </a:solidFill>
              <a:latin typeface="Calibri" panose="020F0502020204030204" pitchFamily="34" charset="0"/>
              <a:cs typeface="Calibri" panose="020F0502020204030204" pitchFamily="34" charset="0"/>
            </a:endParaRPr>
          </a:p>
          <a:p>
            <a:pPr marL="282575" lvl="1">
              <a:lnSpc>
                <a:spcPct val="90000"/>
              </a:lnSpc>
              <a:spcBef>
                <a:spcPts val="600"/>
              </a:spcBef>
              <a:spcAft>
                <a:spcPts val="600"/>
              </a:spcAft>
              <a:buClr>
                <a:schemeClr val="bg1"/>
              </a:buClr>
              <a:defRPr/>
            </a:pPr>
            <a:endParaRPr lang="en-US" altLang="en-US" kern="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8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DIRS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50541" y="762000"/>
            <a:ext cx="8915400" cy="32637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u="none" strike="noStrike" kern="1200" cap="none" spc="0" normalizeH="0" baseline="0" noProof="0" dirty="0">
              <a:ln>
                <a:noFill/>
              </a:ln>
              <a:solidFill>
                <a:srgbClr val="000E21"/>
              </a:solidFill>
              <a:effectLst/>
              <a:highlight>
                <a:srgbClr val="00FFFF"/>
              </a:highlight>
              <a:uLnTx/>
              <a:uFillTx/>
              <a:latin typeface="Corbel"/>
              <a:ea typeface="+mn-ea"/>
              <a:cs typeface="+mn-cs"/>
            </a:endParaRP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E21"/>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dirty="0">
              <a:ln>
                <a:noFill/>
              </a:ln>
              <a:solidFill>
                <a:srgbClr val="000E2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B2018A3-E1E7-442A-BC28-2F4251596427}"/>
              </a:ext>
            </a:extLst>
          </p:cNvPr>
          <p:cNvSpPr txBox="1"/>
          <p:nvPr/>
        </p:nvSpPr>
        <p:spPr>
          <a:xfrm>
            <a:off x="2366545" y="1014752"/>
            <a:ext cx="8991600" cy="538609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US" b="1" i="1" dirty="0">
                <a:solidFill>
                  <a:schemeClr val="bg2"/>
                </a:solidFill>
                <a:latin typeface="Calibri" panose="020F0502020204030204" pitchFamily="34" charset="0"/>
                <a:cs typeface="Calibri" panose="020F0502020204030204" pitchFamily="34" charset="0"/>
              </a:rPr>
              <a:t>What is DIRS?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solidFill>
                  <a:schemeClr val="bg2"/>
                </a:solidFill>
                <a:latin typeface="Calibri" panose="020F0502020204030204" pitchFamily="34" charset="0"/>
                <a:cs typeface="Calibri" panose="020F0502020204030204" pitchFamily="34" charset="0"/>
              </a:rPr>
              <a:t>DIRS is a voluntary, web-based system through which the FCC collects operational status and restoration information from communications providers during major disasters and subsequent recovery efforts.  DIRS is activated by the FCC on a local or regional basis when an emergency warrants it.  </a:t>
            </a:r>
            <a:br>
              <a:rPr lang="en-US" dirty="0">
                <a:solidFill>
                  <a:schemeClr val="bg2"/>
                </a:solidFill>
                <a:latin typeface="Calibri" panose="020F0502020204030204" pitchFamily="34" charset="0"/>
                <a:cs typeface="Calibri" panose="020F0502020204030204" pitchFamily="34" charset="0"/>
              </a:rPr>
            </a:br>
            <a:endParaRPr lang="en-US" dirty="0">
              <a:solidFill>
                <a:schemeClr val="bg2"/>
              </a:solidFill>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defRPr/>
            </a:pPr>
            <a:r>
              <a:rPr lang="en-US" b="1" i="1" dirty="0">
                <a:solidFill>
                  <a:schemeClr val="bg2"/>
                </a:solidFill>
                <a:latin typeface="Calibri" panose="020F0502020204030204" pitchFamily="34" charset="0"/>
                <a:cs typeface="Calibri" panose="020F0502020204030204" pitchFamily="34" charset="0"/>
              </a:rPr>
              <a:t>Purposes of DIRS</a:t>
            </a:r>
            <a:r>
              <a:rPr lang="en-US" dirty="0">
                <a:solidFill>
                  <a:schemeClr val="bg2"/>
                </a:solidFill>
                <a:latin typeface="Calibri" panose="020F0502020204030204" pitchFamily="34" charset="0"/>
                <a:cs typeface="Calibri" panose="020F0502020204030204" pitchFamily="34" charset="0"/>
              </a:rPr>
              <a:t>:</a:t>
            </a:r>
          </a:p>
          <a:p>
            <a:pPr marL="800100" lvl="1" indent="-342900" eaLnBrk="0" fontAlgn="base" hangingPunct="0">
              <a:spcBef>
                <a:spcPct val="0"/>
              </a:spcBef>
              <a:spcAft>
                <a:spcPct val="0"/>
              </a:spcAft>
              <a:buFont typeface="Arial" panose="020B0604020202020204" pitchFamily="34" charset="0"/>
              <a:buChar char="•"/>
              <a:defRPr/>
            </a:pPr>
            <a:r>
              <a:rPr lang="en-US" dirty="0">
                <a:solidFill>
                  <a:schemeClr val="bg1"/>
                </a:solidFill>
                <a:latin typeface="Calibri" panose="020F0502020204030204" pitchFamily="34" charset="0"/>
                <a:cs typeface="Calibri" panose="020F0502020204030204" pitchFamily="34" charset="0"/>
              </a:rPr>
              <a:t>Supplies </a:t>
            </a:r>
            <a:r>
              <a:rPr lang="en-US" dirty="0">
                <a:solidFill>
                  <a:schemeClr val="bg2"/>
                </a:solidFill>
                <a:latin typeface="Calibri" panose="020F0502020204030204" pitchFamily="34" charset="0"/>
                <a:cs typeface="Calibri" panose="020F0502020204030204" pitchFamily="34" charset="0"/>
              </a:rPr>
              <a:t>a single, coordinated, consistent process for communications providers to report their communications infrastructure status information during disasters.  </a:t>
            </a:r>
          </a:p>
          <a:p>
            <a:pPr marL="800100" lvl="1" indent="-342900" eaLnBrk="0" fontAlgn="base" hangingPunct="0">
              <a:spcBef>
                <a:spcPct val="0"/>
              </a:spcBef>
              <a:spcAft>
                <a:spcPct val="0"/>
              </a:spcAft>
              <a:buFont typeface="Arial" panose="020B0604020202020204" pitchFamily="34" charset="0"/>
              <a:buChar char="•"/>
              <a:defRPr/>
            </a:pPr>
            <a:endParaRPr lang="en-US" dirty="0">
              <a:solidFill>
                <a:schemeClr val="bg2"/>
              </a:solidFill>
              <a:latin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n-US" dirty="0">
                <a:solidFill>
                  <a:schemeClr val="bg2"/>
                </a:solidFill>
                <a:latin typeface="Calibri" panose="020F0502020204030204" pitchFamily="34" charset="0"/>
                <a:cs typeface="Calibri" panose="020F0502020204030204" pitchFamily="34" charset="0"/>
              </a:rPr>
              <a:t>Provides situational awareness for state and federal agencies working on restoration:</a:t>
            </a:r>
          </a:p>
          <a:p>
            <a:pPr marL="1257300" lvl="2" indent="-342900" eaLnBrk="0" fontAlgn="base" hangingPunct="0">
              <a:spcBef>
                <a:spcPct val="0"/>
              </a:spcBef>
              <a:spcAft>
                <a:spcPct val="0"/>
              </a:spcAft>
              <a:buFont typeface="Arial" panose="020B0604020202020204" pitchFamily="34" charset="0"/>
              <a:buChar char="•"/>
              <a:defRPr/>
            </a:pPr>
            <a:r>
              <a:rPr lang="en-US" dirty="0">
                <a:solidFill>
                  <a:schemeClr val="bg2"/>
                </a:solidFill>
                <a:latin typeface="Calibri" panose="020F0502020204030204" pitchFamily="34" charset="0"/>
                <a:cs typeface="Calibri" panose="020F0502020204030204" pitchFamily="34" charset="0"/>
              </a:rPr>
              <a:t>Shows areas most affected.</a:t>
            </a:r>
          </a:p>
          <a:p>
            <a:pPr marL="1257300" lvl="2" indent="-342900" eaLnBrk="0" fontAlgn="base" hangingPunct="0">
              <a:spcBef>
                <a:spcPct val="0"/>
              </a:spcBef>
              <a:spcAft>
                <a:spcPct val="0"/>
              </a:spcAft>
              <a:buFont typeface="Arial" panose="020B0604020202020204" pitchFamily="34" charset="0"/>
              <a:buChar char="•"/>
              <a:defRPr/>
            </a:pPr>
            <a:r>
              <a:rPr lang="en-US" dirty="0">
                <a:solidFill>
                  <a:schemeClr val="bg2"/>
                </a:solidFill>
                <a:latin typeface="Calibri" panose="020F0502020204030204" pitchFamily="34" charset="0"/>
                <a:cs typeface="Calibri" panose="020F0502020204030204" pitchFamily="34" charset="0"/>
              </a:rPr>
              <a:t>Helps coordinate restoration efforts.</a:t>
            </a:r>
          </a:p>
          <a:p>
            <a:pPr marL="1257300" lvl="2" indent="-342900" eaLnBrk="0" fontAlgn="base" hangingPunct="0">
              <a:spcBef>
                <a:spcPct val="0"/>
              </a:spcBef>
              <a:spcAft>
                <a:spcPct val="0"/>
              </a:spcAft>
              <a:buFont typeface="Arial" panose="020B0604020202020204" pitchFamily="34" charset="0"/>
              <a:buChar char="•"/>
              <a:defRPr/>
            </a:pPr>
            <a:endParaRPr lang="en-US" dirty="0">
              <a:solidFill>
                <a:schemeClr val="bg2"/>
              </a:solidFill>
              <a:latin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n-US" dirty="0">
                <a:solidFill>
                  <a:schemeClr val="bg2"/>
                </a:solidFill>
                <a:latin typeface="Calibri" panose="020F0502020204030204" pitchFamily="34" charset="0"/>
                <a:cs typeface="Calibri" panose="020F0502020204030204" pitchFamily="34" charset="0"/>
              </a:rPr>
              <a:t>Tracks the effectiveness of restoration efforts.</a:t>
            </a:r>
          </a:p>
          <a:p>
            <a:pPr lvl="2" eaLnBrk="0" fontAlgn="base" hangingPunct="0">
              <a:spcBef>
                <a:spcPct val="0"/>
              </a:spcBef>
              <a:spcAft>
                <a:spcPct val="0"/>
              </a:spcAft>
              <a:defRPr/>
            </a:pPr>
            <a:endParaRPr lang="en-US" dirty="0">
              <a:solidFill>
                <a:schemeClr val="bg2"/>
              </a:solidFill>
              <a:latin typeface="Calibri" panose="020F0502020204030204" pitchFamily="34" charset="0"/>
              <a:cs typeface="Calibri" panose="020F050202020403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n-US" dirty="0">
                <a:solidFill>
                  <a:schemeClr val="bg2"/>
                </a:solidFill>
                <a:latin typeface="Calibri" panose="020F0502020204030204" pitchFamily="34" charset="0"/>
                <a:cs typeface="Calibri" panose="020F0502020204030204" pitchFamily="34" charset="0"/>
              </a:rPr>
              <a:t>Provides consistent information from companies in each segment of the communications sector.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20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03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DIRS Scope</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25478" y="1140339"/>
            <a:ext cx="8915400" cy="29673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highlight>
                <a:srgbClr val="00FFFF"/>
              </a:highligh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92ACA89-0F16-4092-BADF-A319573A9E28}"/>
              </a:ext>
            </a:extLst>
          </p:cNvPr>
          <p:cNvSpPr txBox="1"/>
          <p:nvPr/>
        </p:nvSpPr>
        <p:spPr>
          <a:xfrm>
            <a:off x="2513622" y="1309816"/>
            <a:ext cx="8534283" cy="4088492"/>
          </a:xfrm>
          <a:prstGeom prst="rect">
            <a:avLst/>
          </a:prstGeom>
          <a:noFill/>
        </p:spPr>
        <p:txBody>
          <a:bodyPr wrap="square" lIns="91440" tIns="45720" rIns="91440" bIns="45720" rtlCol="0" anchor="t">
            <a:spAutoFit/>
          </a:bodyPr>
          <a:lstStyle/>
          <a:p>
            <a:pPr marR="0" lvl="0" algn="l" defTabSz="914400" rtl="0" eaLnBrk="1" fontAlgn="base" latinLnBrk="0" hangingPunct="1">
              <a:lnSpc>
                <a:spcPct val="80000"/>
              </a:lnSpc>
              <a:spcBef>
                <a:spcPct val="20000"/>
              </a:spcBef>
              <a:spcAft>
                <a:spcPct val="0"/>
              </a:spcAft>
              <a:buClr>
                <a:srgbClr val="000000"/>
              </a:buClr>
              <a:buSzPct val="70000"/>
              <a:tabLst/>
              <a:defRPr/>
            </a:pPr>
            <a:r>
              <a:rPr lang="en-US" altLang="en-US" sz="2400" kern="0" dirty="0">
                <a:solidFill>
                  <a:schemeClr val="bg1"/>
                </a:solidFill>
                <a:latin typeface="Calibri"/>
                <a:ea typeface="Calibri"/>
                <a:cs typeface="Calibri"/>
              </a:rPr>
              <a:t>DIRS collects status information on the following:</a:t>
            </a:r>
          </a:p>
          <a:p>
            <a:pPr marR="0" lvl="0" algn="l" defTabSz="914400" rtl="0" eaLnBrk="1" fontAlgn="base" latinLnBrk="0" hangingPunct="1">
              <a:lnSpc>
                <a:spcPct val="80000"/>
              </a:lnSpc>
              <a:spcBef>
                <a:spcPct val="20000"/>
              </a:spcBef>
              <a:spcAft>
                <a:spcPct val="0"/>
              </a:spcAft>
              <a:buClr>
                <a:srgbClr val="000000"/>
              </a:buClr>
              <a:buSzPct val="70000"/>
              <a:tabLst/>
              <a:defRPr/>
            </a:pPr>
            <a:endParaRPr kumimoji="0" lang="en-US" altLang="en-US" sz="24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342900" indent="-342900" fontAlgn="base">
              <a:lnSpc>
                <a:spcPct val="80000"/>
              </a:lnSpc>
              <a:spcBef>
                <a:spcPct val="20000"/>
              </a:spcBef>
              <a:spcAft>
                <a:spcPct val="0"/>
              </a:spcAft>
              <a:buClr>
                <a:srgbClr val="000000"/>
              </a:buClr>
              <a:buSzPct val="70000"/>
              <a:buFont typeface="Wingdings" panose="05000000000000000000" pitchFamily="2" charset="2"/>
              <a:buChar char="l"/>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PSAPs</a:t>
            </a:r>
            <a:r>
              <a:rPr lang="en-US" altLang="en-US" sz="2400" kern="0" dirty="0">
                <a:solidFill>
                  <a:schemeClr val="bg1"/>
                </a:solidFill>
                <a:latin typeface="Calibri"/>
                <a:ea typeface="Calibri"/>
                <a:cs typeface="Calibri"/>
              </a:rPr>
              <a:t> </a:t>
            </a:r>
            <a:endParaRPr lang="en-US" altLang="en-US" sz="2400" b="0"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Major Equipment – Wireline, Cable</a:t>
            </a:r>
            <a:endParaRPr lang="en-US"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Wireless Routing Assets</a:t>
            </a:r>
            <a:endParaRPr lang="en-US"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Wireless Cell Sites by County</a:t>
            </a:r>
            <a:endParaRPr lang="en-US"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Remote Aggregation Devices/Distribution</a:t>
            </a:r>
            <a:endParaRPr lang="en-US"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Broadcast – AM, FM, TV Stations</a:t>
            </a:r>
            <a:endParaRPr lang="en-US"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Cable Systems</a:t>
            </a:r>
            <a:endParaRPr lang="en-US" altLang="en-US" sz="2400" b="0" i="0" u="none" strike="noStrike" kern="0" cap="none" spc="0" normalizeH="0" baseline="0" noProof="0" dirty="0">
              <a:ln>
                <a:noFill/>
              </a:ln>
              <a:solidFill>
                <a:schemeClr val="bg1"/>
              </a:solidFill>
              <a:effectLst/>
              <a:uLnTx/>
              <a:uFillTx/>
              <a:latin typeface="Calibri"/>
              <a:ea typeface="Calibri"/>
              <a:cs typeface="Calibri"/>
            </a:endParaRP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kumimoji="0" lang="en-US" altLang="en-US" sz="2400" b="0" i="0" u="none" strike="noStrike" kern="0" cap="none" spc="0" normalizeH="0" baseline="0" noProof="0" dirty="0">
                <a:ln>
                  <a:noFill/>
                </a:ln>
                <a:solidFill>
                  <a:schemeClr val="bg1"/>
                </a:solidFill>
                <a:effectLst/>
                <a:uLnTx/>
                <a:uFillTx/>
                <a:latin typeface="Calibri"/>
                <a:ea typeface="Calibri"/>
                <a:cs typeface="Calibri"/>
              </a:rPr>
              <a:t>Satellite Earth/Ground Stations</a:t>
            </a:r>
          </a:p>
          <a:p>
            <a:pPr marL="342900" marR="0" lvl="0" indent="-342900" algn="l" defTabSz="914400" rtl="0" eaLnBrk="1" fontAlgn="base" latinLnBrk="0" hangingPunct="1">
              <a:lnSpc>
                <a:spcPct val="80000"/>
              </a:lnSpc>
              <a:spcBef>
                <a:spcPct val="20000"/>
              </a:spcBef>
              <a:spcAft>
                <a:spcPct val="0"/>
              </a:spcAft>
              <a:buClr>
                <a:srgbClr val="000000"/>
              </a:buClr>
              <a:buSzPct val="70000"/>
              <a:buFont typeface="Wingdings" panose="05000000000000000000" pitchFamily="2" charset="2"/>
              <a:buChar char="l"/>
              <a:tabLst/>
              <a:defRPr/>
            </a:pPr>
            <a:r>
              <a:rPr lang="en-US" altLang="en-US" sz="2400" kern="0" dirty="0">
                <a:solidFill>
                  <a:schemeClr val="bg1"/>
                </a:solidFill>
                <a:latin typeface="Calibri"/>
                <a:ea typeface="Calibri"/>
                <a:cs typeface="Calibri"/>
              </a:rPr>
              <a:t>Contact information about the infrastructure</a:t>
            </a:r>
            <a:endParaRPr lang="en-US" altLang="en-US" sz="2400" b="0" i="0" strike="noStrike" kern="0" cap="none" spc="0" normalizeH="0" baseline="0" noProof="0" dirty="0">
              <a:ln>
                <a:noFill/>
              </a:ln>
              <a:solidFill>
                <a:schemeClr val="bg1"/>
              </a:solidFill>
              <a:effectLst/>
              <a:uLnTx/>
              <a:uFillTx/>
              <a:latin typeface="Calibri"/>
              <a:ea typeface="Calibri"/>
              <a:cs typeface="Calibri"/>
            </a:endParaRPr>
          </a:p>
        </p:txBody>
      </p:sp>
    </p:spTree>
    <p:extLst>
      <p:ext uri="{BB962C8B-B14F-4D97-AF65-F5344CB8AC3E}">
        <p14:creationId xmlns:p14="http://schemas.microsoft.com/office/powerpoint/2010/main" val="55313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a:solidFill>
                  <a:schemeClr val="bg1"/>
                </a:solidFill>
                <a:latin typeface="Calibri" panose="020F0502020204030204" pitchFamily="34" charset="0"/>
                <a:cs typeface="Calibri" panose="020F0502020204030204" pitchFamily="34" charset="0"/>
              </a:rPr>
              <a:t>DIRS Reporting Process</a:t>
            </a:r>
            <a:endParaRPr lang="en-US" b="1">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25478" y="1140339"/>
            <a:ext cx="8915400" cy="29673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highlight>
                <a:srgbClr val="00FFFF"/>
              </a:highligh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92ACA89-0F16-4092-BADF-A319573A9E28}"/>
              </a:ext>
            </a:extLst>
          </p:cNvPr>
          <p:cNvSpPr txBox="1"/>
          <p:nvPr/>
        </p:nvSpPr>
        <p:spPr>
          <a:xfrm>
            <a:off x="2513622" y="914400"/>
            <a:ext cx="8844522" cy="6586418"/>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FCC, in coordination with DHS (FEMA and CISA), determines which counties should be included in the activation area.</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FCC activates DIRS and issues a public notice announcing DIRS activation.  </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NORS filing requirements are typically suspended for providers that participate in DIRS for outages in the counties where DIRS is activated.</a:t>
            </a:r>
            <a:endParaRPr kumimoji="0" lang="en-US" sz="1600" b="0"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DIRS team at the FCC sends DIRS activation notice to all communication providers, including broadcasters, that are signed up in DIRS.</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Tx/>
              <a:buAutoNum type="arabicPeriod"/>
              <a:defRP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Communications providers are requested to submit outage information into DIRS </a:t>
            </a:r>
            <a:r>
              <a:rPr kumimoji="0" lang="en-US" sz="1600" b="0"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by 10:00 AM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ET the following morning after the activation and updated </a:t>
            </a:r>
            <a:r>
              <a:rPr lang="en-US" sz="1600" dirty="0">
                <a:solidFill>
                  <a:schemeClr val="bg1"/>
                </a:solidFill>
                <a:latin typeface="Arial" panose="020B0604020202020204" pitchFamily="34" charset="0"/>
                <a:cs typeface="Arial" panose="020B0604020202020204" pitchFamily="34" charset="0"/>
              </a:rPr>
              <a:t>every day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thereafter until DIRS </a:t>
            </a:r>
            <a:r>
              <a:rPr kumimoji="0" lang="en-US" sz="1600" b="0" i="0" u="none" strike="noStrike" kern="1200" cap="none" spc="0" normalizeH="0" baseline="0" noProof="0" dirty="0">
                <a:ln>
                  <a:noFill/>
                </a:ln>
                <a:solidFill>
                  <a:schemeClr val="bg1"/>
                </a:solidFill>
                <a:effectLst/>
                <a:uLnTx/>
                <a:uFillTx/>
                <a:latin typeface="Arial"/>
                <a:cs typeface="Arial"/>
              </a:rPr>
              <a:t>is deactivated.</a:t>
            </a:r>
            <a:r>
              <a:rPr lang="en-US" sz="1600" dirty="0">
                <a:solidFill>
                  <a:schemeClr val="bg1"/>
                </a:solidFill>
                <a:latin typeface="Arial"/>
                <a:cs typeface="Arial"/>
              </a:rPr>
              <a:t>  </a:t>
            </a:r>
            <a:endParaRPr lang="en-US" sz="1600" b="0" i="0" u="none" strike="noStrike" kern="1200" cap="none" spc="0" normalizeH="0" baseline="0" noProof="0" dirty="0">
              <a:ln>
                <a:noFill/>
              </a:ln>
              <a:solidFill>
                <a:schemeClr val="bg1"/>
              </a:solidFill>
              <a:effectLst/>
              <a:uLnTx/>
              <a:uFillTx/>
              <a:latin typeface="Arial" panose="020B0604020202020204" pitchFamily="34" charset="0"/>
              <a:cs typeface="Arial"/>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US" sz="1600" b="0" i="0" strike="noStrike" kern="1200" cap="none" spc="0" normalizeH="0" baseline="0" noProof="0" dirty="0">
                <a:ln>
                  <a:noFill/>
                </a:ln>
                <a:solidFill>
                  <a:schemeClr val="bg1"/>
                </a:solidFill>
                <a:effectLst/>
                <a:uLnTx/>
                <a:uFillTx/>
                <a:latin typeface="Arial" panose="020B0604020202020204" pitchFamily="34" charset="0"/>
                <a:ea typeface="+mn-ea"/>
                <a:cs typeface="+mn-cs"/>
              </a:rPr>
              <a:t>DIRS team gathers and analyzes the data, works with companies to resolve any reporting issues </a:t>
            </a:r>
            <a:r>
              <a:rPr kumimoji="0" lang="en-US" sz="1600" i="0" strike="noStrike" kern="1200" cap="none" spc="0" normalizeH="0" baseline="0" noProof="0" dirty="0">
                <a:ln>
                  <a:noFill/>
                </a:ln>
                <a:solidFill>
                  <a:schemeClr val="bg1"/>
                </a:solidFill>
                <a:effectLst/>
                <a:uLnTx/>
                <a:uFillTx/>
                <a:latin typeface="Arial" panose="020B0604020202020204" pitchFamily="34" charset="0"/>
                <a:ea typeface="+mn-ea"/>
                <a:cs typeface="+mn-cs"/>
              </a:rPr>
              <a:t>and then prepares a situation report with maps of the affected area showing the status of communications, which is sent to members of the Federal Emergency Support Function #2 to assist disaster recovery effort. The information is consolidated but may still contain company confidential information </a:t>
            </a:r>
            <a:r>
              <a:rPr lang="en-US" sz="1600" dirty="0">
                <a:solidFill>
                  <a:schemeClr val="bg1"/>
                </a:solidFill>
                <a:latin typeface="Arial" panose="020B0604020202020204" pitchFamily="34" charset="0"/>
              </a:rPr>
              <a:t>and PII. </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 public report is generated and posted on the FCC website.  This report excludes any confidential company information (e.g., information pertaining to a single report or specific communications facility is generalized or omitted</a:t>
            </a:r>
            <a:r>
              <a:rPr lang="en-US" sz="1600" dirty="0">
                <a:solidFill>
                  <a:schemeClr val="bg1"/>
                </a:solidFill>
                <a:latin typeface="Arial" panose="020B0604020202020204" pitchFamily="34" charset="0"/>
              </a:rPr>
              <a:t>).</a:t>
            </a: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endParaRPr kumimoji="0" lang="en-US" b="0" i="0" u="none" strike="noStrike" kern="1200" cap="none" spc="0" normalizeH="0" baseline="0" noProof="0" dirty="0">
              <a:ln>
                <a:noFill/>
              </a:ln>
              <a:solidFill>
                <a:srgbClr val="9C2500"/>
              </a:solidFill>
              <a:effectLst/>
              <a:uLnTx/>
              <a:uFillTx/>
              <a:latin typeface="Arial" panose="020B0604020202020204" pitchFamily="34" charset="0"/>
              <a:ea typeface="+mn-ea"/>
              <a:cs typeface="+mn-cs"/>
            </a:endParaRPr>
          </a:p>
          <a:p>
            <a:pPr marL="342900" indent="-342900">
              <a:buAutoNum type="arabicPeriod"/>
            </a:pPr>
            <a:endParaRPr lang="en-US" b="0" dirty="0">
              <a:solidFill>
                <a:schemeClr val="bg1"/>
              </a:solidFill>
            </a:endParaRPr>
          </a:p>
          <a:p>
            <a:pPr marL="342900" indent="-342900">
              <a:buAutoNum type="arabicPeriod"/>
            </a:pPr>
            <a:endParaRPr lang="en-US" dirty="0"/>
          </a:p>
        </p:txBody>
      </p:sp>
    </p:spTree>
    <p:extLst>
      <p:ext uri="{BB962C8B-B14F-4D97-AF65-F5344CB8AC3E}">
        <p14:creationId xmlns:p14="http://schemas.microsoft.com/office/powerpoint/2010/main" val="7873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2208212" cy="6858000"/>
          </a:xfrm>
          <a:prstGeom prst="rect">
            <a:avLst/>
          </a:prstGeom>
        </p:spPr>
      </p:pic>
      <p:sp>
        <p:nvSpPr>
          <p:cNvPr id="6" name="Rectangle 5"/>
          <p:cNvSpPr/>
          <p:nvPr/>
        </p:nvSpPr>
        <p:spPr>
          <a:xfrm>
            <a:off x="2208212" y="838200"/>
            <a:ext cx="9980613" cy="76200"/>
          </a:xfrm>
          <a:prstGeom prst="rect">
            <a:avLst/>
          </a:prstGeom>
          <a:gradFill flip="none" rotWithShape="1">
            <a:gsLst>
              <a:gs pos="0">
                <a:srgbClr val="001125"/>
              </a:gs>
              <a:gs pos="66000">
                <a:srgbClr val="000E23">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itle 12"/>
          <p:cNvSpPr>
            <a:spLocks noGrp="1"/>
          </p:cNvSpPr>
          <p:nvPr>
            <p:ph type="title"/>
          </p:nvPr>
        </p:nvSpPr>
        <p:spPr>
          <a:xfrm>
            <a:off x="2214144" y="76200"/>
            <a:ext cx="9144001" cy="76200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Examples of </a:t>
            </a:r>
            <a:r>
              <a:rPr lang="en-US" b="1" dirty="0">
                <a:solidFill>
                  <a:srgbClr val="001125"/>
                </a:solidFill>
                <a:latin typeface="Calibri" panose="020F0502020204030204" pitchFamily="34" charset="0"/>
                <a:cs typeface="Calibri" panose="020F0502020204030204" pitchFamily="34" charset="0"/>
              </a:rPr>
              <a:t>Public </a:t>
            </a:r>
            <a:r>
              <a:rPr lang="en-US" b="1" dirty="0">
                <a:solidFill>
                  <a:schemeClr val="bg1"/>
                </a:solidFill>
                <a:latin typeface="Calibri" panose="020F0502020204030204" pitchFamily="34" charset="0"/>
                <a:cs typeface="Calibri" panose="020F0502020204030204" pitchFamily="34" charset="0"/>
              </a:rPr>
              <a:t>DIRS Analysis</a:t>
            </a:r>
            <a:endParaRPr lang="en-US" b="1" dirty="0">
              <a:solidFill>
                <a:srgbClr val="001125"/>
              </a:solidFill>
            </a:endParaRPr>
          </a:p>
        </p:txBody>
      </p:sp>
      <p:pic>
        <p:nvPicPr>
          <p:cNvPr id="2050" name="Picture 2" descr="https://transition.fcc.gov/files/logos/fcc-logo-wordmark-vertical_dark-gr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8145" y="6124570"/>
            <a:ext cx="679868" cy="6029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199812" y="6124570"/>
            <a:ext cx="838201" cy="2762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13F82-EE5E-44EE-A61D-E31C6657F26F}" type="slidenum">
              <a:rPr kumimoji="0" lang="en-US" sz="1600" b="0" i="0" u="none" strike="noStrike" kern="1200" cap="none" spc="0" normalizeH="0" baseline="0" noProof="0" smtClean="0">
                <a:ln>
                  <a:noFill/>
                </a:ln>
                <a:solidFill>
                  <a:srgbClr val="001125"/>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a:ln>
                <a:noFill/>
              </a:ln>
              <a:solidFill>
                <a:srgbClr val="001125"/>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76373227-5A00-46CB-B209-5542E265B0B4}"/>
              </a:ext>
            </a:extLst>
          </p:cNvPr>
          <p:cNvSpPr txBox="1">
            <a:spLocks/>
          </p:cNvSpPr>
          <p:nvPr/>
        </p:nvSpPr>
        <p:spPr>
          <a:xfrm>
            <a:off x="2379244" y="1140339"/>
            <a:ext cx="8614895" cy="2288661"/>
          </a:xfrm>
          <a:prstGeom prst="rect">
            <a:avLst/>
          </a:prstGeom>
        </p:spPr>
        <p:txBody>
          <a:bodyPr>
            <a:normAutofit/>
          </a:bodyPr>
          <a:lstStyle>
            <a:lvl1pPr marL="342900" indent="-342900" algn="l" defTabSz="981075" rtl="0" eaLnBrk="0" fontAlgn="base" hangingPunct="0">
              <a:spcBef>
                <a:spcPct val="40000"/>
              </a:spcBef>
              <a:spcAft>
                <a:spcPct val="0"/>
              </a:spcAft>
              <a:buClr>
                <a:schemeClr val="tx1"/>
              </a:buClr>
              <a:buFont typeface="Verdana" panose="020B0604030504040204" pitchFamily="34" charset="0"/>
              <a:defRPr sz="2400">
                <a:solidFill>
                  <a:schemeClr val="tx1"/>
                </a:solidFill>
                <a:latin typeface="+mn-lt"/>
                <a:ea typeface="+mn-ea"/>
                <a:cs typeface="+mn-cs"/>
              </a:defRPr>
            </a:lvl1pPr>
            <a:lvl2pPr marL="457200" indent="-228600" algn="l" defTabSz="981075" rtl="0" eaLnBrk="0" fontAlgn="base" hangingPunct="0">
              <a:spcBef>
                <a:spcPct val="20000"/>
              </a:spcBef>
              <a:spcAft>
                <a:spcPct val="0"/>
              </a:spcAft>
              <a:buClr>
                <a:schemeClr val="tx1"/>
              </a:buClr>
              <a:buChar char="-"/>
              <a:defRPr sz="2000">
                <a:solidFill>
                  <a:schemeClr val="tx1"/>
                </a:solidFill>
                <a:latin typeface="+mn-lt"/>
              </a:defRPr>
            </a:lvl2pPr>
            <a:lvl3pPr marL="914400" indent="-228600" algn="l" defTabSz="981075" rtl="0" eaLnBrk="0" fontAlgn="base" hangingPunct="0">
              <a:spcBef>
                <a:spcPct val="20000"/>
              </a:spcBef>
              <a:spcAft>
                <a:spcPct val="0"/>
              </a:spcAft>
              <a:buClr>
                <a:schemeClr val="tx1"/>
              </a:buClr>
              <a:buFont typeface="Marlett" pitchFamily="2" charset="2"/>
              <a:buChar char="8"/>
              <a:defRPr sz="2000">
                <a:solidFill>
                  <a:schemeClr val="tx1"/>
                </a:solidFill>
                <a:latin typeface="+mn-lt"/>
              </a:defRPr>
            </a:lvl3pPr>
            <a:lvl4pPr marL="1371600" indent="-228600" algn="l" defTabSz="981075" rtl="0" eaLnBrk="0" fontAlgn="base" hangingPunct="0">
              <a:spcBef>
                <a:spcPct val="20000"/>
              </a:spcBef>
              <a:spcAft>
                <a:spcPct val="0"/>
              </a:spcAft>
              <a:buClr>
                <a:schemeClr val="tx1"/>
              </a:buClr>
              <a:buChar char="-"/>
              <a:defRPr sz="2000">
                <a:solidFill>
                  <a:schemeClr val="tx1"/>
                </a:solidFill>
                <a:latin typeface="+mn-lt"/>
              </a:defRPr>
            </a:lvl4pPr>
            <a:lvl5pPr marL="21574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400">
                <a:solidFill>
                  <a:schemeClr val="bg1"/>
                </a:solidFill>
                <a:latin typeface="+mn-lt"/>
              </a:defRPr>
            </a:lvl9pPr>
          </a:lstStyle>
          <a:p>
            <a:pPr marL="0" marR="0" lvl="0" indent="0" algn="l" defTabSz="981075" rtl="0" eaLnBrk="0" fontAlgn="base" latinLnBrk="0" hangingPunct="0">
              <a:lnSpc>
                <a:spcPct val="100000"/>
              </a:lnSpc>
              <a:spcBef>
                <a:spcPct val="0"/>
              </a:spcBef>
              <a:spcAft>
                <a:spcPct val="0"/>
              </a:spcAft>
              <a:buClr>
                <a:prstClr val="white"/>
              </a:buClr>
              <a:buSzTx/>
              <a:buFont typeface="Verdana" panose="020B0604030504040204" pitchFamily="34" charset="0"/>
              <a:buNone/>
              <a:tabLst/>
              <a:defRPr/>
            </a:pPr>
            <a:endParaRPr kumimoji="0" lang="en-US" sz="2000" b="0" i="0" u="none" strike="noStrike" kern="1200" cap="none" spc="0" normalizeH="0" baseline="0" noProof="0">
              <a:ln>
                <a:noFill/>
              </a:ln>
              <a:solidFill>
                <a:srgbClr val="001125"/>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73E3ABF-E393-4E57-8A12-C89BA9C03D88}"/>
              </a:ext>
            </a:extLst>
          </p:cNvPr>
          <p:cNvSpPr/>
          <p:nvPr/>
        </p:nvSpPr>
        <p:spPr>
          <a:xfrm>
            <a:off x="2325478" y="1140339"/>
            <a:ext cx="8915400" cy="29673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highlight>
                <a:srgbClr val="00FFFF"/>
              </a:highlight>
              <a:uLnTx/>
              <a:uFillTx/>
              <a:latin typeface="Corbe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a:p>
            <a:pPr marL="282575" marR="0" lvl="1" indent="0" algn="l" defTabSz="914400" rtl="0" eaLnBrk="1" fontAlgn="auto" latinLnBrk="0" hangingPunct="1">
              <a:lnSpc>
                <a:spcPct val="90000"/>
              </a:lnSpc>
              <a:spcBef>
                <a:spcPts val="600"/>
              </a:spcBef>
              <a:spcAft>
                <a:spcPts val="600"/>
              </a:spcAft>
              <a:buClr>
                <a:srgbClr val="000000"/>
              </a:buClr>
              <a:buSzTx/>
              <a:buFontTx/>
              <a:buNone/>
              <a:tabLst/>
              <a:defRPr/>
            </a:pPr>
            <a:endParaRPr kumimoji="0" lang="en-US" altLang="en-US" sz="1800" b="0" i="0" u="none" strike="noStrike" kern="0" cap="none" spc="0" normalizeH="0" baseline="0" noProof="0">
              <a:ln>
                <a:noFill/>
              </a:ln>
              <a:solidFill>
                <a:srgbClr val="000E21"/>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B7CF4827-2282-4B78-A1A5-E3F347773B45}"/>
              </a:ext>
            </a:extLst>
          </p:cNvPr>
          <p:cNvPicPr>
            <a:picLocks noChangeAspect="1"/>
          </p:cNvPicPr>
          <p:nvPr/>
        </p:nvPicPr>
        <p:blipFill>
          <a:blip r:embed="rId5"/>
          <a:stretch>
            <a:fillRect/>
          </a:stretch>
        </p:blipFill>
        <p:spPr>
          <a:xfrm>
            <a:off x="2522767" y="1140339"/>
            <a:ext cx="3878034" cy="2838347"/>
          </a:xfrm>
          <a:prstGeom prst="rect">
            <a:avLst/>
          </a:prstGeom>
        </p:spPr>
      </p:pic>
      <p:pic>
        <p:nvPicPr>
          <p:cNvPr id="8" name="Picture 7">
            <a:extLst>
              <a:ext uri="{FF2B5EF4-FFF2-40B4-BE49-F238E27FC236}">
                <a16:creationId xmlns:a16="http://schemas.microsoft.com/office/drawing/2014/main" id="{C83517EC-2D6A-41BE-9B8C-3C5845C118EE}"/>
              </a:ext>
            </a:extLst>
          </p:cNvPr>
          <p:cNvPicPr>
            <a:picLocks noChangeAspect="1"/>
          </p:cNvPicPr>
          <p:nvPr/>
        </p:nvPicPr>
        <p:blipFill>
          <a:blip r:embed="rId6"/>
          <a:stretch>
            <a:fillRect/>
          </a:stretch>
        </p:blipFill>
        <p:spPr>
          <a:xfrm>
            <a:off x="2480966" y="4031490"/>
            <a:ext cx="3898106" cy="2750310"/>
          </a:xfrm>
          <a:prstGeom prst="rect">
            <a:avLst/>
          </a:prstGeom>
        </p:spPr>
      </p:pic>
      <p:pic>
        <p:nvPicPr>
          <p:cNvPr id="11" name="Picture 10">
            <a:extLst>
              <a:ext uri="{FF2B5EF4-FFF2-40B4-BE49-F238E27FC236}">
                <a16:creationId xmlns:a16="http://schemas.microsoft.com/office/drawing/2014/main" id="{535358C7-626B-4064-AFDC-F97962235E67}"/>
              </a:ext>
            </a:extLst>
          </p:cNvPr>
          <p:cNvPicPr>
            <a:picLocks noChangeAspect="1"/>
          </p:cNvPicPr>
          <p:nvPr/>
        </p:nvPicPr>
        <p:blipFill>
          <a:blip r:embed="rId7"/>
          <a:stretch>
            <a:fillRect/>
          </a:stretch>
        </p:blipFill>
        <p:spPr>
          <a:xfrm>
            <a:off x="6686691" y="1047852"/>
            <a:ext cx="4261307" cy="2838348"/>
          </a:xfrm>
          <a:prstGeom prst="rect">
            <a:avLst/>
          </a:prstGeom>
        </p:spPr>
      </p:pic>
      <p:pic>
        <p:nvPicPr>
          <p:cNvPr id="13" name="Picture 12">
            <a:extLst>
              <a:ext uri="{FF2B5EF4-FFF2-40B4-BE49-F238E27FC236}">
                <a16:creationId xmlns:a16="http://schemas.microsoft.com/office/drawing/2014/main" id="{AE27C43A-8CC8-4225-BAFF-F2167A362EA1}"/>
              </a:ext>
            </a:extLst>
          </p:cNvPr>
          <p:cNvPicPr>
            <a:picLocks noChangeAspect="1"/>
          </p:cNvPicPr>
          <p:nvPr/>
        </p:nvPicPr>
        <p:blipFill>
          <a:blip r:embed="rId8"/>
          <a:stretch>
            <a:fillRect/>
          </a:stretch>
        </p:blipFill>
        <p:spPr>
          <a:xfrm>
            <a:off x="6686690" y="4031489"/>
            <a:ext cx="4261307" cy="2732311"/>
          </a:xfrm>
          <a:prstGeom prst="rect">
            <a:avLst/>
          </a:prstGeom>
        </p:spPr>
      </p:pic>
    </p:spTree>
    <p:extLst>
      <p:ext uri="{BB962C8B-B14F-4D97-AF65-F5344CB8AC3E}">
        <p14:creationId xmlns:p14="http://schemas.microsoft.com/office/powerpoint/2010/main" val="20781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Custom 2">
      <a:dk1>
        <a:srgbClr val="000000"/>
      </a:dk1>
      <a:lt1>
        <a:sysClr val="window" lastClr="FFFFFF"/>
      </a:lt1>
      <a:dk2>
        <a:srgbClr val="000E21"/>
      </a:dk2>
      <a:lt2>
        <a:srgbClr val="FFFFFF"/>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tf02895261</Template>
  <TotalTime>0</TotalTime>
  <Words>2897</Words>
  <Application>Microsoft Office PowerPoint</Application>
  <PresentationFormat>Custom</PresentationFormat>
  <Paragraphs>386</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Corbel</vt:lpstr>
      <vt:lpstr>Courier New</vt:lpstr>
      <vt:lpstr>Symbol</vt:lpstr>
      <vt:lpstr>Times New Roman</vt:lpstr>
      <vt:lpstr>TimesNewRomanPSMT</vt:lpstr>
      <vt:lpstr>Verdana</vt:lpstr>
      <vt:lpstr>Wingdings</vt:lpstr>
      <vt:lpstr>Digital Blue Tunnel 16x9</vt:lpstr>
      <vt:lpstr>Rules and Responsibilities for Accessing, Using, Sharing, and Protecting NORS and DIRS Information</vt:lpstr>
      <vt:lpstr>Overview</vt:lpstr>
      <vt:lpstr>Agency Coordinator</vt:lpstr>
      <vt:lpstr>Agency Coordinator</vt:lpstr>
      <vt:lpstr>NORS and DIRS Filings</vt:lpstr>
      <vt:lpstr>DIRS</vt:lpstr>
      <vt:lpstr>DIRS Scope</vt:lpstr>
      <vt:lpstr>DIRS Reporting Process</vt:lpstr>
      <vt:lpstr>Examples of Public DIRS Analysis</vt:lpstr>
      <vt:lpstr>NORS</vt:lpstr>
      <vt:lpstr>NORS Outage Reporting Thresholds</vt:lpstr>
      <vt:lpstr>NORS Reporting Process and Timeline</vt:lpstr>
      <vt:lpstr>Keys Contents of NORS Final Reports</vt:lpstr>
      <vt:lpstr>Examples of NORS Aggregated Data  (Provided from Quarterly FCC Reports at Public Industry Meetings)</vt:lpstr>
      <vt:lpstr>NORS/DIRS Confidential Information</vt:lpstr>
      <vt:lpstr>NORS/DIRS Confidential Information</vt:lpstr>
      <vt:lpstr>Sharing NORS/DIRS Confidential Information: Within Your Agency</vt:lpstr>
      <vt:lpstr>Sharing NORS/DIRS Confidential Information: Outside Your Agency</vt:lpstr>
      <vt:lpstr>Sharing NORS/DIRS Confidential Information: Outside Your Agency</vt:lpstr>
      <vt:lpstr>Sharing NORS/DIRS Aggregated Information: With the Public</vt:lpstr>
      <vt:lpstr>Sharing</vt:lpstr>
      <vt:lpstr>Notification/Reporting Obligations</vt:lpstr>
      <vt:lpstr>Failure to Abide by the Program Rules</vt:lpstr>
      <vt:lpstr>Conclusion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2022-09-28T14:36:28Z</dcterms:created>
  <dcterms:modified xsi:type="dcterms:W3CDTF">2022-09-28T16:08:05Z</dcterms:modified>
</cp:coreProperties>
</file>