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Lst>
  <p:notesMasterIdLst>
    <p:notesMasterId r:id="rId21"/>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p:restoredTop sz="94716"/>
  </p:normalViewPr>
  <p:slideViewPr>
    <p:cSldViewPr snapToGrid="0" snapToObjects="1">
      <p:cViewPr varScale="1">
        <p:scale>
          <a:sx n="130" d="100"/>
          <a:sy n="130" d="100"/>
        </p:scale>
        <p:origin x="200"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68655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289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92E1508-503E-3346-A9E9-6A3A137DB783}" type="slidenum">
              <a:rPr lang="en-US" altLang="en-US" sz="1200"/>
              <a:pPr eaLnBrk="1" hangingPunct="1"/>
              <a:t>10</a:t>
            </a:fld>
            <a:endParaRPr lang="en-US" altLang="en-US" sz="1200"/>
          </a:p>
        </p:txBody>
      </p:sp>
      <p:sp>
        <p:nvSpPr>
          <p:cNvPr id="17410"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2FA14D90-A464-D64C-9879-C5432A3E0DDD}" type="slidenum">
              <a:rPr lang="en-US" altLang="en-US" sz="1200">
                <a:latin typeface="Calibri" charset="0"/>
              </a:rPr>
              <a:pPr algn="r" eaLnBrk="1" hangingPunct="1"/>
              <a:t>10</a:t>
            </a:fld>
            <a:endParaRPr lang="en-US" altLang="en-US" sz="1200">
              <a:latin typeface="Calibri" charset="0"/>
            </a:endParaRPr>
          </a:p>
        </p:txBody>
      </p:sp>
      <p:sp>
        <p:nvSpPr>
          <p:cNvPr id="28676" name="Rectangle 2"/>
          <p:cNvSpPr>
            <a:spLocks noGrp="1" noRot="1" noChangeAspect="1" noChangeArrowheads="1" noTextEdit="1"/>
          </p:cNvSpPr>
          <p:nvPr>
            <p:ph type="sldImg"/>
          </p:nvPr>
        </p:nvSpPr>
        <p:spPr>
          <a:xfrm>
            <a:off x="384175" y="685800"/>
            <a:ext cx="6096000" cy="3429000"/>
          </a:xfrm>
          <a:ln/>
        </p:spPr>
      </p:sp>
      <p:sp>
        <p:nvSpPr>
          <p:cNvPr id="28677"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17788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71AA754-1E72-CF48-AC8B-D03188C87C51}" type="slidenum">
              <a:rPr lang="en-US" altLang="en-US" sz="1200"/>
              <a:pPr eaLnBrk="1" hangingPunct="1"/>
              <a:t>11</a:t>
            </a:fld>
            <a:endParaRPr lang="en-US" altLang="en-US" sz="1200"/>
          </a:p>
        </p:txBody>
      </p:sp>
      <p:sp>
        <p:nvSpPr>
          <p:cNvPr id="19458"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AE0A4DFA-E5C4-4448-96E0-BB1848CB6777}" type="slidenum">
              <a:rPr lang="en-US" altLang="en-US" sz="1200">
                <a:latin typeface="Calibri" charset="0"/>
              </a:rPr>
              <a:pPr algn="r" eaLnBrk="1" hangingPunct="1"/>
              <a:t>11</a:t>
            </a:fld>
            <a:endParaRPr lang="en-US" altLang="en-US" sz="1200">
              <a:latin typeface="Calibri" charset="0"/>
            </a:endParaRPr>
          </a:p>
        </p:txBody>
      </p:sp>
      <p:sp>
        <p:nvSpPr>
          <p:cNvPr id="29700" name="Rectangle 2"/>
          <p:cNvSpPr>
            <a:spLocks noGrp="1" noRot="1" noChangeAspect="1" noChangeArrowheads="1" noTextEdit="1"/>
          </p:cNvSpPr>
          <p:nvPr>
            <p:ph type="sldImg"/>
          </p:nvPr>
        </p:nvSpPr>
        <p:spPr>
          <a:xfrm>
            <a:off x="384175" y="685800"/>
            <a:ext cx="6096000" cy="3429000"/>
          </a:xfrm>
          <a:ln/>
        </p:spPr>
      </p:sp>
      <p:sp>
        <p:nvSpPr>
          <p:cNvPr id="29701"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185693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AEF98BB-1469-524B-A2A2-DA67C8CAA42D}" type="slidenum">
              <a:rPr lang="en-US" altLang="en-US" sz="1200"/>
              <a:pPr eaLnBrk="1" hangingPunct="1"/>
              <a:t>12</a:t>
            </a:fld>
            <a:endParaRPr lang="en-US" altLang="en-US" sz="1200"/>
          </a:p>
        </p:txBody>
      </p:sp>
      <p:sp>
        <p:nvSpPr>
          <p:cNvPr id="21506"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ADFC85CF-FD80-1A45-ACFA-5901A2F5A2AC}" type="slidenum">
              <a:rPr lang="en-US" altLang="en-US" sz="1200">
                <a:latin typeface="Calibri" charset="0"/>
              </a:rPr>
              <a:pPr algn="r" eaLnBrk="1" hangingPunct="1"/>
              <a:t>12</a:t>
            </a:fld>
            <a:endParaRPr lang="en-US" altLang="en-US" sz="1200">
              <a:latin typeface="Calibri" charset="0"/>
            </a:endParaRPr>
          </a:p>
        </p:txBody>
      </p:sp>
      <p:sp>
        <p:nvSpPr>
          <p:cNvPr id="31748" name="Rectangle 2"/>
          <p:cNvSpPr>
            <a:spLocks noGrp="1" noRot="1" noChangeAspect="1" noChangeArrowheads="1" noTextEdit="1"/>
          </p:cNvSpPr>
          <p:nvPr>
            <p:ph type="sldImg"/>
          </p:nvPr>
        </p:nvSpPr>
        <p:spPr>
          <a:xfrm>
            <a:off x="384175" y="685800"/>
            <a:ext cx="6096000" cy="3429000"/>
          </a:xfrm>
          <a:ln/>
        </p:spPr>
      </p:sp>
      <p:sp>
        <p:nvSpPr>
          <p:cNvPr id="31749"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85241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0BAED5-D51D-9C42-9604-8A36474409B4}" type="slidenum">
              <a:rPr lang="en-US" altLang="en-US" sz="1200"/>
              <a:pPr eaLnBrk="1" hangingPunct="1"/>
              <a:t>13</a:t>
            </a:fld>
            <a:endParaRPr lang="en-US" altLang="en-US" sz="1200"/>
          </a:p>
        </p:txBody>
      </p:sp>
      <p:sp>
        <p:nvSpPr>
          <p:cNvPr id="23554"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A3429B8C-0738-4A44-943B-EF2DAF5F7DD5}" type="slidenum">
              <a:rPr lang="en-US" altLang="en-US" sz="1200">
                <a:latin typeface="Calibri" charset="0"/>
              </a:rPr>
              <a:pPr algn="r" eaLnBrk="1" hangingPunct="1"/>
              <a:t>13</a:t>
            </a:fld>
            <a:endParaRPr lang="en-US" altLang="en-US" sz="1200">
              <a:latin typeface="Calibri" charset="0"/>
            </a:endParaRPr>
          </a:p>
        </p:txBody>
      </p:sp>
      <p:sp>
        <p:nvSpPr>
          <p:cNvPr id="34820" name="Rectangle 2"/>
          <p:cNvSpPr>
            <a:spLocks noGrp="1" noRot="1" noChangeAspect="1" noChangeArrowheads="1" noTextEdit="1"/>
          </p:cNvSpPr>
          <p:nvPr>
            <p:ph type="sldImg"/>
          </p:nvPr>
        </p:nvSpPr>
        <p:spPr>
          <a:xfrm>
            <a:off x="384175" y="685800"/>
            <a:ext cx="6096000" cy="3429000"/>
          </a:xfrm>
          <a:ln/>
        </p:spPr>
      </p:sp>
      <p:sp>
        <p:nvSpPr>
          <p:cNvPr id="34821"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194555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C09F0A-8BBC-774D-983A-F27E396C8F91}" type="slidenum">
              <a:rPr lang="en-US" altLang="en-US" sz="1200"/>
              <a:pPr eaLnBrk="1" hangingPunct="1"/>
              <a:t>14</a:t>
            </a:fld>
            <a:endParaRPr lang="en-US" altLang="en-US" sz="1200"/>
          </a:p>
        </p:txBody>
      </p:sp>
      <p:sp>
        <p:nvSpPr>
          <p:cNvPr id="25602"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3004BEAA-4042-BC49-B379-463F2A92F124}" type="slidenum">
              <a:rPr lang="en-US" altLang="en-US" sz="1200">
                <a:latin typeface="Calibri" charset="0"/>
              </a:rPr>
              <a:pPr algn="r" eaLnBrk="1" hangingPunct="1"/>
              <a:t>14</a:t>
            </a:fld>
            <a:endParaRPr lang="en-US" altLang="en-US" sz="1200">
              <a:latin typeface="Calibri" charset="0"/>
            </a:endParaRPr>
          </a:p>
        </p:txBody>
      </p:sp>
      <p:sp>
        <p:nvSpPr>
          <p:cNvPr id="36868" name="Rectangle 2"/>
          <p:cNvSpPr>
            <a:spLocks noGrp="1" noRot="1" noChangeAspect="1" noChangeArrowheads="1" noTextEdit="1"/>
          </p:cNvSpPr>
          <p:nvPr>
            <p:ph type="sldImg"/>
          </p:nvPr>
        </p:nvSpPr>
        <p:spPr>
          <a:xfrm>
            <a:off x="384175" y="685800"/>
            <a:ext cx="6096000" cy="3429000"/>
          </a:xfrm>
          <a:ln/>
        </p:spPr>
      </p:sp>
      <p:sp>
        <p:nvSpPr>
          <p:cNvPr id="36869"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61519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F003DE7-BF7B-914F-8393-7616046DA030}" type="slidenum">
              <a:rPr lang="en-US" altLang="en-US" sz="1200"/>
              <a:pPr eaLnBrk="1" hangingPunct="1"/>
              <a:t>15</a:t>
            </a:fld>
            <a:endParaRPr lang="en-US" altLang="en-US" sz="1200"/>
          </a:p>
        </p:txBody>
      </p:sp>
      <p:sp>
        <p:nvSpPr>
          <p:cNvPr id="27650"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2EEE944E-D48C-0146-8035-45B26269CD90}" type="slidenum">
              <a:rPr lang="en-US" altLang="en-US" sz="1200">
                <a:latin typeface="Calibri" charset="0"/>
              </a:rPr>
              <a:pPr algn="r" eaLnBrk="1" hangingPunct="1"/>
              <a:t>15</a:t>
            </a:fld>
            <a:endParaRPr lang="en-US" altLang="en-US" sz="1200">
              <a:latin typeface="Calibri" charset="0"/>
            </a:endParaRPr>
          </a:p>
        </p:txBody>
      </p:sp>
      <p:sp>
        <p:nvSpPr>
          <p:cNvPr id="37892" name="Rectangle 2"/>
          <p:cNvSpPr>
            <a:spLocks noGrp="1" noRot="1" noChangeAspect="1" noChangeArrowheads="1" noTextEdit="1"/>
          </p:cNvSpPr>
          <p:nvPr>
            <p:ph type="sldImg"/>
          </p:nvPr>
        </p:nvSpPr>
        <p:spPr>
          <a:xfrm>
            <a:off x="384175" y="685800"/>
            <a:ext cx="6096000" cy="3429000"/>
          </a:xfrm>
          <a:ln/>
        </p:spPr>
      </p:sp>
      <p:sp>
        <p:nvSpPr>
          <p:cNvPr id="37893"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213821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B04122E-785C-B94C-95A5-1152617F3D72}" type="slidenum">
              <a:rPr lang="en-US" altLang="en-US" sz="1200"/>
              <a:pPr eaLnBrk="1" hangingPunct="1"/>
              <a:t>16</a:t>
            </a:fld>
            <a:endParaRPr lang="en-US" altLang="en-US" sz="1200"/>
          </a:p>
        </p:txBody>
      </p:sp>
      <p:sp>
        <p:nvSpPr>
          <p:cNvPr id="29698"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57781D60-52A6-F348-B362-9FA8957BB78F}" type="slidenum">
              <a:rPr lang="en-US" altLang="en-US" sz="1200">
                <a:latin typeface="Calibri" charset="0"/>
              </a:rPr>
              <a:pPr algn="r" eaLnBrk="1" hangingPunct="1"/>
              <a:t>16</a:t>
            </a:fld>
            <a:endParaRPr lang="en-US" altLang="en-US" sz="1200">
              <a:latin typeface="Calibri" charset="0"/>
            </a:endParaRPr>
          </a:p>
        </p:txBody>
      </p:sp>
      <p:sp>
        <p:nvSpPr>
          <p:cNvPr id="33796" name="Rectangle 2"/>
          <p:cNvSpPr>
            <a:spLocks noGrp="1" noRot="1" noChangeAspect="1" noChangeArrowheads="1" noTextEdit="1"/>
          </p:cNvSpPr>
          <p:nvPr>
            <p:ph type="sldImg"/>
          </p:nvPr>
        </p:nvSpPr>
        <p:spPr>
          <a:xfrm>
            <a:off x="384175" y="685800"/>
            <a:ext cx="6096000" cy="3429000"/>
          </a:xfrm>
          <a:ln/>
        </p:spPr>
      </p:sp>
      <p:sp>
        <p:nvSpPr>
          <p:cNvPr id="33797"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130749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F89E41C-7D19-7B4F-A50D-5308B8F63753}" type="slidenum">
              <a:rPr lang="en-US" altLang="en-US" sz="1200"/>
              <a:pPr eaLnBrk="1" hangingPunct="1"/>
              <a:t>17</a:t>
            </a:fld>
            <a:endParaRPr lang="en-US" altLang="en-US" sz="1200"/>
          </a:p>
        </p:txBody>
      </p:sp>
      <p:sp>
        <p:nvSpPr>
          <p:cNvPr id="31746"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BD36D1DE-85E7-2744-9A1D-F1CF9B27334B}" type="slidenum">
              <a:rPr lang="en-US" altLang="en-US" sz="1200">
                <a:latin typeface="Calibri" charset="0"/>
              </a:rPr>
              <a:pPr algn="r" eaLnBrk="1" hangingPunct="1"/>
              <a:t>17</a:t>
            </a:fld>
            <a:endParaRPr lang="en-US" altLang="en-US" sz="1200">
              <a:latin typeface="Calibri" charset="0"/>
            </a:endParaRPr>
          </a:p>
        </p:txBody>
      </p:sp>
      <p:sp>
        <p:nvSpPr>
          <p:cNvPr id="43012" name="Rectangle 2"/>
          <p:cNvSpPr>
            <a:spLocks noGrp="1" noRot="1" noChangeAspect="1" noChangeArrowheads="1" noTextEdit="1"/>
          </p:cNvSpPr>
          <p:nvPr>
            <p:ph type="sldImg"/>
          </p:nvPr>
        </p:nvSpPr>
        <p:spPr>
          <a:xfrm>
            <a:off x="384175" y="685800"/>
            <a:ext cx="6096000" cy="3429000"/>
          </a:xfrm>
          <a:ln/>
        </p:spPr>
      </p:sp>
      <p:sp>
        <p:nvSpPr>
          <p:cNvPr id="43013"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1795959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761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886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50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7039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420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3373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08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187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F26E81D-4C90-2A47-B604-10046968FEE7}" type="slidenum">
              <a:rPr lang="en-US" altLang="en-US" sz="1200"/>
              <a:pPr eaLnBrk="1" hangingPunct="1"/>
              <a:t>9</a:t>
            </a:fld>
            <a:endParaRPr lang="en-US" altLang="en-US" sz="1200"/>
          </a:p>
        </p:txBody>
      </p:sp>
      <p:sp>
        <p:nvSpPr>
          <p:cNvPr id="15362" name="Rectangle 5"/>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2204A7A9-F6C3-A14B-8728-D2AE831338F6}" type="slidenum">
              <a:rPr lang="en-US" altLang="en-US" sz="1200">
                <a:latin typeface="Calibri" charset="0"/>
              </a:rPr>
              <a:pPr algn="r" eaLnBrk="1" hangingPunct="1"/>
              <a:t>9</a:t>
            </a:fld>
            <a:endParaRPr lang="en-US" altLang="en-US" sz="1200">
              <a:latin typeface="Calibri" charset="0"/>
            </a:endParaRPr>
          </a:p>
        </p:txBody>
      </p:sp>
      <p:sp>
        <p:nvSpPr>
          <p:cNvPr id="27652" name="Rectangle 2"/>
          <p:cNvSpPr>
            <a:spLocks noGrp="1" noRot="1" noChangeAspect="1" noChangeArrowheads="1" noTextEdit="1"/>
          </p:cNvSpPr>
          <p:nvPr>
            <p:ph type="sldImg"/>
          </p:nvPr>
        </p:nvSpPr>
        <p:spPr>
          <a:xfrm>
            <a:off x="384175" y="685800"/>
            <a:ext cx="6096000" cy="3429000"/>
          </a:xfrm>
          <a:ln/>
        </p:spPr>
      </p:sp>
      <p:sp>
        <p:nvSpPr>
          <p:cNvPr id="27653" name="Rectangle 3"/>
          <p:cNvSpPr>
            <a:spLocks noGrp="1" noChangeArrowheads="1"/>
          </p:cNvSpPr>
          <p:nvPr>
            <p:ph type="body" idx="1"/>
          </p:nvPr>
        </p:nvSpPr>
        <p:spPr>
          <a:xfrm>
            <a:off x="914400" y="4344988"/>
            <a:ext cx="5029200" cy="4113212"/>
          </a:xfrm>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1" tIns="45715" rIns="91431" bIns="45715"/>
          <a:lstStyle/>
          <a:p>
            <a:pPr eaLnBrk="1" hangingPunct="1">
              <a:spcBef>
                <a:spcPct val="0"/>
              </a:spcBef>
              <a:defRPr/>
            </a:pPr>
            <a:endParaRPr lang="en-US"/>
          </a:p>
        </p:txBody>
      </p:sp>
    </p:spTree>
    <p:extLst>
      <p:ext uri="{BB962C8B-B14F-4D97-AF65-F5344CB8AC3E}">
        <p14:creationId xmlns:p14="http://schemas.microsoft.com/office/powerpoint/2010/main" val="110908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700" b="0"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9pPr>
          </a:lstStyle>
          <a:p>
            <a:endParaRPr/>
          </a:p>
        </p:txBody>
      </p:sp>
      <p:sp>
        <p:nvSpPr>
          <p:cNvPr id="11" name="Shape 11"/>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12" name="Shape 12"/>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Proxima Nova"/>
              <a:buNone/>
              <a:defRPr sz="11800" b="0" i="0" u="none" strike="noStrike" cap="none">
                <a:solidFill>
                  <a:schemeClr val="dk1"/>
                </a:solidFill>
                <a:latin typeface="Proxima Nova"/>
                <a:ea typeface="Proxima Nova"/>
                <a:cs typeface="Proxima Nova"/>
                <a:sym typeface="Proxima Nova"/>
              </a:defRPr>
            </a:lvl1pPr>
            <a:lvl2pPr lvl="1" indent="0" algn="ctr" rtl="0">
              <a:spcBef>
                <a:spcPts val="0"/>
              </a:spcBef>
              <a:buClr>
                <a:schemeClr val="dk1"/>
              </a:buClr>
              <a:buFont typeface="Proxima Nova"/>
              <a:buNone/>
              <a:defRPr sz="11800">
                <a:solidFill>
                  <a:schemeClr val="dk1"/>
                </a:solidFill>
                <a:latin typeface="Proxima Nova"/>
                <a:ea typeface="Proxima Nova"/>
                <a:cs typeface="Proxima Nova"/>
                <a:sym typeface="Proxima Nova"/>
              </a:defRPr>
            </a:lvl2pPr>
            <a:lvl3pPr lvl="2" indent="0" algn="ctr" rtl="0">
              <a:spcBef>
                <a:spcPts val="0"/>
              </a:spcBef>
              <a:buClr>
                <a:schemeClr val="dk1"/>
              </a:buClr>
              <a:buFont typeface="Proxima Nova"/>
              <a:buNone/>
              <a:defRPr sz="11800">
                <a:solidFill>
                  <a:schemeClr val="dk1"/>
                </a:solidFill>
                <a:latin typeface="Proxima Nova"/>
                <a:ea typeface="Proxima Nova"/>
                <a:cs typeface="Proxima Nova"/>
                <a:sym typeface="Proxima Nova"/>
              </a:defRPr>
            </a:lvl3pPr>
            <a:lvl4pPr lvl="3" indent="0" algn="ctr" rtl="0">
              <a:spcBef>
                <a:spcPts val="0"/>
              </a:spcBef>
              <a:buClr>
                <a:schemeClr val="dk1"/>
              </a:buClr>
              <a:buFont typeface="Proxima Nova"/>
              <a:buNone/>
              <a:defRPr sz="11800">
                <a:solidFill>
                  <a:schemeClr val="dk1"/>
                </a:solidFill>
                <a:latin typeface="Proxima Nova"/>
                <a:ea typeface="Proxima Nova"/>
                <a:cs typeface="Proxima Nova"/>
                <a:sym typeface="Proxima Nova"/>
              </a:defRPr>
            </a:lvl4pPr>
            <a:lvl5pPr lvl="4" indent="0" algn="ctr" rtl="0">
              <a:spcBef>
                <a:spcPts val="0"/>
              </a:spcBef>
              <a:buClr>
                <a:schemeClr val="dk1"/>
              </a:buClr>
              <a:buFont typeface="Proxima Nova"/>
              <a:buNone/>
              <a:defRPr sz="11800">
                <a:solidFill>
                  <a:schemeClr val="dk1"/>
                </a:solidFill>
                <a:latin typeface="Proxima Nova"/>
                <a:ea typeface="Proxima Nova"/>
                <a:cs typeface="Proxima Nova"/>
                <a:sym typeface="Proxima Nova"/>
              </a:defRPr>
            </a:lvl5pPr>
            <a:lvl6pPr lvl="5" indent="0" algn="ctr" rtl="0">
              <a:spcBef>
                <a:spcPts val="0"/>
              </a:spcBef>
              <a:buClr>
                <a:schemeClr val="dk1"/>
              </a:buClr>
              <a:buFont typeface="Proxima Nova"/>
              <a:buNone/>
              <a:defRPr sz="11800">
                <a:solidFill>
                  <a:schemeClr val="dk1"/>
                </a:solidFill>
                <a:latin typeface="Proxima Nova"/>
                <a:ea typeface="Proxima Nova"/>
                <a:cs typeface="Proxima Nova"/>
                <a:sym typeface="Proxima Nova"/>
              </a:defRPr>
            </a:lvl6pPr>
            <a:lvl7pPr lvl="6" indent="0" algn="ctr" rtl="0">
              <a:spcBef>
                <a:spcPts val="0"/>
              </a:spcBef>
              <a:buClr>
                <a:schemeClr val="dk1"/>
              </a:buClr>
              <a:buFont typeface="Proxima Nova"/>
              <a:buNone/>
              <a:defRPr sz="11800">
                <a:solidFill>
                  <a:schemeClr val="dk1"/>
                </a:solidFill>
                <a:latin typeface="Proxima Nova"/>
                <a:ea typeface="Proxima Nova"/>
                <a:cs typeface="Proxima Nova"/>
                <a:sym typeface="Proxima Nova"/>
              </a:defRPr>
            </a:lvl7pPr>
            <a:lvl8pPr lvl="7" indent="0" algn="ctr" rtl="0">
              <a:spcBef>
                <a:spcPts val="0"/>
              </a:spcBef>
              <a:buClr>
                <a:schemeClr val="dk1"/>
              </a:buClr>
              <a:buFont typeface="Proxima Nova"/>
              <a:buNone/>
              <a:defRPr sz="11800">
                <a:solidFill>
                  <a:schemeClr val="dk1"/>
                </a:solidFill>
                <a:latin typeface="Proxima Nova"/>
                <a:ea typeface="Proxima Nova"/>
                <a:cs typeface="Proxima Nova"/>
                <a:sym typeface="Proxima Nova"/>
              </a:defRPr>
            </a:lvl8pPr>
            <a:lvl9pPr lvl="8" indent="0" algn="ctr" rtl="0">
              <a:spcBef>
                <a:spcPts val="0"/>
              </a:spcBef>
              <a:buClr>
                <a:schemeClr val="dk1"/>
              </a:buClr>
              <a:buFont typeface="Proxima Nova"/>
              <a:buNone/>
              <a:defRPr sz="11800">
                <a:solidFill>
                  <a:schemeClr val="dk1"/>
                </a:solidFill>
                <a:latin typeface="Proxima Nova"/>
                <a:ea typeface="Proxima Nova"/>
                <a:cs typeface="Proxima Nova"/>
                <a:sym typeface="Proxima Nova"/>
              </a:defRPr>
            </a:lvl9pPr>
          </a:lstStyle>
          <a:p>
            <a:endParaRPr/>
          </a:p>
        </p:txBody>
      </p:sp>
      <p:sp>
        <p:nvSpPr>
          <p:cNvPr id="46" name="Shape 46"/>
          <p:cNvSpPr txBox="1">
            <a:spLocks noGrp="1"/>
          </p:cNvSpPr>
          <p:nvPr>
            <p:ph type="body" idx="1"/>
          </p:nvPr>
        </p:nvSpPr>
        <p:spPr>
          <a:xfrm>
            <a:off x="311700" y="3152225"/>
            <a:ext cx="8520599" cy="13008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47" name="Shape 47"/>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56" name="Shape 56"/>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60" name="Shape 60"/>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64" name="Shape 64"/>
          <p:cNvSpPr txBox="1">
            <a:spLocks noGrp="1"/>
          </p:cNvSpPr>
          <p:nvPr>
            <p:ph type="body" idx="1"/>
          </p:nvPr>
        </p:nvSpPr>
        <p:spPr>
          <a:xfrm>
            <a:off x="311700" y="1152475"/>
            <a:ext cx="3999898"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65" name="Shape 65"/>
          <p:cNvSpPr txBox="1">
            <a:spLocks noGrp="1"/>
          </p:cNvSpPr>
          <p:nvPr>
            <p:ph type="body" idx="2"/>
          </p:nvPr>
        </p:nvSpPr>
        <p:spPr>
          <a:xfrm>
            <a:off x="4832400" y="1152475"/>
            <a:ext cx="3999898"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69" name="Shape 6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555600"/>
            <a:ext cx="2807999" cy="755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72" name="Shape 72"/>
          <p:cNvSpPr txBox="1">
            <a:spLocks noGrp="1"/>
          </p:cNvSpPr>
          <p:nvPr>
            <p:ph type="body" idx="1"/>
          </p:nvPr>
        </p:nvSpPr>
        <p:spPr>
          <a:xfrm>
            <a:off x="311700" y="1389600"/>
            <a:ext cx="2807999" cy="3179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76" name="Shape 7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77"/>
        <p:cNvGrpSpPr/>
        <p:nvPr/>
      </p:nvGrpSpPr>
      <p:grpSpPr>
        <a:xfrm>
          <a:off x="0" y="0"/>
          <a:ext cx="0" cy="0"/>
          <a:chOff x="0" y="0"/>
          <a:chExt cx="0" cy="0"/>
        </a:xfrm>
      </p:grpSpPr>
      <p:sp>
        <p:nvSpPr>
          <p:cNvPr id="78" name="Shape 78"/>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9" name="Shape 79"/>
          <p:cNvSpPr txBox="1">
            <a:spLocks noGrp="1"/>
          </p:cNvSpPr>
          <p:nvPr>
            <p:ph type="title"/>
          </p:nvPr>
        </p:nvSpPr>
        <p:spPr>
          <a:xfrm>
            <a:off x="265500" y="1233175"/>
            <a:ext cx="4045198"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80" name="Shape 80"/>
          <p:cNvSpPr txBox="1">
            <a:spLocks noGrp="1"/>
          </p:cNvSpPr>
          <p:nvPr>
            <p:ph type="subTitle" idx="1"/>
          </p:nvPr>
        </p:nvSpPr>
        <p:spPr>
          <a:xfrm>
            <a:off x="265500" y="2803075"/>
            <a:ext cx="4045198"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body" idx="2"/>
          </p:nvPr>
        </p:nvSpPr>
        <p:spPr>
          <a:xfrm>
            <a:off x="4939500" y="724075"/>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311700" y="4230575"/>
            <a:ext cx="5998800" cy="60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Proxima Nova"/>
              <a:buNone/>
              <a:defRPr sz="5100" b="0" i="0" u="none" strike="noStrike" cap="none">
                <a:solidFill>
                  <a:schemeClr val="dk1"/>
                </a:solidFill>
                <a:latin typeface="Proxima Nova"/>
                <a:ea typeface="Proxima Nova"/>
                <a:cs typeface="Proxima Nova"/>
                <a:sym typeface="Proxima Nova"/>
              </a:defRPr>
            </a:lvl1pPr>
            <a:lvl2pPr lvl="1" indent="0" algn="ctr" rtl="0">
              <a:spcBef>
                <a:spcPts val="0"/>
              </a:spcBef>
              <a:buClr>
                <a:schemeClr val="dk1"/>
              </a:buClr>
              <a:buFont typeface="Proxima Nova"/>
              <a:buNone/>
              <a:defRPr sz="5100">
                <a:solidFill>
                  <a:schemeClr val="dk1"/>
                </a:solidFill>
                <a:latin typeface="Proxima Nova"/>
                <a:ea typeface="Proxima Nova"/>
                <a:cs typeface="Proxima Nova"/>
                <a:sym typeface="Proxima Nova"/>
              </a:defRPr>
            </a:lvl2pPr>
            <a:lvl3pPr lvl="2" indent="0" algn="ctr" rtl="0">
              <a:spcBef>
                <a:spcPts val="0"/>
              </a:spcBef>
              <a:buClr>
                <a:schemeClr val="dk1"/>
              </a:buClr>
              <a:buFont typeface="Proxima Nova"/>
              <a:buNone/>
              <a:defRPr sz="5100">
                <a:solidFill>
                  <a:schemeClr val="dk1"/>
                </a:solidFill>
                <a:latin typeface="Proxima Nova"/>
                <a:ea typeface="Proxima Nova"/>
                <a:cs typeface="Proxima Nova"/>
                <a:sym typeface="Proxima Nova"/>
              </a:defRPr>
            </a:lvl3pPr>
            <a:lvl4pPr lvl="3" indent="0" algn="ctr" rtl="0">
              <a:spcBef>
                <a:spcPts val="0"/>
              </a:spcBef>
              <a:buClr>
                <a:schemeClr val="dk1"/>
              </a:buClr>
              <a:buFont typeface="Proxima Nova"/>
              <a:buNone/>
              <a:defRPr sz="5100">
                <a:solidFill>
                  <a:schemeClr val="dk1"/>
                </a:solidFill>
                <a:latin typeface="Proxima Nova"/>
                <a:ea typeface="Proxima Nova"/>
                <a:cs typeface="Proxima Nova"/>
                <a:sym typeface="Proxima Nova"/>
              </a:defRPr>
            </a:lvl4pPr>
            <a:lvl5pPr lvl="4" indent="0" algn="ctr" rtl="0">
              <a:spcBef>
                <a:spcPts val="0"/>
              </a:spcBef>
              <a:buClr>
                <a:schemeClr val="dk1"/>
              </a:buClr>
              <a:buFont typeface="Proxima Nova"/>
              <a:buNone/>
              <a:defRPr sz="5100">
                <a:solidFill>
                  <a:schemeClr val="dk1"/>
                </a:solidFill>
                <a:latin typeface="Proxima Nova"/>
                <a:ea typeface="Proxima Nova"/>
                <a:cs typeface="Proxima Nova"/>
                <a:sym typeface="Proxima Nova"/>
              </a:defRPr>
            </a:lvl5pPr>
            <a:lvl6pPr lvl="5" indent="0" algn="ctr" rtl="0">
              <a:spcBef>
                <a:spcPts val="0"/>
              </a:spcBef>
              <a:buClr>
                <a:schemeClr val="dk1"/>
              </a:buClr>
              <a:buFont typeface="Proxima Nova"/>
              <a:buNone/>
              <a:defRPr sz="5100">
                <a:solidFill>
                  <a:schemeClr val="dk1"/>
                </a:solidFill>
                <a:latin typeface="Proxima Nova"/>
                <a:ea typeface="Proxima Nova"/>
                <a:cs typeface="Proxima Nova"/>
                <a:sym typeface="Proxima Nova"/>
              </a:defRPr>
            </a:lvl6pPr>
            <a:lvl7pPr lvl="6" indent="0" algn="ctr" rtl="0">
              <a:spcBef>
                <a:spcPts val="0"/>
              </a:spcBef>
              <a:buClr>
                <a:schemeClr val="dk1"/>
              </a:buClr>
              <a:buFont typeface="Proxima Nova"/>
              <a:buNone/>
              <a:defRPr sz="5100">
                <a:solidFill>
                  <a:schemeClr val="dk1"/>
                </a:solidFill>
                <a:latin typeface="Proxima Nova"/>
                <a:ea typeface="Proxima Nova"/>
                <a:cs typeface="Proxima Nova"/>
                <a:sym typeface="Proxima Nova"/>
              </a:defRPr>
            </a:lvl7pPr>
            <a:lvl8pPr lvl="7" indent="0" algn="ctr" rtl="0">
              <a:spcBef>
                <a:spcPts val="0"/>
              </a:spcBef>
              <a:buClr>
                <a:schemeClr val="dk1"/>
              </a:buClr>
              <a:buFont typeface="Proxima Nova"/>
              <a:buNone/>
              <a:defRPr sz="5100">
                <a:solidFill>
                  <a:schemeClr val="dk1"/>
                </a:solidFill>
                <a:latin typeface="Proxima Nova"/>
                <a:ea typeface="Proxima Nova"/>
                <a:cs typeface="Proxima Nova"/>
                <a:sym typeface="Proxima Nova"/>
              </a:defRPr>
            </a:lvl8pPr>
            <a:lvl9pPr lvl="8" indent="0" algn="ctr" rtl="0">
              <a:spcBef>
                <a:spcPts val="0"/>
              </a:spcBef>
              <a:buClr>
                <a:schemeClr val="dk1"/>
              </a:buClr>
              <a:buFont typeface="Proxima Nova"/>
              <a:buNone/>
              <a:defRPr sz="5100">
                <a:solidFill>
                  <a:schemeClr val="dk1"/>
                </a:solidFill>
                <a:latin typeface="Proxima Nova"/>
                <a:ea typeface="Proxima Nova"/>
                <a:cs typeface="Proxima Nova"/>
                <a:sym typeface="Proxima Nova"/>
              </a:defRPr>
            </a:lvl9pPr>
          </a:lstStyle>
          <a:p>
            <a:endParaRPr/>
          </a:p>
        </p:txBody>
      </p:sp>
      <p:sp>
        <p:nvSpPr>
          <p:cNvPr id="15" name="Shape 15"/>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1pPr>
            <a:lvl2pPr marL="457200" marR="0" lvl="1"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2pPr>
            <a:lvl3pPr marL="914400" marR="0" lvl="2"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3pPr>
            <a:lvl4pPr marL="1371600" marR="0" lvl="3"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4pPr>
            <a:lvl5pPr marL="1828800" marR="0" lvl="4"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5pPr>
            <a:lvl6pPr marL="2286000" marR="0" lvl="5"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6pPr>
            <a:lvl7pPr marL="2743200" marR="0" lvl="6"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7pPr>
            <a:lvl8pPr marL="3200400" marR="0" lvl="7"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8pPr>
            <a:lvl9pPr marL="3657600" marR="0" lvl="8" indent="0" algn="ctr" rtl="0">
              <a:lnSpc>
                <a:spcPct val="100000"/>
              </a:lnSpc>
              <a:spcBef>
                <a:spcPts val="0"/>
              </a:spcBef>
              <a:spcAft>
                <a:spcPts val="0"/>
              </a:spcAft>
              <a:buClr>
                <a:schemeClr val="dk2"/>
              </a:buClr>
              <a:buFont typeface="Proxima Nova"/>
              <a:buNone/>
              <a:defRPr sz="2700" b="0" i="0" u="none" strike="noStrike" cap="none">
                <a:solidFill>
                  <a:schemeClr val="dk2"/>
                </a:solidFill>
                <a:latin typeface="Proxima Nova"/>
                <a:ea typeface="Proxima Nova"/>
                <a:cs typeface="Proxima Nova"/>
                <a:sym typeface="Proxima Nova"/>
              </a:defRPr>
            </a:lvl9pPr>
          </a:lstStyle>
          <a:p>
            <a:endParaRPr/>
          </a:p>
        </p:txBody>
      </p:sp>
      <p:sp>
        <p:nvSpPr>
          <p:cNvPr id="16" name="Shape 16"/>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1106125"/>
            <a:ext cx="8520599"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88" name="Shape 88"/>
          <p:cNvSpPr txBox="1">
            <a:spLocks noGrp="1"/>
          </p:cNvSpPr>
          <p:nvPr>
            <p:ph type="body" idx="1"/>
          </p:nvPr>
        </p:nvSpPr>
        <p:spPr>
          <a:xfrm>
            <a:off x="311700" y="3152225"/>
            <a:ext cx="8520599" cy="13008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56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150850"/>
            <a:ext cx="8520599" cy="841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Proxima Nova"/>
              <a:buNone/>
              <a:defRPr sz="3500" b="0" i="0" u="none" strike="noStrike" cap="none">
                <a:solidFill>
                  <a:schemeClr val="dk1"/>
                </a:solidFill>
                <a:latin typeface="Proxima Nova"/>
                <a:ea typeface="Proxima Nova"/>
                <a:cs typeface="Proxima Nova"/>
                <a:sym typeface="Proxima Nova"/>
              </a:defRPr>
            </a:lvl1pPr>
            <a:lvl2pPr lvl="1" indent="0" algn="ctr" rtl="0">
              <a:spcBef>
                <a:spcPts val="0"/>
              </a:spcBef>
              <a:buClr>
                <a:schemeClr val="dk1"/>
              </a:buClr>
              <a:buFont typeface="Proxima Nova"/>
              <a:buNone/>
              <a:defRPr sz="3500">
                <a:solidFill>
                  <a:schemeClr val="dk1"/>
                </a:solidFill>
                <a:latin typeface="Proxima Nova"/>
                <a:ea typeface="Proxima Nova"/>
                <a:cs typeface="Proxima Nova"/>
                <a:sym typeface="Proxima Nova"/>
              </a:defRPr>
            </a:lvl2pPr>
            <a:lvl3pPr lvl="2" indent="0" algn="ctr" rtl="0">
              <a:spcBef>
                <a:spcPts val="0"/>
              </a:spcBef>
              <a:buClr>
                <a:schemeClr val="dk1"/>
              </a:buClr>
              <a:buFont typeface="Proxima Nova"/>
              <a:buNone/>
              <a:defRPr sz="3500">
                <a:solidFill>
                  <a:schemeClr val="dk1"/>
                </a:solidFill>
                <a:latin typeface="Proxima Nova"/>
                <a:ea typeface="Proxima Nova"/>
                <a:cs typeface="Proxima Nova"/>
                <a:sym typeface="Proxima Nova"/>
              </a:defRPr>
            </a:lvl3pPr>
            <a:lvl4pPr lvl="3" indent="0" algn="ctr" rtl="0">
              <a:spcBef>
                <a:spcPts val="0"/>
              </a:spcBef>
              <a:buClr>
                <a:schemeClr val="dk1"/>
              </a:buClr>
              <a:buFont typeface="Proxima Nova"/>
              <a:buNone/>
              <a:defRPr sz="3500">
                <a:solidFill>
                  <a:schemeClr val="dk1"/>
                </a:solidFill>
                <a:latin typeface="Proxima Nova"/>
                <a:ea typeface="Proxima Nova"/>
                <a:cs typeface="Proxima Nova"/>
                <a:sym typeface="Proxima Nova"/>
              </a:defRPr>
            </a:lvl4pPr>
            <a:lvl5pPr lvl="4" indent="0" algn="ctr" rtl="0">
              <a:spcBef>
                <a:spcPts val="0"/>
              </a:spcBef>
              <a:buClr>
                <a:schemeClr val="dk1"/>
              </a:buClr>
              <a:buFont typeface="Proxima Nova"/>
              <a:buNone/>
              <a:defRPr sz="3500">
                <a:solidFill>
                  <a:schemeClr val="dk1"/>
                </a:solidFill>
                <a:latin typeface="Proxima Nova"/>
                <a:ea typeface="Proxima Nova"/>
                <a:cs typeface="Proxima Nova"/>
                <a:sym typeface="Proxima Nova"/>
              </a:defRPr>
            </a:lvl5pPr>
            <a:lvl6pPr lvl="5" indent="0" algn="ctr" rtl="0">
              <a:spcBef>
                <a:spcPts val="0"/>
              </a:spcBef>
              <a:buClr>
                <a:schemeClr val="dk1"/>
              </a:buClr>
              <a:buFont typeface="Proxima Nova"/>
              <a:buNone/>
              <a:defRPr sz="3500">
                <a:solidFill>
                  <a:schemeClr val="dk1"/>
                </a:solidFill>
                <a:latin typeface="Proxima Nova"/>
                <a:ea typeface="Proxima Nova"/>
                <a:cs typeface="Proxima Nova"/>
                <a:sym typeface="Proxima Nova"/>
              </a:defRPr>
            </a:lvl6pPr>
            <a:lvl7pPr lvl="6" indent="0" algn="ctr" rtl="0">
              <a:spcBef>
                <a:spcPts val="0"/>
              </a:spcBef>
              <a:buClr>
                <a:schemeClr val="dk1"/>
              </a:buClr>
              <a:buFont typeface="Proxima Nova"/>
              <a:buNone/>
              <a:defRPr sz="3500">
                <a:solidFill>
                  <a:schemeClr val="dk1"/>
                </a:solidFill>
                <a:latin typeface="Proxima Nova"/>
                <a:ea typeface="Proxima Nova"/>
                <a:cs typeface="Proxima Nova"/>
                <a:sym typeface="Proxima Nova"/>
              </a:defRPr>
            </a:lvl7pPr>
            <a:lvl8pPr lvl="7" indent="0" algn="ctr" rtl="0">
              <a:spcBef>
                <a:spcPts val="0"/>
              </a:spcBef>
              <a:buClr>
                <a:schemeClr val="dk1"/>
              </a:buClr>
              <a:buFont typeface="Proxima Nova"/>
              <a:buNone/>
              <a:defRPr sz="3500">
                <a:solidFill>
                  <a:schemeClr val="dk1"/>
                </a:solidFill>
                <a:latin typeface="Proxima Nova"/>
                <a:ea typeface="Proxima Nova"/>
                <a:cs typeface="Proxima Nova"/>
                <a:sym typeface="Proxima Nova"/>
              </a:defRPr>
            </a:lvl8pPr>
            <a:lvl9pPr lvl="8" indent="0" algn="ctr" rtl="0">
              <a:spcBef>
                <a:spcPts val="0"/>
              </a:spcBef>
              <a:buClr>
                <a:schemeClr val="dk1"/>
              </a:buClr>
              <a:buFont typeface="Proxima Nova"/>
              <a:buNone/>
              <a:defRPr sz="3500">
                <a:solidFill>
                  <a:schemeClr val="dk1"/>
                </a:solidFill>
                <a:latin typeface="Proxima Nova"/>
                <a:ea typeface="Proxima Nova"/>
                <a:cs typeface="Proxima Nova"/>
                <a:sym typeface="Proxima Nova"/>
              </a:defRPr>
            </a:lvl9pPr>
          </a:lstStyle>
          <a:p>
            <a:endParaRPr/>
          </a:p>
        </p:txBody>
      </p:sp>
      <p:sp>
        <p:nvSpPr>
          <p:cNvPr id="19" name="Shape 19"/>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700" b="0"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9pPr>
          </a:lstStyle>
          <a:p>
            <a:endParaRPr/>
          </a:p>
        </p:txBody>
      </p:sp>
      <p:sp>
        <p:nvSpPr>
          <p:cNvPr id="22" name="Shape 22"/>
          <p:cNvSpPr txBox="1">
            <a:spLocks noGrp="1"/>
          </p:cNvSpPr>
          <p:nvPr>
            <p:ph type="body" idx="1"/>
          </p:nvPr>
        </p:nvSpPr>
        <p:spPr>
          <a:xfrm>
            <a:off x="311700" y="1152475"/>
            <a:ext cx="3999898"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9pPr>
          </a:lstStyle>
          <a:p>
            <a:endParaRPr/>
          </a:p>
        </p:txBody>
      </p:sp>
      <p:sp>
        <p:nvSpPr>
          <p:cNvPr id="23" name="Shape 23"/>
          <p:cNvSpPr txBox="1">
            <a:spLocks noGrp="1"/>
          </p:cNvSpPr>
          <p:nvPr>
            <p:ph type="body" idx="2"/>
          </p:nvPr>
        </p:nvSpPr>
        <p:spPr>
          <a:xfrm>
            <a:off x="4832400" y="1152475"/>
            <a:ext cx="3999898"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9pPr>
          </a:lstStyle>
          <a:p>
            <a:endParaRPr/>
          </a:p>
        </p:txBody>
      </p:sp>
      <p:sp>
        <p:nvSpPr>
          <p:cNvPr id="24" name="Shape 24"/>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700" b="0"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9pPr>
          </a:lstStyle>
          <a:p>
            <a:endParaRPr/>
          </a:p>
        </p:txBody>
      </p:sp>
      <p:sp>
        <p:nvSpPr>
          <p:cNvPr id="27" name="Shape 27"/>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599"/>
            <a:ext cx="2807999" cy="755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roxima Nova"/>
              <a:buNone/>
              <a:defRPr sz="2400" b="0"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24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4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4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4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4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4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4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400">
                <a:solidFill>
                  <a:schemeClr val="dk1"/>
                </a:solidFill>
                <a:latin typeface="Proxima Nova"/>
                <a:ea typeface="Proxima Nova"/>
                <a:cs typeface="Proxima Nova"/>
                <a:sym typeface="Proxima Nova"/>
              </a:defRPr>
            </a:lvl9pPr>
          </a:lstStyle>
          <a:p>
            <a:endParaRPr/>
          </a:p>
        </p:txBody>
      </p:sp>
      <p:sp>
        <p:nvSpPr>
          <p:cNvPr id="30" name="Shape 30"/>
          <p:cNvSpPr txBox="1">
            <a:spLocks noGrp="1"/>
          </p:cNvSpPr>
          <p:nvPr>
            <p:ph type="body" idx="1"/>
          </p:nvPr>
        </p:nvSpPr>
        <p:spPr>
          <a:xfrm>
            <a:off x="311700" y="1389600"/>
            <a:ext cx="2807999" cy="3179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None/>
              <a:defRPr sz="1200" b="0" i="0" u="none" strike="noStrike" cap="none">
                <a:solidFill>
                  <a:schemeClr val="dk2"/>
                </a:solidFill>
                <a:latin typeface="Proxima Nova"/>
                <a:ea typeface="Proxima Nova"/>
                <a:cs typeface="Proxima Nova"/>
                <a:sym typeface="Proxima Nova"/>
              </a:defRPr>
            </a:lvl9pPr>
          </a:lstStyle>
          <a:p>
            <a:endParaRPr/>
          </a:p>
        </p:txBody>
      </p:sp>
      <p:sp>
        <p:nvSpPr>
          <p:cNvPr id="31" name="Shape 31"/>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Proxima Nova"/>
              <a:buNone/>
              <a:defRPr sz="4700" b="0"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47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47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47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47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47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47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47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4700">
                <a:solidFill>
                  <a:schemeClr val="dk1"/>
                </a:solidFill>
                <a:latin typeface="Proxima Nova"/>
                <a:ea typeface="Proxima Nova"/>
                <a:cs typeface="Proxima Nova"/>
                <a:sym typeface="Proxima Nova"/>
              </a:defRPr>
            </a:lvl9pPr>
          </a:lstStyle>
          <a:p>
            <a:endParaRPr/>
          </a:p>
        </p:txBody>
      </p:sp>
      <p:sp>
        <p:nvSpPr>
          <p:cNvPr id="34" name="Shape 34"/>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233175"/>
            <a:ext cx="4045198"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Proxima Nova"/>
              <a:buNone/>
              <a:defRPr sz="4100" b="0" i="0" u="none" strike="noStrike" cap="none">
                <a:solidFill>
                  <a:schemeClr val="dk1"/>
                </a:solidFill>
                <a:latin typeface="Proxima Nova"/>
                <a:ea typeface="Proxima Nova"/>
                <a:cs typeface="Proxima Nova"/>
                <a:sym typeface="Proxima Nova"/>
              </a:defRPr>
            </a:lvl1pPr>
            <a:lvl2pPr lvl="1" indent="0" algn="ctr" rtl="0">
              <a:spcBef>
                <a:spcPts val="0"/>
              </a:spcBef>
              <a:buClr>
                <a:schemeClr val="dk1"/>
              </a:buClr>
              <a:buFont typeface="Proxima Nova"/>
              <a:buNone/>
              <a:defRPr sz="4100">
                <a:solidFill>
                  <a:schemeClr val="dk1"/>
                </a:solidFill>
                <a:latin typeface="Proxima Nova"/>
                <a:ea typeface="Proxima Nova"/>
                <a:cs typeface="Proxima Nova"/>
                <a:sym typeface="Proxima Nova"/>
              </a:defRPr>
            </a:lvl2pPr>
            <a:lvl3pPr lvl="2" indent="0" algn="ctr" rtl="0">
              <a:spcBef>
                <a:spcPts val="0"/>
              </a:spcBef>
              <a:buClr>
                <a:schemeClr val="dk1"/>
              </a:buClr>
              <a:buFont typeface="Proxima Nova"/>
              <a:buNone/>
              <a:defRPr sz="4100">
                <a:solidFill>
                  <a:schemeClr val="dk1"/>
                </a:solidFill>
                <a:latin typeface="Proxima Nova"/>
                <a:ea typeface="Proxima Nova"/>
                <a:cs typeface="Proxima Nova"/>
                <a:sym typeface="Proxima Nova"/>
              </a:defRPr>
            </a:lvl3pPr>
            <a:lvl4pPr lvl="3" indent="0" algn="ctr" rtl="0">
              <a:spcBef>
                <a:spcPts val="0"/>
              </a:spcBef>
              <a:buClr>
                <a:schemeClr val="dk1"/>
              </a:buClr>
              <a:buFont typeface="Proxima Nova"/>
              <a:buNone/>
              <a:defRPr sz="4100">
                <a:solidFill>
                  <a:schemeClr val="dk1"/>
                </a:solidFill>
                <a:latin typeface="Proxima Nova"/>
                <a:ea typeface="Proxima Nova"/>
                <a:cs typeface="Proxima Nova"/>
                <a:sym typeface="Proxima Nova"/>
              </a:defRPr>
            </a:lvl4pPr>
            <a:lvl5pPr lvl="4" indent="0" algn="ctr" rtl="0">
              <a:spcBef>
                <a:spcPts val="0"/>
              </a:spcBef>
              <a:buClr>
                <a:schemeClr val="dk1"/>
              </a:buClr>
              <a:buFont typeface="Proxima Nova"/>
              <a:buNone/>
              <a:defRPr sz="4100">
                <a:solidFill>
                  <a:schemeClr val="dk1"/>
                </a:solidFill>
                <a:latin typeface="Proxima Nova"/>
                <a:ea typeface="Proxima Nova"/>
                <a:cs typeface="Proxima Nova"/>
                <a:sym typeface="Proxima Nova"/>
              </a:defRPr>
            </a:lvl5pPr>
            <a:lvl6pPr lvl="5" indent="0" algn="ctr" rtl="0">
              <a:spcBef>
                <a:spcPts val="0"/>
              </a:spcBef>
              <a:buClr>
                <a:schemeClr val="dk1"/>
              </a:buClr>
              <a:buFont typeface="Proxima Nova"/>
              <a:buNone/>
              <a:defRPr sz="4100">
                <a:solidFill>
                  <a:schemeClr val="dk1"/>
                </a:solidFill>
                <a:latin typeface="Proxima Nova"/>
                <a:ea typeface="Proxima Nova"/>
                <a:cs typeface="Proxima Nova"/>
                <a:sym typeface="Proxima Nova"/>
              </a:defRPr>
            </a:lvl6pPr>
            <a:lvl7pPr lvl="6" indent="0" algn="ctr" rtl="0">
              <a:spcBef>
                <a:spcPts val="0"/>
              </a:spcBef>
              <a:buClr>
                <a:schemeClr val="dk1"/>
              </a:buClr>
              <a:buFont typeface="Proxima Nova"/>
              <a:buNone/>
              <a:defRPr sz="4100">
                <a:solidFill>
                  <a:schemeClr val="dk1"/>
                </a:solidFill>
                <a:latin typeface="Proxima Nova"/>
                <a:ea typeface="Proxima Nova"/>
                <a:cs typeface="Proxima Nova"/>
                <a:sym typeface="Proxima Nova"/>
              </a:defRPr>
            </a:lvl7pPr>
            <a:lvl8pPr lvl="7" indent="0" algn="ctr" rtl="0">
              <a:spcBef>
                <a:spcPts val="0"/>
              </a:spcBef>
              <a:buClr>
                <a:schemeClr val="dk1"/>
              </a:buClr>
              <a:buFont typeface="Proxima Nova"/>
              <a:buNone/>
              <a:defRPr sz="4100">
                <a:solidFill>
                  <a:schemeClr val="dk1"/>
                </a:solidFill>
                <a:latin typeface="Proxima Nova"/>
                <a:ea typeface="Proxima Nova"/>
                <a:cs typeface="Proxima Nova"/>
                <a:sym typeface="Proxima Nova"/>
              </a:defRPr>
            </a:lvl8pPr>
            <a:lvl9pPr lvl="8" indent="0" algn="ctr" rtl="0">
              <a:spcBef>
                <a:spcPts val="0"/>
              </a:spcBef>
              <a:buClr>
                <a:schemeClr val="dk1"/>
              </a:buClr>
              <a:buFont typeface="Proxima Nova"/>
              <a:buNone/>
              <a:defRPr sz="4100">
                <a:solidFill>
                  <a:schemeClr val="dk1"/>
                </a:solidFill>
                <a:latin typeface="Proxima Nova"/>
                <a:ea typeface="Proxima Nova"/>
                <a:cs typeface="Proxima Nova"/>
                <a:sym typeface="Proxima Nova"/>
              </a:defRPr>
            </a:lvl9pPr>
          </a:lstStyle>
          <a:p>
            <a:endParaRPr/>
          </a:p>
        </p:txBody>
      </p:sp>
      <p:sp>
        <p:nvSpPr>
          <p:cNvPr id="38" name="Shape 38"/>
          <p:cNvSpPr txBox="1">
            <a:spLocks noGrp="1"/>
          </p:cNvSpPr>
          <p:nvPr>
            <p:ph type="subTitle" idx="1"/>
          </p:nvPr>
        </p:nvSpPr>
        <p:spPr>
          <a:xfrm>
            <a:off x="265500" y="2803075"/>
            <a:ext cx="4045198"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1pPr>
            <a:lvl2pPr marL="457200" marR="0" lvl="1"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2pPr>
            <a:lvl3pPr marL="914400" marR="0" lvl="2"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3pPr>
            <a:lvl4pPr marL="1371600" marR="0" lvl="3"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4pPr>
            <a:lvl5pPr marL="1828800" marR="0" lvl="4"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5pPr>
            <a:lvl6pPr marL="2286000" marR="0" lvl="5"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6pPr>
            <a:lvl7pPr marL="2743200" marR="0" lvl="6"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7pPr>
            <a:lvl8pPr marL="3200400" marR="0" lvl="7"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8pPr>
            <a:lvl9pPr marL="3657600" marR="0" lvl="8" indent="0" algn="ctr" rtl="0">
              <a:lnSpc>
                <a:spcPct val="100000"/>
              </a:lnSpc>
              <a:spcBef>
                <a:spcPts val="0"/>
              </a:spcBef>
              <a:spcAft>
                <a:spcPts val="0"/>
              </a:spcAft>
              <a:buClr>
                <a:schemeClr val="dk2"/>
              </a:buClr>
              <a:buFont typeface="Proxima Nova"/>
              <a:buNone/>
              <a:defRPr sz="2100" b="0" i="0" u="none" strike="noStrike" cap="none">
                <a:solidFill>
                  <a:schemeClr val="dk2"/>
                </a:solidFill>
                <a:latin typeface="Proxima Nova"/>
                <a:ea typeface="Proxima Nova"/>
                <a:cs typeface="Proxima Nova"/>
                <a:sym typeface="Proxima Nova"/>
              </a:defRPr>
            </a:lvl9pPr>
          </a:lstStyle>
          <a:p>
            <a:endParaRPr/>
          </a:p>
        </p:txBody>
      </p:sp>
      <p:sp>
        <p:nvSpPr>
          <p:cNvPr id="39" name="Shape 39"/>
          <p:cNvSpPr txBox="1">
            <a:spLocks noGrp="1"/>
          </p:cNvSpPr>
          <p:nvPr>
            <p:ph type="body" idx="2"/>
          </p:nvPr>
        </p:nvSpPr>
        <p:spPr>
          <a:xfrm>
            <a:off x="4939500" y="724075"/>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40" name="Shape 40"/>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43" name="Shape 43"/>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3A45"/>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700" b="0"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7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89725" tIns="89725" rIns="89725" bIns="897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23A45"/>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52" name="Shape 52"/>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mt="50000"/>
          </a:blip>
          <a:srcRect t="8676" b="8684"/>
          <a:stretch/>
        </p:blipFill>
        <p:spPr>
          <a:xfrm>
            <a:off x="0" y="0"/>
            <a:ext cx="9144000" cy="5173549"/>
          </a:xfrm>
          <a:prstGeom prst="rect">
            <a:avLst/>
          </a:prstGeom>
          <a:noFill/>
          <a:ln>
            <a:noFill/>
          </a:ln>
        </p:spPr>
      </p:pic>
      <p:sp>
        <p:nvSpPr>
          <p:cNvPr id="97" name="Shape 97"/>
          <p:cNvSpPr txBox="1"/>
          <p:nvPr/>
        </p:nvSpPr>
        <p:spPr>
          <a:xfrm>
            <a:off x="2706800" y="1274325"/>
            <a:ext cx="6314400" cy="62460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rgbClr val="FFFFFF"/>
              </a:buClr>
              <a:buSzPct val="25000"/>
              <a:buFont typeface="Abel"/>
              <a:buNone/>
            </a:pPr>
            <a:r>
              <a:rPr lang="en" sz="2500" b="1" i="0" u="none" strike="noStrike" cap="none">
                <a:solidFill>
                  <a:srgbClr val="FFFFFF"/>
                </a:solidFill>
                <a:latin typeface="Abel"/>
                <a:ea typeface="Abel"/>
                <a:cs typeface="Abel"/>
                <a:sym typeface="Abel"/>
              </a:rPr>
              <a:t>City &amp; County of San Francisco</a:t>
            </a:r>
          </a:p>
        </p:txBody>
      </p:sp>
      <p:sp>
        <p:nvSpPr>
          <p:cNvPr id="98" name="Shape 98"/>
          <p:cNvSpPr txBox="1"/>
          <p:nvPr/>
        </p:nvSpPr>
        <p:spPr>
          <a:xfrm>
            <a:off x="3339500" y="1738175"/>
            <a:ext cx="5681700" cy="125910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rgbClr val="F9CB9C"/>
              </a:buClr>
              <a:buSzPct val="25000"/>
              <a:buFont typeface="Abel"/>
              <a:buNone/>
            </a:pPr>
            <a:r>
              <a:rPr lang="en" sz="2000" b="1" i="0" u="none" strike="noStrike" cap="none">
                <a:solidFill>
                  <a:srgbClr val="F9CB9C"/>
                </a:solidFill>
                <a:latin typeface="Abel"/>
                <a:ea typeface="Abel"/>
                <a:cs typeface="Abel"/>
                <a:sym typeface="Abel"/>
              </a:rPr>
              <a:t>Miguel A. Gamiño Jr.</a:t>
            </a:r>
          </a:p>
          <a:p>
            <a:pPr marL="0" marR="0" lvl="0" indent="0" algn="r" rtl="0">
              <a:lnSpc>
                <a:spcPct val="100000"/>
              </a:lnSpc>
              <a:spcBef>
                <a:spcPts val="0"/>
              </a:spcBef>
              <a:spcAft>
                <a:spcPts val="0"/>
              </a:spcAft>
              <a:buClr>
                <a:srgbClr val="F3F3F3"/>
              </a:buClr>
              <a:buSzPct val="25000"/>
              <a:buFont typeface="Abel"/>
              <a:buNone/>
            </a:pPr>
            <a:r>
              <a:rPr lang="en" sz="1800" b="0" i="0" u="none" strike="noStrike" cap="none">
                <a:solidFill>
                  <a:srgbClr val="F3F3F3"/>
                </a:solidFill>
                <a:latin typeface="Abel"/>
                <a:ea typeface="Abel"/>
                <a:cs typeface="Abel"/>
                <a:sym typeface="Abel"/>
              </a:rPr>
              <a:t>City Chief Information Officer</a:t>
            </a:r>
          </a:p>
          <a:p>
            <a:pPr marL="0" marR="0" lvl="0" indent="0" algn="r" rtl="0">
              <a:lnSpc>
                <a:spcPct val="100000"/>
              </a:lnSpc>
              <a:spcBef>
                <a:spcPts val="0"/>
              </a:spcBef>
              <a:spcAft>
                <a:spcPts val="0"/>
              </a:spcAft>
              <a:buClr>
                <a:srgbClr val="F3F3F3"/>
              </a:buClr>
              <a:buSzPct val="25000"/>
              <a:buFont typeface="Abel"/>
              <a:buNone/>
            </a:pPr>
            <a:r>
              <a:rPr lang="en" sz="1800" b="0" i="0" u="none" strike="noStrike" cap="none">
                <a:solidFill>
                  <a:srgbClr val="F3F3F3"/>
                </a:solidFill>
                <a:latin typeface="Abel"/>
                <a:ea typeface="Abel"/>
                <a:cs typeface="Abel"/>
                <a:sym typeface="Abel"/>
              </a:rPr>
              <a:t>Executive Director, Department of Technology</a:t>
            </a:r>
          </a:p>
        </p:txBody>
      </p:sp>
      <p:sp>
        <p:nvSpPr>
          <p:cNvPr id="99" name="Shape 99"/>
          <p:cNvSpPr txBox="1"/>
          <p:nvPr/>
        </p:nvSpPr>
        <p:spPr>
          <a:xfrm>
            <a:off x="7969700" y="2677337"/>
            <a:ext cx="1051500" cy="430800"/>
          </a:xfrm>
          <a:prstGeom prst="rect">
            <a:avLst/>
          </a:prstGeom>
          <a:noFill/>
          <a:ln>
            <a:noFill/>
          </a:ln>
        </p:spPr>
        <p:txBody>
          <a:bodyPr lIns="91425" tIns="91425" rIns="91425" bIns="91425" anchor="t" anchorCtr="0">
            <a:noAutofit/>
          </a:bodyPr>
          <a:lstStyle/>
          <a:p>
            <a:pPr marL="0" marR="0" lvl="0" indent="0" algn="r" rtl="0">
              <a:lnSpc>
                <a:spcPct val="115000"/>
              </a:lnSpc>
              <a:spcBef>
                <a:spcPts val="0"/>
              </a:spcBef>
              <a:spcAft>
                <a:spcPts val="0"/>
              </a:spcAft>
              <a:buClr>
                <a:schemeClr val="dk1"/>
              </a:buClr>
              <a:buSzPct val="25000"/>
              <a:buFont typeface="Arial"/>
              <a:buNone/>
            </a:pPr>
            <a:r>
              <a:rPr lang="en" sz="1400" b="0" i="0" u="none" strike="noStrike" cap="none">
                <a:solidFill>
                  <a:schemeClr val="lt1"/>
                </a:solidFill>
                <a:latin typeface="Abel"/>
                <a:ea typeface="Abel"/>
                <a:cs typeface="Abel"/>
                <a:sym typeface="Abel"/>
              </a:rPr>
              <a:t>@SFCityCIO</a:t>
            </a:r>
          </a:p>
        </p:txBody>
      </p:sp>
      <p:sp>
        <p:nvSpPr>
          <p:cNvPr id="100" name="Shape 100"/>
          <p:cNvSpPr/>
          <p:nvPr/>
        </p:nvSpPr>
        <p:spPr>
          <a:xfrm>
            <a:off x="0" y="3743575"/>
            <a:ext cx="2090400" cy="738600"/>
          </a:xfrm>
          <a:prstGeom prst="rect">
            <a:avLst/>
          </a:prstGeom>
          <a:solidFill>
            <a:srgbClr val="000000">
              <a:alpha val="7725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1" name="Shape 101"/>
          <p:cNvSpPr txBox="1"/>
          <p:nvPr/>
        </p:nvSpPr>
        <p:spPr>
          <a:xfrm>
            <a:off x="262900" y="3743575"/>
            <a:ext cx="1500600" cy="824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EFEFEF"/>
              </a:buClr>
              <a:buSzPct val="25000"/>
              <a:buFont typeface="Abel"/>
              <a:buNone/>
            </a:pPr>
            <a:r>
              <a:rPr lang="en" sz="2000" b="1">
                <a:solidFill>
                  <a:srgbClr val="EFEFEF"/>
                </a:solidFill>
                <a:latin typeface="Abel"/>
                <a:ea typeface="Abel"/>
                <a:cs typeface="Abel"/>
                <a:sym typeface="Abel"/>
              </a:rPr>
              <a:t>FCC/NATOA</a:t>
            </a:r>
          </a:p>
          <a:p>
            <a:pPr marL="0" marR="0" lvl="0" indent="0" algn="l" rtl="0">
              <a:lnSpc>
                <a:spcPct val="115000"/>
              </a:lnSpc>
              <a:spcBef>
                <a:spcPts val="0"/>
              </a:spcBef>
              <a:spcAft>
                <a:spcPts val="0"/>
              </a:spcAft>
              <a:buClr>
                <a:srgbClr val="EFEFEF"/>
              </a:buClr>
              <a:buFont typeface="Abel"/>
              <a:buNone/>
            </a:pPr>
            <a:r>
              <a:rPr lang="en">
                <a:solidFill>
                  <a:srgbClr val="EFEFEF"/>
                </a:solidFill>
                <a:latin typeface="Abel"/>
                <a:ea typeface="Abel"/>
                <a:cs typeface="Abel"/>
                <a:sym typeface="Abel"/>
              </a:rPr>
              <a:t>May 3</a:t>
            </a:r>
            <a:r>
              <a:rPr lang="en" sz="1400" b="0" i="0" u="none" strike="noStrike" cap="none">
                <a:solidFill>
                  <a:srgbClr val="EFEFEF"/>
                </a:solidFill>
                <a:latin typeface="Abel"/>
                <a:ea typeface="Abel"/>
                <a:cs typeface="Abel"/>
                <a:sym typeface="Abel"/>
              </a:rPr>
              <a:t>, 2016</a:t>
            </a:r>
          </a:p>
        </p:txBody>
      </p:sp>
      <p:pic>
        <p:nvPicPr>
          <p:cNvPr id="102" name="Shape 102"/>
          <p:cNvPicPr preferRelativeResize="0"/>
          <p:nvPr/>
        </p:nvPicPr>
        <p:blipFill rotWithShape="1">
          <a:blip r:embed="rId4">
            <a:alphaModFix/>
          </a:blip>
          <a:srcRect/>
          <a:stretch/>
        </p:blipFill>
        <p:spPr>
          <a:xfrm>
            <a:off x="7806827" y="2811487"/>
            <a:ext cx="199800" cy="162600"/>
          </a:xfrm>
          <a:prstGeom prst="rect">
            <a:avLst/>
          </a:prstGeom>
          <a:noFill/>
          <a:ln>
            <a:noFill/>
          </a:ln>
        </p:spPr>
      </p:pic>
      <p:sp>
        <p:nvSpPr>
          <p:cNvPr id="103" name="Shape 103"/>
          <p:cNvSpPr txBox="1"/>
          <p:nvPr/>
        </p:nvSpPr>
        <p:spPr>
          <a:xfrm>
            <a:off x="3502375" y="3267150"/>
            <a:ext cx="5681700" cy="125910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rgbClr val="F9CB9C"/>
              </a:buClr>
              <a:buSzPct val="25000"/>
              <a:buFont typeface="Abel"/>
              <a:buNone/>
            </a:pPr>
            <a:r>
              <a:rPr lang="en-US" sz="2000" b="1" dirty="0" smtClean="0">
                <a:solidFill>
                  <a:srgbClr val="F9CB9C"/>
                </a:solidFill>
                <a:latin typeface="Abel"/>
                <a:ea typeface="Abel"/>
                <a:cs typeface="Abel"/>
                <a:sym typeface="Abel"/>
              </a:rPr>
              <a:t>Omar </a:t>
            </a:r>
            <a:r>
              <a:rPr lang="en-US" sz="2000" b="1" dirty="0" err="1" smtClean="0">
                <a:solidFill>
                  <a:srgbClr val="F9CB9C"/>
                </a:solidFill>
                <a:latin typeface="Abel"/>
                <a:ea typeface="Abel"/>
                <a:cs typeface="Abel"/>
                <a:sym typeface="Abel"/>
              </a:rPr>
              <a:t>Masry</a:t>
            </a:r>
            <a:r>
              <a:rPr lang="en-US" sz="2000" b="1" dirty="0" smtClean="0">
                <a:solidFill>
                  <a:srgbClr val="F9CB9C"/>
                </a:solidFill>
                <a:latin typeface="Abel"/>
                <a:ea typeface="Abel"/>
                <a:cs typeface="Abel"/>
                <a:sym typeface="Abel"/>
              </a:rPr>
              <a:t>, AICP</a:t>
            </a:r>
            <a:endParaRPr lang="en" sz="2000" b="1" i="0" u="none" strike="noStrike" cap="none" dirty="0">
              <a:solidFill>
                <a:srgbClr val="F9CB9C"/>
              </a:solidFill>
              <a:latin typeface="Abel"/>
              <a:ea typeface="Abel"/>
              <a:cs typeface="Abel"/>
              <a:sym typeface="Abel"/>
            </a:endParaRPr>
          </a:p>
          <a:p>
            <a:pPr marL="0" marR="0" lvl="0" indent="0" algn="r" rtl="0">
              <a:lnSpc>
                <a:spcPct val="100000"/>
              </a:lnSpc>
              <a:spcBef>
                <a:spcPts val="0"/>
              </a:spcBef>
              <a:spcAft>
                <a:spcPts val="0"/>
              </a:spcAft>
              <a:buClr>
                <a:srgbClr val="F3F3F3"/>
              </a:buClr>
              <a:buSzPct val="25000"/>
              <a:buFont typeface="Abel"/>
              <a:buNone/>
            </a:pPr>
            <a:r>
              <a:rPr lang="en-US" sz="1800" b="0" i="0" u="none" strike="noStrike" cap="none" dirty="0" smtClean="0">
                <a:solidFill>
                  <a:srgbClr val="F3F3F3"/>
                </a:solidFill>
                <a:latin typeface="Abel"/>
                <a:ea typeface="Abel"/>
                <a:cs typeface="Abel"/>
                <a:sym typeface="Abel"/>
              </a:rPr>
              <a:t>Senior Analyst</a:t>
            </a:r>
            <a:endParaRPr lang="en" sz="1800" b="0" i="0" u="none" strike="noStrike" cap="none" dirty="0">
              <a:solidFill>
                <a:srgbClr val="F3F3F3"/>
              </a:solidFill>
              <a:latin typeface="Abel"/>
              <a:ea typeface="Abel"/>
              <a:cs typeface="Abel"/>
              <a:sym typeface="Abel"/>
            </a:endParaRPr>
          </a:p>
          <a:p>
            <a:pPr marL="0" marR="0" lvl="0" indent="0" algn="r" rtl="0">
              <a:lnSpc>
                <a:spcPct val="100000"/>
              </a:lnSpc>
              <a:spcBef>
                <a:spcPts val="0"/>
              </a:spcBef>
              <a:spcAft>
                <a:spcPts val="0"/>
              </a:spcAft>
              <a:buClr>
                <a:srgbClr val="F3F3F3"/>
              </a:buClr>
              <a:buSzPct val="25000"/>
              <a:buFont typeface="Abel"/>
              <a:buNone/>
            </a:pPr>
            <a:r>
              <a:rPr lang="en-US" sz="1800" b="0" i="0" u="none" strike="noStrike" cap="none" dirty="0" smtClean="0">
                <a:solidFill>
                  <a:srgbClr val="F3F3F3"/>
                </a:solidFill>
                <a:latin typeface="Abel"/>
                <a:ea typeface="Abel"/>
                <a:cs typeface="Abel"/>
                <a:sym typeface="Abel"/>
              </a:rPr>
              <a:t>Office of Short Term Rentals</a:t>
            </a:r>
            <a:endParaRPr lang="en" sz="1800" b="0" i="0" u="none" strike="noStrike" cap="none" dirty="0">
              <a:solidFill>
                <a:srgbClr val="F3F3F3"/>
              </a:solidFill>
              <a:latin typeface="Abel"/>
              <a:ea typeface="Abel"/>
              <a:cs typeface="Abel"/>
              <a:sym typeface="Abe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sp>
        <p:nvSpPr>
          <p:cNvPr id="16386" name="TextBox 1"/>
          <p:cNvSpPr txBox="1">
            <a:spLocks noChangeArrowheads="1"/>
          </p:cNvSpPr>
          <p:nvPr/>
        </p:nvSpPr>
        <p:spPr bwMode="auto">
          <a:xfrm>
            <a:off x="1485900" y="1314450"/>
            <a:ext cx="6000750"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350" b="1"/>
              <a:t>Preferences for Wireless in The City</a:t>
            </a:r>
          </a:p>
          <a:p>
            <a:pPr eaLnBrk="1" hangingPunct="1"/>
            <a:endParaRPr lang="en-US" altLang="en-US" sz="1350"/>
          </a:p>
          <a:p>
            <a:pPr eaLnBrk="1" hangingPunct="1">
              <a:buFont typeface="Wingdings" charset="2"/>
              <a:buChar char="Ø"/>
            </a:pPr>
            <a:r>
              <a:rPr lang="en-US" altLang="en-US" sz="1350"/>
              <a:t>Scale and location appropriate rooftop-mounted Micro/Macro Wireless Facilities that are well designed (noise, displacement, resiliency, safety). </a:t>
            </a:r>
            <a:br>
              <a:rPr lang="en-US" altLang="en-US" sz="1350"/>
            </a:br>
            <a:r>
              <a:rPr lang="en-US" altLang="en-US" sz="1350"/>
              <a:t> </a:t>
            </a:r>
            <a:br>
              <a:rPr lang="en-US" altLang="en-US" sz="1350"/>
            </a:br>
            <a:r>
              <a:rPr lang="en-US" altLang="en-US" sz="1350"/>
              <a:t/>
            </a:r>
            <a:br>
              <a:rPr lang="en-US" altLang="en-US" sz="1350"/>
            </a:br>
            <a:r>
              <a:rPr lang="en-US" altLang="en-US" sz="1350" i="1"/>
              <a:t>Small Cells that are truly Small  </a:t>
            </a:r>
            <a:r>
              <a:rPr lang="en-US" altLang="en-US" sz="1350"/>
              <a:t>|  Contend with the challenges (current and post-6409) with </a:t>
            </a:r>
            <a:r>
              <a:rPr lang="ja-JP" altLang="en-US" sz="1350"/>
              <a:t>“</a:t>
            </a:r>
            <a:r>
              <a:rPr lang="en-US" altLang="ja-JP" sz="1350"/>
              <a:t>oDAS XL</a:t>
            </a:r>
            <a:r>
              <a:rPr lang="ja-JP" altLang="en-US" sz="1350"/>
              <a:t>”</a:t>
            </a:r>
            <a:r>
              <a:rPr lang="en-US" altLang="ja-JP" sz="1350"/>
              <a:t> with large bulky cabinets and noisy cooling fans on wooden utility-owned poles a few feet from a residential window</a:t>
            </a:r>
            <a:br>
              <a:rPr lang="en-US" altLang="ja-JP" sz="1350"/>
            </a:br>
            <a:r>
              <a:rPr lang="en-US" altLang="ja-JP" sz="1350"/>
              <a:t/>
            </a:r>
            <a:br>
              <a:rPr lang="en-US" altLang="ja-JP" sz="1350"/>
            </a:br>
            <a:endParaRPr lang="en-US" altLang="ja-JP" sz="1350"/>
          </a:p>
          <a:p>
            <a:pPr eaLnBrk="1" hangingPunct="1">
              <a:buFont typeface="Wingdings" charset="2"/>
              <a:buChar char="Ø"/>
            </a:pPr>
            <a:r>
              <a:rPr lang="en-US" altLang="en-US" sz="1350"/>
              <a:t>Establishing good quality design standards that are adaptive to future challenges, consistent among wireless carriers, and respectful of current and future streetscapes. </a:t>
            </a:r>
            <a:br>
              <a:rPr lang="en-US" altLang="en-US" sz="1350"/>
            </a:br>
            <a:endParaRPr lang="en-US" altLang="en-US" sz="1350"/>
          </a:p>
          <a:p>
            <a:pPr eaLnBrk="1" hangingPunct="1">
              <a:buFont typeface="Wingdings" charset="2"/>
              <a:buChar char="Ø"/>
            </a:pPr>
            <a:r>
              <a:rPr lang="en-US" altLang="en-US" sz="1350"/>
              <a:t>Ensuring sites are appropriately built &amp; maintained in a manner consistent with approvals &amp; building/electrical codes</a:t>
            </a:r>
            <a:br>
              <a:rPr lang="en-US" altLang="en-US" sz="1350"/>
            </a:br>
            <a:endParaRPr lang="en-US" altLang="en-US" sz="1350"/>
          </a:p>
          <a:p>
            <a:pPr eaLnBrk="1" hangingPunct="1">
              <a:buFont typeface="Wingdings" charset="2"/>
              <a:buChar char="Ø"/>
            </a:pPr>
            <a:endParaRPr lang="en-US" altLang="en-US" sz="1350"/>
          </a:p>
          <a:p>
            <a:pPr eaLnBrk="1" hangingPunct="1">
              <a:buFont typeface="Wingdings" charset="2"/>
              <a:buChar char="Ø"/>
            </a:pPr>
            <a:endParaRPr lang="en-US" altLang="en-US" sz="1350"/>
          </a:p>
          <a:p>
            <a:pPr eaLnBrk="1" hangingPunct="1">
              <a:buFont typeface="Wingdings" charset="2"/>
              <a:buChar char="Ø"/>
            </a:pPr>
            <a:endParaRPr lang="en-US" altLang="en-US" sz="1350"/>
          </a:p>
        </p:txBody>
      </p:sp>
    </p:spTree>
    <p:extLst>
      <p:ext uri="{BB962C8B-B14F-4D97-AF65-F5344CB8AC3E}">
        <p14:creationId xmlns:p14="http://schemas.microsoft.com/office/powerpoint/2010/main" val="2317911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pic>
        <p:nvPicPr>
          <p:cNvPr id="18434" name="Picture 2" descr="E:\DasPedia\DasPedia\DasPedia.00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14300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6400800" y="1314451"/>
            <a:ext cx="142875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350"/>
              <a:t>Background.</a:t>
            </a:r>
          </a:p>
          <a:p>
            <a:pPr eaLnBrk="1" hangingPunct="1"/>
            <a:endParaRPr lang="en-US" altLang="en-US" sz="1350"/>
          </a:p>
          <a:p>
            <a:pPr eaLnBrk="1" hangingPunct="1"/>
            <a:r>
              <a:rPr lang="en-US" altLang="en-US" sz="1350"/>
              <a:t>Prior challenges with incompatible designs – circa 2013</a:t>
            </a:r>
          </a:p>
        </p:txBody>
      </p:sp>
      <p:pic>
        <p:nvPicPr>
          <p:cNvPr id="18436" name="Picture 2" descr="E:\DasPedia\DasPedia\DasPedia.02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1465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462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pic>
        <p:nvPicPr>
          <p:cNvPr id="20482" name="Picture 2" descr="E:\DasPedia\DasPedia\DasPedia.03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2001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E:\DasPedia\DasPedia\DasPedia.03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001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1"/>
          <p:cNvSpPr txBox="1">
            <a:spLocks noChangeArrowheads="1"/>
          </p:cNvSpPr>
          <p:nvPr/>
        </p:nvSpPr>
        <p:spPr bwMode="auto">
          <a:xfrm>
            <a:off x="1428750" y="3886200"/>
            <a:ext cx="62865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350"/>
              <a:t>Prior challenge with new pole + small cell by Crown Castle, for Verizon &amp; Sprint</a:t>
            </a:r>
          </a:p>
        </p:txBody>
      </p:sp>
    </p:spTree>
    <p:extLst>
      <p:ext uri="{BB962C8B-B14F-4D97-AF65-F5344CB8AC3E}">
        <p14:creationId xmlns:p14="http://schemas.microsoft.com/office/powerpoint/2010/main" val="2093431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sp>
        <p:nvSpPr>
          <p:cNvPr id="22530" name="TextBox 2"/>
          <p:cNvSpPr txBox="1">
            <a:spLocks noChangeArrowheads="1"/>
          </p:cNvSpPr>
          <p:nvPr/>
        </p:nvSpPr>
        <p:spPr bwMode="auto">
          <a:xfrm>
            <a:off x="6400800" y="1220392"/>
            <a:ext cx="142875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350"/>
              <a:t>Original Extenet/Verizon Proposal</a:t>
            </a:r>
            <a:br>
              <a:rPr lang="en-US" altLang="en-US" sz="1350"/>
            </a:br>
            <a:r>
              <a:rPr lang="en-US" altLang="en-US" sz="1350"/>
              <a:t/>
            </a:r>
            <a:br>
              <a:rPr lang="en-US" altLang="en-US" sz="1350"/>
            </a:br>
            <a:r>
              <a:rPr lang="en-US" altLang="en-US" sz="1350"/>
              <a:t>Appeared viable</a:t>
            </a:r>
          </a:p>
        </p:txBody>
      </p:sp>
      <p:pic>
        <p:nvPicPr>
          <p:cNvPr id="22531" name="Picture 2" descr="E:\DasPedia\DasPedia\DasPedia.00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1430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E:\DasPedia\DasPedia\DasPedia.007.jpeg"/>
          <p:cNvPicPr>
            <a:picLocks noChangeAspect="1" noChangeArrowheads="1"/>
          </p:cNvPicPr>
          <p:nvPr/>
        </p:nvPicPr>
        <p:blipFill>
          <a:blip r:embed="rId4">
            <a:extLst>
              <a:ext uri="{28A0092B-C50C-407E-A947-70E740481C1C}">
                <a14:useLocalDpi xmlns:a14="http://schemas.microsoft.com/office/drawing/2010/main" val="0"/>
              </a:ext>
            </a:extLst>
          </a:blip>
          <a:srcRect l="48637"/>
          <a:stretch>
            <a:fillRect/>
          </a:stretch>
        </p:blipFill>
        <p:spPr bwMode="auto">
          <a:xfrm>
            <a:off x="5886450" y="2057400"/>
            <a:ext cx="19954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7383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sp>
        <p:nvSpPr>
          <p:cNvPr id="24578" name="TextBox 2"/>
          <p:cNvSpPr txBox="1">
            <a:spLocks noChangeArrowheads="1"/>
          </p:cNvSpPr>
          <p:nvPr/>
        </p:nvSpPr>
        <p:spPr bwMode="auto">
          <a:xfrm>
            <a:off x="6400800" y="1220392"/>
            <a:ext cx="1428750"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350"/>
              <a:t>Challenge:</a:t>
            </a:r>
          </a:p>
          <a:p>
            <a:pPr eaLnBrk="1" hangingPunct="1"/>
            <a:endParaRPr lang="en-US" altLang="en-US" sz="1350"/>
          </a:p>
          <a:p>
            <a:pPr eaLnBrk="1" hangingPunct="1"/>
            <a:r>
              <a:rPr lang="en-US" altLang="en-US" sz="1350"/>
              <a:t>Initial submittals left out known required elements (combiner boxes and cabling)</a:t>
            </a:r>
          </a:p>
          <a:p>
            <a:pPr eaLnBrk="1" hangingPunct="1"/>
            <a:endParaRPr lang="en-US" altLang="en-US" sz="1350"/>
          </a:p>
          <a:p>
            <a:pPr eaLnBrk="1" hangingPunct="1"/>
            <a:r>
              <a:rPr lang="en-US" altLang="en-US" sz="1350"/>
              <a:t>Design rejected</a:t>
            </a:r>
          </a:p>
          <a:p>
            <a:pPr eaLnBrk="1" hangingPunct="1"/>
            <a:endParaRPr lang="en-US" altLang="en-US" sz="1350"/>
          </a:p>
          <a:p>
            <a:pPr eaLnBrk="1" hangingPunct="1"/>
            <a:r>
              <a:rPr lang="en-US" altLang="en-US" sz="1350"/>
              <a:t>Staff requested mockup to flesh out concerns</a:t>
            </a:r>
          </a:p>
        </p:txBody>
      </p:sp>
      <p:pic>
        <p:nvPicPr>
          <p:cNvPr id="24579" name="Picture 2" descr="E:\DasPedia\DasPedia\DasPedia.00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143000"/>
            <a:ext cx="5143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4552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sp>
        <p:nvSpPr>
          <p:cNvPr id="26626" name="TextBox 2"/>
          <p:cNvSpPr txBox="1">
            <a:spLocks noChangeArrowheads="1"/>
          </p:cNvSpPr>
          <p:nvPr/>
        </p:nvSpPr>
        <p:spPr bwMode="auto">
          <a:xfrm>
            <a:off x="6400800" y="1220391"/>
            <a:ext cx="14287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50"/>
              <a:t>Actual mockup</a:t>
            </a:r>
          </a:p>
          <a:p>
            <a:pPr eaLnBrk="1" hangingPunct="1"/>
            <a:endParaRPr lang="en-US" altLang="en-US" sz="1050"/>
          </a:p>
          <a:p>
            <a:pPr eaLnBrk="1" hangingPunct="1"/>
            <a:r>
              <a:rPr lang="en-US" altLang="en-US" sz="1050"/>
              <a:t>Challenge:</a:t>
            </a:r>
          </a:p>
          <a:p>
            <a:pPr eaLnBrk="1" hangingPunct="1"/>
            <a:endParaRPr lang="en-US" altLang="en-US" sz="1050"/>
          </a:p>
          <a:p>
            <a:pPr eaLnBrk="1" hangingPunct="1"/>
            <a:r>
              <a:rPr lang="en-US" altLang="en-US" sz="1050"/>
              <a:t>The shroud used to screen cabling combiners below the antenna appeared too industrial</a:t>
            </a:r>
          </a:p>
          <a:p>
            <a:pPr eaLnBrk="1" hangingPunct="1"/>
            <a:endParaRPr lang="en-US" altLang="en-US" sz="1050"/>
          </a:p>
        </p:txBody>
      </p:sp>
      <p:pic>
        <p:nvPicPr>
          <p:cNvPr id="26627" name="Picture 2" descr="E:\DasPedia\DasPedia\DasPedia.01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109662"/>
            <a:ext cx="5149454"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descr="E:\DasPedia\DasPedia\DasPedia.009.jpeg"/>
          <p:cNvPicPr>
            <a:picLocks noChangeAspect="1" noChangeArrowheads="1"/>
          </p:cNvPicPr>
          <p:nvPr/>
        </p:nvPicPr>
        <p:blipFill>
          <a:blip r:embed="rId4">
            <a:extLst>
              <a:ext uri="{28A0092B-C50C-407E-A947-70E740481C1C}">
                <a14:useLocalDpi xmlns:a14="http://schemas.microsoft.com/office/drawing/2010/main" val="0"/>
              </a:ext>
            </a:extLst>
          </a:blip>
          <a:srcRect t="27962" r="54575"/>
          <a:stretch>
            <a:fillRect/>
          </a:stretch>
        </p:blipFill>
        <p:spPr bwMode="auto">
          <a:xfrm>
            <a:off x="6000750" y="2814638"/>
            <a:ext cx="1885950"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7096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sp>
        <p:nvSpPr>
          <p:cNvPr id="28674" name="TextBox 2"/>
          <p:cNvSpPr txBox="1">
            <a:spLocks noChangeArrowheads="1"/>
          </p:cNvSpPr>
          <p:nvPr/>
        </p:nvSpPr>
        <p:spPr bwMode="auto">
          <a:xfrm>
            <a:off x="6400800" y="1220392"/>
            <a:ext cx="1428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Background.</a:t>
            </a:r>
          </a:p>
          <a:p>
            <a:pPr eaLnBrk="1" hangingPunct="1"/>
            <a:endParaRPr lang="en-US" altLang="en-US" sz="1200"/>
          </a:p>
          <a:p>
            <a:pPr eaLnBrk="1" hangingPunct="1"/>
            <a:r>
              <a:rPr lang="en-US" altLang="en-US" sz="1200"/>
              <a:t>Challenge with  large/noisy “</a:t>
            </a:r>
            <a:r>
              <a:rPr lang="en-US" altLang="ja-JP" sz="1200"/>
              <a:t>oDAS XL” on some  wood poles</a:t>
            </a:r>
            <a:endParaRPr lang="en-US" altLang="en-US" sz="1200"/>
          </a:p>
        </p:txBody>
      </p:sp>
      <p:pic>
        <p:nvPicPr>
          <p:cNvPr id="28675" name="Picture 2" descr="E:\DasPedia\DasPedia\DasPedia.00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1430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31307"/>
            <a:ext cx="3140869" cy="229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E:\DasPedia\DasPedia\DasPedia.002.jpeg"/>
          <p:cNvPicPr>
            <a:picLocks noChangeAspect="1" noChangeArrowheads="1"/>
          </p:cNvPicPr>
          <p:nvPr/>
        </p:nvPicPr>
        <p:blipFill>
          <a:blip r:embed="rId3">
            <a:extLst>
              <a:ext uri="{28A0092B-C50C-407E-A947-70E740481C1C}">
                <a14:useLocalDpi xmlns:a14="http://schemas.microsoft.com/office/drawing/2010/main" val="0"/>
              </a:ext>
            </a:extLst>
          </a:blip>
          <a:srcRect l="55408" t="83241"/>
          <a:stretch>
            <a:fillRect/>
          </a:stretch>
        </p:blipFill>
        <p:spPr bwMode="auto">
          <a:xfrm>
            <a:off x="3486150" y="1200150"/>
            <a:ext cx="23110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descr="E:\DasPedia\DasPedia\DasPedia.002.jpeg"/>
          <p:cNvPicPr>
            <a:picLocks noChangeAspect="1" noChangeArrowheads="1"/>
          </p:cNvPicPr>
          <p:nvPr/>
        </p:nvPicPr>
        <p:blipFill>
          <a:blip r:embed="rId3">
            <a:extLst>
              <a:ext uri="{28A0092B-C50C-407E-A947-70E740481C1C}">
                <a14:useLocalDpi xmlns:a14="http://schemas.microsoft.com/office/drawing/2010/main" val="0"/>
              </a:ext>
            </a:extLst>
          </a:blip>
          <a:srcRect l="55408" t="83241"/>
          <a:stretch>
            <a:fillRect/>
          </a:stretch>
        </p:blipFill>
        <p:spPr bwMode="auto">
          <a:xfrm>
            <a:off x="3543300" y="1485900"/>
            <a:ext cx="97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9800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sp>
        <p:nvSpPr>
          <p:cNvPr id="30722" name="TextBox 2"/>
          <p:cNvSpPr txBox="1">
            <a:spLocks noChangeArrowheads="1"/>
          </p:cNvSpPr>
          <p:nvPr/>
        </p:nvSpPr>
        <p:spPr bwMode="auto">
          <a:xfrm>
            <a:off x="6400800" y="1085850"/>
            <a:ext cx="154305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b="1"/>
              <a:t>End Product:</a:t>
            </a:r>
            <a:br>
              <a:rPr lang="en-US" altLang="en-US" sz="1200" b="1"/>
            </a:br>
            <a:r>
              <a:rPr lang="en-US" altLang="en-US" sz="1200" b="1"/>
              <a:t/>
            </a:r>
            <a:br>
              <a:rPr lang="en-US" altLang="en-US" sz="1200" b="1"/>
            </a:br>
            <a:r>
              <a:rPr lang="en-US" altLang="en-US" sz="1200" b="1"/>
              <a:t>Citywide Approval</a:t>
            </a:r>
            <a:endParaRPr lang="en-US" altLang="en-US" sz="1200"/>
          </a:p>
          <a:p>
            <a:pPr eaLnBrk="1" hangingPunct="1"/>
            <a:endParaRPr lang="en-US" altLang="en-US" sz="1200"/>
          </a:p>
          <a:p>
            <a:pPr eaLnBrk="1" hangingPunct="1"/>
            <a:r>
              <a:rPr lang="en-US" altLang="en-US" sz="1050"/>
              <a:t>Screen mRRUs (equipment boxes) and reduce visiblity</a:t>
            </a:r>
          </a:p>
          <a:p>
            <a:pPr eaLnBrk="1" hangingPunct="1"/>
            <a:endParaRPr lang="en-US" altLang="en-US" sz="1050"/>
          </a:p>
          <a:p>
            <a:pPr eaLnBrk="1" hangingPunct="1"/>
            <a:r>
              <a:rPr lang="en-US" altLang="en-US" sz="1050"/>
              <a:t>Carrier required to remove logos</a:t>
            </a:r>
          </a:p>
          <a:p>
            <a:pPr eaLnBrk="1" hangingPunct="1"/>
            <a:endParaRPr lang="en-US" altLang="en-US" sz="1050"/>
          </a:p>
          <a:p>
            <a:pPr eaLnBrk="1" hangingPunct="1"/>
            <a:r>
              <a:rPr lang="en-US" altLang="en-US" sz="1050"/>
              <a:t>Carrier worked with City to place street signage (if present) in front of equipment (mRRUs)</a:t>
            </a:r>
          </a:p>
          <a:p>
            <a:pPr eaLnBrk="1" hangingPunct="1"/>
            <a:r>
              <a:rPr lang="en-US" altLang="en-US" sz="1050"/>
              <a:t/>
            </a:r>
            <a:br>
              <a:rPr lang="en-US" altLang="en-US" sz="1050"/>
            </a:br>
            <a:r>
              <a:rPr lang="en-US" altLang="en-US" sz="1050"/>
              <a:t>AT&amp;T may emulate this design</a:t>
            </a:r>
          </a:p>
          <a:p>
            <a:pPr eaLnBrk="1" hangingPunct="1"/>
            <a:endParaRPr lang="en-US" altLang="en-US" sz="1050"/>
          </a:p>
          <a:p>
            <a:pPr eaLnBrk="1" hangingPunct="1"/>
            <a:r>
              <a:rPr lang="en-US" altLang="en-US" sz="1050"/>
              <a:t>T-Mobile approved for similar  (smaller) design</a:t>
            </a:r>
          </a:p>
        </p:txBody>
      </p:sp>
      <p:pic>
        <p:nvPicPr>
          <p:cNvPr id="30723" name="Picture 2" descr="E:\DasPedia\DasPedia\DasPedia.01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528" y="1182291"/>
            <a:ext cx="5205413" cy="390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8226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rotWithShape="1">
          <a:blip r:embed="rId3">
            <a:alphaModFix amt="50000"/>
          </a:blip>
          <a:srcRect t="8676" b="8684"/>
          <a:stretch/>
        </p:blipFill>
        <p:spPr>
          <a:xfrm>
            <a:off x="0" y="0"/>
            <a:ext cx="9144000" cy="5173549"/>
          </a:xfrm>
          <a:prstGeom prst="rect">
            <a:avLst/>
          </a:prstGeom>
          <a:noFill/>
          <a:ln>
            <a:noFill/>
          </a:ln>
        </p:spPr>
      </p:pic>
      <p:sp>
        <p:nvSpPr>
          <p:cNvPr id="225" name="Shape 225"/>
          <p:cNvSpPr/>
          <p:nvPr/>
        </p:nvSpPr>
        <p:spPr>
          <a:xfrm>
            <a:off x="2513700" y="589650"/>
            <a:ext cx="4116600" cy="4116600"/>
          </a:xfrm>
          <a:prstGeom prst="rect">
            <a:avLst/>
          </a:prstGeom>
          <a:solidFill>
            <a:srgbClr val="000000">
              <a:alpha val="64705"/>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6" name="Shape 226"/>
          <p:cNvSpPr txBox="1"/>
          <p:nvPr/>
        </p:nvSpPr>
        <p:spPr>
          <a:xfrm>
            <a:off x="583500" y="903475"/>
            <a:ext cx="7977000" cy="33666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FFFFFF"/>
              </a:buClr>
              <a:buSzPct val="25000"/>
              <a:buFont typeface="Abel"/>
              <a:buNone/>
            </a:pPr>
            <a:r>
              <a:rPr lang="en" sz="3600" b="1" i="0" u="none" strike="noStrike" cap="none" dirty="0">
                <a:solidFill>
                  <a:srgbClr val="FFFFFF"/>
                </a:solidFill>
                <a:latin typeface="Abel"/>
                <a:ea typeface="Abel"/>
                <a:cs typeface="Abel"/>
                <a:sym typeface="Abel"/>
              </a:rPr>
              <a:t>Thank you!</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rgbClr val="9FC5E8"/>
              </a:solidFill>
              <a:latin typeface="Abel"/>
              <a:ea typeface="Abel"/>
              <a:cs typeface="Abel"/>
              <a:sym typeface="Abel"/>
            </a:endParaRPr>
          </a:p>
          <a:p>
            <a:pPr marL="0" marR="0" lvl="0" indent="0" rtl="0">
              <a:lnSpc>
                <a:spcPct val="100000"/>
              </a:lnSpc>
              <a:spcBef>
                <a:spcPts val="0"/>
              </a:spcBef>
              <a:spcAft>
                <a:spcPts val="0"/>
              </a:spcAft>
              <a:buClr>
                <a:schemeClr val="dk1"/>
              </a:buClr>
              <a:buSzPct val="25000"/>
              <a:buFont typeface="Arial"/>
              <a:buNone/>
            </a:pPr>
            <a:r>
              <a:rPr lang="en" sz="2000" b="0" i="0" u="none" strike="noStrike" cap="none" dirty="0">
                <a:solidFill>
                  <a:srgbClr val="FFFFFF"/>
                </a:solidFill>
                <a:latin typeface="Abel"/>
                <a:ea typeface="Abel"/>
                <a:cs typeface="Abel"/>
                <a:sym typeface="Abel"/>
              </a:rPr>
              <a:t>Miguel A. </a:t>
            </a:r>
            <a:r>
              <a:rPr lang="en" sz="2000" b="0" i="0" u="none" strike="noStrike" cap="none" dirty="0" err="1">
                <a:solidFill>
                  <a:srgbClr val="FFFFFF"/>
                </a:solidFill>
                <a:latin typeface="Abel"/>
                <a:ea typeface="Abel"/>
                <a:cs typeface="Abel"/>
                <a:sym typeface="Abel"/>
              </a:rPr>
              <a:t>Gamiño</a:t>
            </a:r>
            <a:r>
              <a:rPr lang="en" sz="2000" b="0" i="0" u="none" strike="noStrike" cap="none" dirty="0">
                <a:solidFill>
                  <a:srgbClr val="FFFFFF"/>
                </a:solidFill>
                <a:latin typeface="Abel"/>
                <a:ea typeface="Abel"/>
                <a:cs typeface="Abel"/>
                <a:sym typeface="Abel"/>
              </a:rPr>
              <a:t> Jr.</a:t>
            </a:r>
          </a:p>
          <a:p>
            <a:pPr marL="0" marR="0" lvl="0" indent="0" rtl="0">
              <a:lnSpc>
                <a:spcPct val="115000"/>
              </a:lnSpc>
              <a:spcBef>
                <a:spcPts val="0"/>
              </a:spcBef>
              <a:spcAft>
                <a:spcPts val="0"/>
              </a:spcAft>
              <a:buClr>
                <a:srgbClr val="FFFFFF"/>
              </a:buClr>
              <a:buSzPct val="25000"/>
              <a:buFont typeface="Abel"/>
              <a:buNone/>
            </a:pPr>
            <a:r>
              <a:rPr lang="en" sz="2000" b="0" i="0" u="none" strike="noStrike" cap="none" dirty="0">
                <a:solidFill>
                  <a:srgbClr val="FFFFFF"/>
                </a:solidFill>
                <a:latin typeface="Abel"/>
                <a:ea typeface="Abel"/>
                <a:cs typeface="Abel"/>
                <a:sym typeface="Abel"/>
              </a:rPr>
              <a:t>City Chief Information Officer</a:t>
            </a:r>
          </a:p>
          <a:p>
            <a:pPr marL="0" marR="0" lvl="0" indent="0" rtl="0">
              <a:lnSpc>
                <a:spcPct val="100000"/>
              </a:lnSpc>
              <a:spcBef>
                <a:spcPts val="0"/>
              </a:spcBef>
              <a:spcAft>
                <a:spcPts val="0"/>
              </a:spcAft>
              <a:buClr>
                <a:schemeClr val="lt1"/>
              </a:buClr>
              <a:buSzPct val="25000"/>
              <a:buFont typeface="Abel"/>
              <a:buNone/>
            </a:pPr>
            <a:r>
              <a:rPr lang="en" sz="2000" b="0" i="0" u="none" strike="noStrike" cap="none" dirty="0">
                <a:solidFill>
                  <a:schemeClr val="lt1"/>
                </a:solidFill>
                <a:latin typeface="Abel"/>
                <a:ea typeface="Abel"/>
                <a:cs typeface="Abel"/>
                <a:sym typeface="Abel"/>
              </a:rPr>
              <a:t>@</a:t>
            </a:r>
            <a:r>
              <a:rPr lang="en" sz="2000" b="0" i="0" u="none" strike="noStrike" cap="none" dirty="0" err="1" smtClean="0">
                <a:solidFill>
                  <a:schemeClr val="lt1"/>
                </a:solidFill>
                <a:latin typeface="Abel"/>
                <a:ea typeface="Abel"/>
                <a:cs typeface="Abel"/>
                <a:sym typeface="Abel"/>
              </a:rPr>
              <a:t>SFCityCIO</a:t>
            </a:r>
            <a:endParaRPr lang="en" sz="2000" b="0" i="0" u="none" strike="noStrike" cap="none" dirty="0">
              <a:solidFill>
                <a:schemeClr val="lt1"/>
              </a:solidFill>
              <a:latin typeface="Abel"/>
              <a:ea typeface="Abel"/>
              <a:cs typeface="Abel"/>
              <a:sym typeface="Abel"/>
            </a:endParaRPr>
          </a:p>
          <a:p>
            <a:pPr marL="0" marR="0" lvl="0" indent="0" algn="ctr" rtl="0">
              <a:lnSpc>
                <a:spcPct val="100000"/>
              </a:lnSpc>
              <a:spcBef>
                <a:spcPts val="0"/>
              </a:spcBef>
              <a:spcAft>
                <a:spcPts val="0"/>
              </a:spcAft>
              <a:buClr>
                <a:srgbClr val="000000"/>
              </a:buClr>
              <a:buFont typeface="Arial"/>
              <a:buNone/>
            </a:pPr>
            <a:endParaRPr sz="2000" b="0" i="0" u="none" strike="noStrike" cap="none" dirty="0">
              <a:solidFill>
                <a:srgbClr val="FFFFFF"/>
              </a:solidFill>
              <a:latin typeface="Abel"/>
              <a:ea typeface="Abel"/>
              <a:cs typeface="Abel"/>
              <a:sym typeface="Abel"/>
            </a:endParaRPr>
          </a:p>
          <a:p>
            <a:pPr marL="0" marR="0" lvl="0" indent="0" algn="ctr" rtl="0">
              <a:lnSpc>
                <a:spcPct val="115000"/>
              </a:lnSpc>
              <a:spcBef>
                <a:spcPts val="0"/>
              </a:spcBef>
              <a:spcAft>
                <a:spcPts val="0"/>
              </a:spcAft>
              <a:buClr>
                <a:srgbClr val="F3F3F3"/>
              </a:buClr>
              <a:buSzPct val="25000"/>
              <a:buFont typeface="Abel"/>
              <a:buNone/>
            </a:pPr>
            <a:r>
              <a:rPr lang="en" sz="2000" b="0" i="0" u="none" strike="noStrike" cap="none" dirty="0">
                <a:solidFill>
                  <a:srgbClr val="F3F3F3"/>
                </a:solidFill>
                <a:latin typeface="Abel"/>
                <a:ea typeface="Abel"/>
                <a:cs typeface="Abel"/>
                <a:sym typeface="Abel"/>
              </a:rPr>
              <a:t>City &amp; County of San Francisco</a:t>
            </a:r>
          </a:p>
          <a:p>
            <a:pPr marL="0" marR="0" lvl="0" indent="0" algn="ctr" rtl="0">
              <a:lnSpc>
                <a:spcPct val="115000"/>
              </a:lnSpc>
              <a:spcBef>
                <a:spcPts val="0"/>
              </a:spcBef>
              <a:spcAft>
                <a:spcPts val="0"/>
              </a:spcAft>
              <a:buClr>
                <a:srgbClr val="F3F3F3"/>
              </a:buClr>
              <a:buSzPct val="25000"/>
              <a:buFont typeface="Abel"/>
              <a:buNone/>
            </a:pPr>
            <a:r>
              <a:rPr lang="en" sz="2000" b="0" i="0" u="none" strike="noStrike" cap="none" dirty="0">
                <a:solidFill>
                  <a:srgbClr val="F3F3F3"/>
                </a:solidFill>
                <a:latin typeface="Abel"/>
                <a:ea typeface="Abel"/>
                <a:cs typeface="Abel"/>
                <a:sym typeface="Abel"/>
              </a:rPr>
              <a:t>Office of the CIO</a:t>
            </a:r>
          </a:p>
          <a:p>
            <a:pPr marL="0" marR="0" lvl="0" indent="0" algn="ctr" rtl="0">
              <a:lnSpc>
                <a:spcPct val="115000"/>
              </a:lnSpc>
              <a:spcBef>
                <a:spcPts val="0"/>
              </a:spcBef>
              <a:spcAft>
                <a:spcPts val="0"/>
              </a:spcAft>
              <a:buClr>
                <a:srgbClr val="F3F3F3"/>
              </a:buClr>
              <a:buSzPct val="25000"/>
              <a:buFont typeface="Abel"/>
              <a:buNone/>
            </a:pPr>
            <a:r>
              <a:rPr lang="en" sz="2000" b="0" i="0" u="none" strike="noStrike" cap="none" dirty="0">
                <a:solidFill>
                  <a:srgbClr val="F3F3F3"/>
                </a:solidFill>
                <a:latin typeface="Abel"/>
                <a:ea typeface="Abel"/>
                <a:cs typeface="Abel"/>
                <a:sym typeface="Abel"/>
              </a:rPr>
              <a:t>Department of Technology</a:t>
            </a:r>
          </a:p>
        </p:txBody>
      </p:sp>
      <p:sp>
        <p:nvSpPr>
          <p:cNvPr id="2" name="TextBox 1"/>
          <p:cNvSpPr txBox="1"/>
          <p:nvPr/>
        </p:nvSpPr>
        <p:spPr>
          <a:xfrm>
            <a:off x="5649685" y="1883228"/>
            <a:ext cx="2949846" cy="1107996"/>
          </a:xfrm>
          <a:prstGeom prst="rect">
            <a:avLst/>
          </a:prstGeom>
          <a:noFill/>
        </p:spPr>
        <p:txBody>
          <a:bodyPr wrap="none" rtlCol="0">
            <a:spAutoFit/>
          </a:bodyPr>
          <a:lstStyle/>
          <a:p>
            <a:pPr lvl="0">
              <a:buClr>
                <a:schemeClr val="dk1"/>
              </a:buClr>
              <a:buSzPct val="25000"/>
            </a:pPr>
            <a:r>
              <a:rPr lang="en-US" sz="2000" dirty="0" smtClean="0">
                <a:solidFill>
                  <a:srgbClr val="FFFFFF"/>
                </a:solidFill>
                <a:latin typeface="Abel"/>
                <a:ea typeface="Abel"/>
                <a:cs typeface="Abel"/>
                <a:sym typeface="Abel"/>
              </a:rPr>
              <a:t>Omar </a:t>
            </a:r>
            <a:r>
              <a:rPr lang="en-US" sz="2000" dirty="0" err="1" smtClean="0">
                <a:solidFill>
                  <a:srgbClr val="FFFFFF"/>
                </a:solidFill>
                <a:latin typeface="Abel"/>
                <a:ea typeface="Abel"/>
                <a:cs typeface="Abel"/>
                <a:sym typeface="Abel"/>
              </a:rPr>
              <a:t>Masry</a:t>
            </a:r>
            <a:r>
              <a:rPr lang="en-US" sz="2000" dirty="0" smtClean="0">
                <a:solidFill>
                  <a:srgbClr val="FFFFFF"/>
                </a:solidFill>
                <a:latin typeface="Abel"/>
                <a:ea typeface="Abel"/>
                <a:cs typeface="Abel"/>
                <a:sym typeface="Abel"/>
              </a:rPr>
              <a:t>, AICP</a:t>
            </a:r>
            <a:endParaRPr lang="en" sz="2000" dirty="0">
              <a:solidFill>
                <a:srgbClr val="FFFFFF"/>
              </a:solidFill>
              <a:latin typeface="Abel"/>
              <a:ea typeface="Abel"/>
              <a:cs typeface="Abel"/>
              <a:sym typeface="Abel"/>
            </a:endParaRPr>
          </a:p>
          <a:p>
            <a:pPr lvl="0">
              <a:lnSpc>
                <a:spcPct val="115000"/>
              </a:lnSpc>
              <a:buClr>
                <a:srgbClr val="FFFFFF"/>
              </a:buClr>
              <a:buSzPct val="25000"/>
            </a:pPr>
            <a:r>
              <a:rPr lang="en-US" sz="2000" dirty="0" smtClean="0">
                <a:solidFill>
                  <a:srgbClr val="FFFFFF"/>
                </a:solidFill>
                <a:latin typeface="Abel"/>
                <a:ea typeface="Abel"/>
                <a:cs typeface="Abel"/>
                <a:sym typeface="Abel"/>
              </a:rPr>
              <a:t>Senior Analyst</a:t>
            </a:r>
            <a:endParaRPr lang="en-US" dirty="0"/>
          </a:p>
          <a:p>
            <a:pPr lvl="0">
              <a:lnSpc>
                <a:spcPct val="115000"/>
              </a:lnSpc>
              <a:buClr>
                <a:srgbClr val="FFFFFF"/>
              </a:buClr>
              <a:buSzPct val="25000"/>
            </a:pPr>
            <a:r>
              <a:rPr lang="en-US" sz="2000" dirty="0" smtClean="0">
                <a:solidFill>
                  <a:srgbClr val="FFFFFF"/>
                </a:solidFill>
                <a:latin typeface="Abel"/>
                <a:ea typeface="Abel"/>
                <a:cs typeface="Abel"/>
                <a:sym typeface="Abel"/>
              </a:rPr>
              <a:t>Office of Short Term Rentals</a:t>
            </a:r>
            <a:endParaRPr lang="en" sz="2000" dirty="0">
              <a:solidFill>
                <a:srgbClr val="FFFFFF"/>
              </a:solidFill>
              <a:latin typeface="Abel"/>
              <a:ea typeface="Abel"/>
              <a:cs typeface="Abel"/>
              <a:sym typeface="Abel"/>
            </a:endParaRPr>
          </a:p>
        </p:txBody>
      </p:sp>
    </p:spTree>
    <p:extLst>
      <p:ext uri="{BB962C8B-B14F-4D97-AF65-F5344CB8AC3E}">
        <p14:creationId xmlns:p14="http://schemas.microsoft.com/office/powerpoint/2010/main" val="921565995"/>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583500" y="2205850"/>
            <a:ext cx="7977000" cy="28023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1000"/>
              </a:spcAft>
              <a:buClr>
                <a:srgbClr val="F3F3F3"/>
              </a:buClr>
              <a:buSzPct val="25000"/>
              <a:buFont typeface="Abel"/>
              <a:buNone/>
            </a:pPr>
            <a:r>
              <a:rPr lang="en" sz="1600" b="0" i="0" u="none" strike="noStrike" cap="none">
                <a:solidFill>
                  <a:srgbClr val="F3F3F3"/>
                </a:solidFill>
                <a:latin typeface="Abel"/>
                <a:ea typeface="Abel"/>
                <a:cs typeface="Abel"/>
                <a:sym typeface="Abel"/>
              </a:rPr>
              <a:t>The City and County of San Francisco </a:t>
            </a:r>
            <a:r>
              <a:rPr lang="en" sz="1600">
                <a:solidFill>
                  <a:srgbClr val="F3F3F3"/>
                </a:solidFill>
                <a:latin typeface="Abel"/>
                <a:ea typeface="Abel"/>
                <a:cs typeface="Abel"/>
                <a:sym typeface="Abel"/>
              </a:rPr>
              <a:t>has $9B budget and 30,000 employees, serving nearly 1.5M daytime citizens, commuting workforce and visitors.</a:t>
            </a:r>
          </a:p>
          <a:p>
            <a:pPr marL="0" marR="0" lvl="0" indent="0" algn="l" rtl="0">
              <a:lnSpc>
                <a:spcPct val="115000"/>
              </a:lnSpc>
              <a:spcBef>
                <a:spcPts val="0"/>
              </a:spcBef>
              <a:spcAft>
                <a:spcPts val="1000"/>
              </a:spcAft>
              <a:buClr>
                <a:srgbClr val="F3F3F3"/>
              </a:buClr>
              <a:buSzPct val="25000"/>
              <a:buFont typeface="Abel"/>
              <a:buNone/>
            </a:pPr>
            <a:r>
              <a:rPr lang="en" sz="1600" b="0" i="0" u="none" strike="noStrike" cap="none">
                <a:solidFill>
                  <a:srgbClr val="F3F3F3"/>
                </a:solidFill>
                <a:latin typeface="Abel"/>
                <a:ea typeface="Abel"/>
                <a:cs typeface="Abel"/>
                <a:sym typeface="Abel"/>
              </a:rPr>
              <a:t>Department of Technology </a:t>
            </a:r>
            <a:r>
              <a:rPr lang="en" sz="1600">
                <a:solidFill>
                  <a:srgbClr val="F3F3F3"/>
                </a:solidFill>
                <a:latin typeface="Abel"/>
                <a:ea typeface="Abel"/>
                <a:cs typeface="Abel"/>
                <a:sym typeface="Abel"/>
              </a:rPr>
              <a:t>has $97M annual dollars with over 220 employees and is </a:t>
            </a:r>
            <a:r>
              <a:rPr lang="en" sz="1600" b="0" i="0" u="none" strike="noStrike" cap="none">
                <a:solidFill>
                  <a:srgbClr val="F3F3F3"/>
                </a:solidFill>
                <a:latin typeface="Abel"/>
                <a:ea typeface="Abel"/>
                <a:cs typeface="Abel"/>
                <a:sym typeface="Abel"/>
              </a:rPr>
              <a:t>an enterprise information and technology services organization that delivers mission critical technology infrastructure and services. </a:t>
            </a:r>
          </a:p>
          <a:p>
            <a:pPr marL="0" marR="0" lvl="0" indent="0" algn="l" rtl="0">
              <a:lnSpc>
                <a:spcPct val="115000"/>
              </a:lnSpc>
              <a:spcBef>
                <a:spcPts val="0"/>
              </a:spcBef>
              <a:spcAft>
                <a:spcPts val="1000"/>
              </a:spcAft>
              <a:buClr>
                <a:srgbClr val="F3F3F3"/>
              </a:buClr>
              <a:buSzPct val="25000"/>
              <a:buFont typeface="Abel"/>
              <a:buNone/>
            </a:pPr>
            <a:r>
              <a:rPr lang="en" sz="1600" b="0" i="0" u="none" strike="noStrike" cap="none">
                <a:solidFill>
                  <a:srgbClr val="F3F3F3"/>
                </a:solidFill>
                <a:latin typeface="Abel"/>
                <a:ea typeface="Abel"/>
                <a:cs typeface="Abel"/>
                <a:sym typeface="Abel"/>
              </a:rPr>
              <a:t>The Department’s vision is to improve government services, the community, and the lives of the City and County of San Francisco customers through proactive leadership in the use of technology and information solutions.</a:t>
            </a:r>
          </a:p>
        </p:txBody>
      </p:sp>
      <p:pic>
        <p:nvPicPr>
          <p:cNvPr id="109" name="Shape 109"/>
          <p:cNvPicPr preferRelativeResize="0"/>
          <p:nvPr/>
        </p:nvPicPr>
        <p:blipFill rotWithShape="1">
          <a:blip r:embed="rId3">
            <a:alphaModFix amt="80000"/>
          </a:blip>
          <a:srcRect t="22633" b="14913"/>
          <a:stretch/>
        </p:blipFill>
        <p:spPr>
          <a:xfrm>
            <a:off x="0" y="-6450"/>
            <a:ext cx="9144000" cy="2049300"/>
          </a:xfrm>
          <a:prstGeom prst="rect">
            <a:avLst/>
          </a:prstGeom>
          <a:noFill/>
          <a:ln>
            <a:noFill/>
          </a:ln>
        </p:spPr>
      </p:pic>
      <p:sp>
        <p:nvSpPr>
          <p:cNvPr id="110" name="Shape 110"/>
          <p:cNvSpPr/>
          <p:nvPr/>
        </p:nvSpPr>
        <p:spPr>
          <a:xfrm>
            <a:off x="0" y="-6475"/>
            <a:ext cx="9144000" cy="2049300"/>
          </a:xfrm>
          <a:prstGeom prst="rect">
            <a:avLst/>
          </a:prstGeom>
          <a:solidFill>
            <a:srgbClr val="000000">
              <a:alpha val="396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txBox="1"/>
          <p:nvPr/>
        </p:nvSpPr>
        <p:spPr>
          <a:xfrm>
            <a:off x="90050" y="1614473"/>
            <a:ext cx="4758000" cy="311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1800" b="1">
                <a:solidFill>
                  <a:srgbClr val="FFFFFF"/>
                </a:solidFill>
                <a:latin typeface="Abel"/>
                <a:ea typeface="Abel"/>
                <a:cs typeface="Abel"/>
                <a:sym typeface="Abel"/>
              </a:rPr>
              <a:t>WHO WE ARE</a:t>
            </a:r>
          </a:p>
        </p:txBody>
      </p:sp>
      <p:sp>
        <p:nvSpPr>
          <p:cNvPr id="112" name="Shape 112"/>
          <p:cNvSpPr txBox="1"/>
          <p:nvPr/>
        </p:nvSpPr>
        <p:spPr>
          <a:xfrm>
            <a:off x="90050" y="1419112"/>
            <a:ext cx="3206100" cy="311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F9CB9C"/>
                </a:solidFill>
                <a:latin typeface="Abel"/>
                <a:ea typeface="Abel"/>
                <a:cs typeface="Abel"/>
                <a:sym typeface="Abel"/>
              </a:rPr>
              <a:t>San Francisco | Department of Technology</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F9CB9C"/>
              </a:solidFill>
              <a:latin typeface="Abel"/>
              <a:ea typeface="Abel"/>
              <a:cs typeface="Abel"/>
              <a:sym typeface="Abel"/>
            </a:endParaRPr>
          </a:p>
        </p:txBody>
      </p:sp>
      <p:cxnSp>
        <p:nvCxnSpPr>
          <p:cNvPr id="113" name="Shape 113"/>
          <p:cNvCxnSpPr/>
          <p:nvPr/>
        </p:nvCxnSpPr>
        <p:spPr>
          <a:xfrm>
            <a:off x="-15575" y="2042825"/>
            <a:ext cx="9175200" cy="0"/>
          </a:xfrm>
          <a:prstGeom prst="straightConnector1">
            <a:avLst/>
          </a:prstGeom>
          <a:noFill/>
          <a:ln w="9525" cap="flat" cmpd="sng">
            <a:solidFill>
              <a:srgbClr val="F3F3F3"/>
            </a:solidFill>
            <a:prstDash val="solid"/>
            <a:round/>
            <a:headEnd type="none" w="med" len="med"/>
            <a:tailEnd type="none" w="med" len="med"/>
          </a:ln>
        </p:spPr>
      </p:cxn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422212" y="2204325"/>
            <a:ext cx="4144800" cy="236400"/>
          </a:xfrm>
          <a:prstGeom prst="rect">
            <a:avLst/>
          </a:prstGeom>
          <a:solidFill>
            <a:srgbClr val="F3F3F3"/>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Abel"/>
              <a:buNone/>
            </a:pPr>
            <a:r>
              <a:rPr lang="en" sz="1100" b="0" i="0" u="none" strike="noStrike" cap="none">
                <a:solidFill>
                  <a:srgbClr val="434343"/>
                </a:solidFill>
                <a:latin typeface="Abel"/>
                <a:ea typeface="Abel"/>
                <a:cs typeface="Abel"/>
                <a:sym typeface="Abel"/>
              </a:rPr>
              <a:t>Phase 1</a:t>
            </a:r>
          </a:p>
        </p:txBody>
      </p:sp>
      <p:sp>
        <p:nvSpPr>
          <p:cNvPr id="119" name="Shape 119"/>
          <p:cNvSpPr/>
          <p:nvPr/>
        </p:nvSpPr>
        <p:spPr>
          <a:xfrm>
            <a:off x="4567250" y="2204325"/>
            <a:ext cx="2077200" cy="236400"/>
          </a:xfrm>
          <a:prstGeom prst="rect">
            <a:avLst/>
          </a:prstGeom>
          <a:solidFill>
            <a:srgbClr val="CCCCCC"/>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100" b="0" i="0" u="none" strike="noStrike" cap="none">
                <a:solidFill>
                  <a:srgbClr val="434343"/>
                </a:solidFill>
                <a:latin typeface="Abel"/>
                <a:ea typeface="Abel"/>
                <a:cs typeface="Abel"/>
                <a:sym typeface="Abel"/>
              </a:rPr>
              <a:t>Phase 2</a:t>
            </a:r>
          </a:p>
        </p:txBody>
      </p:sp>
      <p:sp>
        <p:nvSpPr>
          <p:cNvPr id="120" name="Shape 120"/>
          <p:cNvSpPr/>
          <p:nvPr/>
        </p:nvSpPr>
        <p:spPr>
          <a:xfrm>
            <a:off x="6644588" y="2204325"/>
            <a:ext cx="2077200" cy="236400"/>
          </a:xfrm>
          <a:prstGeom prst="rect">
            <a:avLst/>
          </a:prstGeom>
          <a:solidFill>
            <a:srgbClr val="666666"/>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3F3F3"/>
              </a:buClr>
              <a:buSzPct val="25000"/>
              <a:buFont typeface="Abel"/>
              <a:buNone/>
            </a:pPr>
            <a:r>
              <a:rPr lang="en" sz="1100" b="0" i="0" u="none" strike="noStrike" cap="none">
                <a:solidFill>
                  <a:srgbClr val="F3F3F3"/>
                </a:solidFill>
                <a:latin typeface="Abel"/>
                <a:ea typeface="Abel"/>
                <a:cs typeface="Abel"/>
                <a:sym typeface="Abel"/>
              </a:rPr>
              <a:t>Phase 3</a:t>
            </a:r>
          </a:p>
        </p:txBody>
      </p:sp>
      <p:cxnSp>
        <p:nvCxnSpPr>
          <p:cNvPr id="121" name="Shape 121"/>
          <p:cNvCxnSpPr/>
          <p:nvPr/>
        </p:nvCxnSpPr>
        <p:spPr>
          <a:xfrm>
            <a:off x="2494680" y="2440742"/>
            <a:ext cx="0" cy="2632500"/>
          </a:xfrm>
          <a:prstGeom prst="straightConnector1">
            <a:avLst/>
          </a:prstGeom>
          <a:noFill/>
          <a:ln w="9525" cap="flat" cmpd="sng">
            <a:solidFill>
              <a:srgbClr val="CCCCCC"/>
            </a:solidFill>
            <a:prstDash val="dot"/>
            <a:round/>
            <a:headEnd type="none" w="med" len="med"/>
            <a:tailEnd type="none" w="med" len="med"/>
          </a:ln>
        </p:spPr>
      </p:cxnSp>
      <p:cxnSp>
        <p:nvCxnSpPr>
          <p:cNvPr id="122" name="Shape 122"/>
          <p:cNvCxnSpPr/>
          <p:nvPr/>
        </p:nvCxnSpPr>
        <p:spPr>
          <a:xfrm>
            <a:off x="4567135" y="2440742"/>
            <a:ext cx="0" cy="2632500"/>
          </a:xfrm>
          <a:prstGeom prst="straightConnector1">
            <a:avLst/>
          </a:prstGeom>
          <a:noFill/>
          <a:ln w="9525" cap="flat" cmpd="sng">
            <a:solidFill>
              <a:srgbClr val="CCCCCC"/>
            </a:solidFill>
            <a:prstDash val="dot"/>
            <a:round/>
            <a:headEnd type="none" w="med" len="med"/>
            <a:tailEnd type="none" w="med" len="med"/>
          </a:ln>
        </p:spPr>
      </p:cxnSp>
      <p:cxnSp>
        <p:nvCxnSpPr>
          <p:cNvPr id="123" name="Shape 123"/>
          <p:cNvCxnSpPr/>
          <p:nvPr/>
        </p:nvCxnSpPr>
        <p:spPr>
          <a:xfrm>
            <a:off x="6644461" y="2440742"/>
            <a:ext cx="0" cy="2632500"/>
          </a:xfrm>
          <a:prstGeom prst="straightConnector1">
            <a:avLst/>
          </a:prstGeom>
          <a:noFill/>
          <a:ln w="9525" cap="flat" cmpd="sng">
            <a:solidFill>
              <a:srgbClr val="CCCCCC"/>
            </a:solidFill>
            <a:prstDash val="dot"/>
            <a:round/>
            <a:headEnd type="none" w="med" len="med"/>
            <a:tailEnd type="none" w="med" len="med"/>
          </a:ln>
        </p:spPr>
      </p:cxnSp>
      <p:sp>
        <p:nvSpPr>
          <p:cNvPr id="124" name="Shape 124"/>
          <p:cNvSpPr/>
          <p:nvPr/>
        </p:nvSpPr>
        <p:spPr>
          <a:xfrm>
            <a:off x="450091" y="2538359"/>
            <a:ext cx="1995000" cy="1101000"/>
          </a:xfrm>
          <a:prstGeom prst="rect">
            <a:avLst/>
          </a:prstGeom>
          <a:noFill/>
          <a:ln w="9525" cap="flat" cmpd="sng">
            <a:solidFill>
              <a:srgbClr val="9FC5E8"/>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bel"/>
              <a:buNone/>
            </a:pPr>
            <a:r>
              <a:rPr lang="en" sz="2000" b="0" i="0" u="none" strike="noStrike" cap="none">
                <a:solidFill>
                  <a:srgbClr val="FFFFFF"/>
                </a:solidFill>
                <a:latin typeface="Abel"/>
                <a:ea typeface="Abel"/>
                <a:cs typeface="Abel"/>
                <a:sym typeface="Abel"/>
              </a:rPr>
              <a:t>Fiber to City Buildings</a:t>
            </a:r>
          </a:p>
        </p:txBody>
      </p:sp>
      <p:sp>
        <p:nvSpPr>
          <p:cNvPr id="125" name="Shape 125"/>
          <p:cNvSpPr/>
          <p:nvPr/>
        </p:nvSpPr>
        <p:spPr>
          <a:xfrm>
            <a:off x="2533366" y="2538359"/>
            <a:ext cx="1994999" cy="1101000"/>
          </a:xfrm>
          <a:prstGeom prst="rect">
            <a:avLst/>
          </a:prstGeom>
          <a:no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bel"/>
              <a:buNone/>
            </a:pPr>
            <a:r>
              <a:rPr lang="en" sz="2000" b="0" i="0" u="none" strike="noStrike" cap="none">
                <a:solidFill>
                  <a:srgbClr val="FFFFFF"/>
                </a:solidFill>
                <a:latin typeface="Abel"/>
                <a:ea typeface="Abel"/>
                <a:cs typeface="Abel"/>
                <a:sym typeface="Abel"/>
              </a:rPr>
              <a:t>Dig Once Ordinance</a:t>
            </a:r>
          </a:p>
        </p:txBody>
      </p:sp>
      <p:sp>
        <p:nvSpPr>
          <p:cNvPr id="126" name="Shape 126"/>
          <p:cNvSpPr/>
          <p:nvPr/>
        </p:nvSpPr>
        <p:spPr>
          <a:xfrm>
            <a:off x="4608257" y="2538359"/>
            <a:ext cx="1995000" cy="1101000"/>
          </a:xfrm>
          <a:prstGeom prst="rect">
            <a:avLst/>
          </a:prstGeom>
          <a:noFill/>
          <a:ln w="9525" cap="flat" cmpd="sng">
            <a:solidFill>
              <a:srgbClr val="3D85C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bel"/>
              <a:buNone/>
            </a:pPr>
            <a:r>
              <a:rPr lang="en" sz="2000" b="0" i="0" u="none" strike="noStrike" cap="none">
                <a:solidFill>
                  <a:srgbClr val="FFFFFF"/>
                </a:solidFill>
                <a:latin typeface="Abel"/>
                <a:ea typeface="Abel"/>
                <a:cs typeface="Abel"/>
                <a:sym typeface="Abel"/>
              </a:rPr>
              <a:t>#SFWiFi</a:t>
            </a:r>
          </a:p>
        </p:txBody>
      </p:sp>
      <p:sp>
        <p:nvSpPr>
          <p:cNvPr id="127" name="Shape 127"/>
          <p:cNvSpPr/>
          <p:nvPr/>
        </p:nvSpPr>
        <p:spPr>
          <a:xfrm>
            <a:off x="6685584" y="2538359"/>
            <a:ext cx="1995000" cy="1101000"/>
          </a:xfrm>
          <a:prstGeom prst="rect">
            <a:avLst/>
          </a:prstGeom>
          <a:noFill/>
          <a:ln w="9525" cap="flat" cmpd="sng">
            <a:solidFill>
              <a:srgbClr val="B6D7A8"/>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bel"/>
              <a:buNone/>
            </a:pPr>
            <a:r>
              <a:rPr lang="en" sz="2000" b="0" i="0" u="none" strike="noStrike" cap="none">
                <a:solidFill>
                  <a:srgbClr val="FFFFFF"/>
                </a:solidFill>
                <a:latin typeface="Abel"/>
                <a:ea typeface="Abel"/>
                <a:cs typeface="Abel"/>
                <a:sym typeface="Abel"/>
              </a:rPr>
              <a:t>Increase Broadband Choices at Home</a:t>
            </a:r>
          </a:p>
        </p:txBody>
      </p:sp>
      <p:sp>
        <p:nvSpPr>
          <p:cNvPr id="128" name="Shape 128"/>
          <p:cNvSpPr/>
          <p:nvPr/>
        </p:nvSpPr>
        <p:spPr>
          <a:xfrm>
            <a:off x="4608308" y="3739917"/>
            <a:ext cx="4072199" cy="838500"/>
          </a:xfrm>
          <a:prstGeom prst="rect">
            <a:avLst/>
          </a:prstGeom>
          <a:solidFill>
            <a:srgbClr val="323A45"/>
          </a:solidFill>
          <a:ln w="9525" cap="flat" cmpd="sng">
            <a:solidFill>
              <a:srgbClr val="F9CB9C"/>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bel"/>
              <a:buNone/>
            </a:pPr>
            <a:r>
              <a:rPr lang="en" sz="2000" b="0" i="0" u="none" strike="noStrike" cap="none">
                <a:solidFill>
                  <a:srgbClr val="FFFFFF"/>
                </a:solidFill>
                <a:latin typeface="Abel"/>
                <a:ea typeface="Abel"/>
                <a:cs typeface="Abel"/>
                <a:sym typeface="Abel"/>
              </a:rPr>
              <a:t>Digital Inclusion Program Recommendations</a:t>
            </a:r>
          </a:p>
        </p:txBody>
      </p:sp>
      <p:sp>
        <p:nvSpPr>
          <p:cNvPr id="129" name="Shape 129"/>
          <p:cNvSpPr txBox="1"/>
          <p:nvPr/>
        </p:nvSpPr>
        <p:spPr>
          <a:xfrm>
            <a:off x="427650" y="2501300"/>
            <a:ext cx="210000" cy="225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4C2F4"/>
              </a:buClr>
              <a:buSzPct val="25000"/>
              <a:buFont typeface="Abel"/>
              <a:buNone/>
            </a:pPr>
            <a:r>
              <a:rPr lang="en" sz="1100" b="0" i="0" u="none" strike="noStrike" cap="none">
                <a:solidFill>
                  <a:srgbClr val="A4C2F4"/>
                </a:solidFill>
                <a:latin typeface="Abel"/>
                <a:ea typeface="Abel"/>
                <a:cs typeface="Abel"/>
                <a:sym typeface="Abel"/>
              </a:rPr>
              <a:t>1</a:t>
            </a:r>
          </a:p>
        </p:txBody>
      </p:sp>
      <p:sp>
        <p:nvSpPr>
          <p:cNvPr id="130" name="Shape 130"/>
          <p:cNvSpPr txBox="1"/>
          <p:nvPr/>
        </p:nvSpPr>
        <p:spPr>
          <a:xfrm>
            <a:off x="2515241" y="2495891"/>
            <a:ext cx="215400" cy="236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FA8DC"/>
              </a:buClr>
              <a:buSzPct val="25000"/>
              <a:buFont typeface="Abel"/>
              <a:buNone/>
            </a:pPr>
            <a:r>
              <a:rPr lang="en" sz="1100" b="0" i="0" u="none" strike="noStrike" cap="none">
                <a:solidFill>
                  <a:srgbClr val="6FA8DC"/>
                </a:solidFill>
                <a:latin typeface="Abel"/>
                <a:ea typeface="Abel"/>
                <a:cs typeface="Abel"/>
                <a:sym typeface="Abel"/>
              </a:rPr>
              <a:t>2</a:t>
            </a:r>
          </a:p>
        </p:txBody>
      </p:sp>
      <p:sp>
        <p:nvSpPr>
          <p:cNvPr id="131" name="Shape 131"/>
          <p:cNvSpPr txBox="1"/>
          <p:nvPr/>
        </p:nvSpPr>
        <p:spPr>
          <a:xfrm>
            <a:off x="4579851" y="2495891"/>
            <a:ext cx="215400" cy="236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C78D8"/>
              </a:buClr>
              <a:buSzPct val="25000"/>
              <a:buFont typeface="Abel"/>
              <a:buNone/>
            </a:pPr>
            <a:r>
              <a:rPr lang="en" sz="1100" b="0" i="0" u="none" strike="noStrike" cap="none">
                <a:solidFill>
                  <a:srgbClr val="3C78D8"/>
                </a:solidFill>
                <a:latin typeface="Abel"/>
                <a:ea typeface="Abel"/>
                <a:cs typeface="Abel"/>
                <a:sym typeface="Abel"/>
              </a:rPr>
              <a:t>3</a:t>
            </a:r>
          </a:p>
        </p:txBody>
      </p:sp>
      <p:sp>
        <p:nvSpPr>
          <p:cNvPr id="132" name="Shape 132"/>
          <p:cNvSpPr txBox="1"/>
          <p:nvPr/>
        </p:nvSpPr>
        <p:spPr>
          <a:xfrm>
            <a:off x="6644461" y="2495891"/>
            <a:ext cx="215400" cy="236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B6D7A8"/>
              </a:buClr>
              <a:buSzPct val="25000"/>
              <a:buFont typeface="Abel"/>
              <a:buNone/>
            </a:pPr>
            <a:r>
              <a:rPr lang="en" sz="1100" b="0" i="0" u="none" strike="noStrike" cap="none">
                <a:solidFill>
                  <a:srgbClr val="B6D7A8"/>
                </a:solidFill>
                <a:latin typeface="Abel"/>
                <a:ea typeface="Abel"/>
                <a:cs typeface="Abel"/>
                <a:sym typeface="Abel"/>
              </a:rPr>
              <a:t>4</a:t>
            </a:r>
          </a:p>
        </p:txBody>
      </p:sp>
      <p:sp>
        <p:nvSpPr>
          <p:cNvPr id="133" name="Shape 133"/>
          <p:cNvSpPr txBox="1"/>
          <p:nvPr/>
        </p:nvSpPr>
        <p:spPr>
          <a:xfrm>
            <a:off x="4579851" y="3697450"/>
            <a:ext cx="215400" cy="236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9CB9C"/>
              </a:buClr>
              <a:buSzPct val="25000"/>
              <a:buFont typeface="Abel"/>
              <a:buNone/>
            </a:pPr>
            <a:r>
              <a:rPr lang="en" sz="1100" b="0" i="0" u="none" strike="noStrike" cap="none">
                <a:solidFill>
                  <a:srgbClr val="F9CB9C"/>
                </a:solidFill>
                <a:latin typeface="Abel"/>
                <a:ea typeface="Abel"/>
                <a:cs typeface="Abel"/>
                <a:sym typeface="Abel"/>
              </a:rPr>
              <a:t>5</a:t>
            </a:r>
          </a:p>
        </p:txBody>
      </p:sp>
      <p:pic>
        <p:nvPicPr>
          <p:cNvPr id="134" name="Shape 134"/>
          <p:cNvPicPr preferRelativeResize="0"/>
          <p:nvPr/>
        </p:nvPicPr>
        <p:blipFill rotWithShape="1">
          <a:blip r:embed="rId3">
            <a:alphaModFix amt="80000"/>
          </a:blip>
          <a:srcRect t="22633" b="14913"/>
          <a:stretch/>
        </p:blipFill>
        <p:spPr>
          <a:xfrm>
            <a:off x="0" y="-6450"/>
            <a:ext cx="9144000" cy="2049300"/>
          </a:xfrm>
          <a:prstGeom prst="rect">
            <a:avLst/>
          </a:prstGeom>
          <a:noFill/>
          <a:ln>
            <a:noFill/>
          </a:ln>
        </p:spPr>
      </p:pic>
      <p:sp>
        <p:nvSpPr>
          <p:cNvPr id="135" name="Shape 135"/>
          <p:cNvSpPr/>
          <p:nvPr/>
        </p:nvSpPr>
        <p:spPr>
          <a:xfrm>
            <a:off x="0" y="-6475"/>
            <a:ext cx="9144000" cy="2049300"/>
          </a:xfrm>
          <a:prstGeom prst="rect">
            <a:avLst/>
          </a:prstGeom>
          <a:solidFill>
            <a:srgbClr val="000000">
              <a:alpha val="396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6" name="Shape 136"/>
          <p:cNvSpPr txBox="1"/>
          <p:nvPr/>
        </p:nvSpPr>
        <p:spPr>
          <a:xfrm>
            <a:off x="90050" y="1614473"/>
            <a:ext cx="4758000" cy="311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1800" b="1" i="0" u="none" strike="noStrike" cap="none">
                <a:solidFill>
                  <a:srgbClr val="FFFFFF"/>
                </a:solidFill>
                <a:latin typeface="Abel"/>
                <a:ea typeface="Abel"/>
                <a:cs typeface="Abel"/>
                <a:sym typeface="Abel"/>
              </a:rPr>
              <a:t>CONNECTIVITY </a:t>
            </a:r>
            <a:r>
              <a:rPr lang="en" sz="1800" b="1">
                <a:solidFill>
                  <a:srgbClr val="FFFFFF"/>
                </a:solidFill>
                <a:latin typeface="Abel"/>
                <a:ea typeface="Abel"/>
                <a:cs typeface="Abel"/>
                <a:sym typeface="Abel"/>
              </a:rPr>
              <a:t>PHASES</a:t>
            </a:r>
            <a:r>
              <a:rPr lang="en" sz="1800" b="1" i="0" u="none" strike="noStrike" cap="none">
                <a:solidFill>
                  <a:srgbClr val="FFFFFF"/>
                </a:solidFill>
                <a:latin typeface="Abel"/>
                <a:ea typeface="Abel"/>
                <a:cs typeface="Abel"/>
                <a:sym typeface="Abel"/>
              </a:rPr>
              <a:t> </a:t>
            </a:r>
          </a:p>
        </p:txBody>
      </p:sp>
      <p:sp>
        <p:nvSpPr>
          <p:cNvPr id="137" name="Shape 137"/>
          <p:cNvSpPr txBox="1"/>
          <p:nvPr/>
        </p:nvSpPr>
        <p:spPr>
          <a:xfrm>
            <a:off x="90050" y="1419112"/>
            <a:ext cx="3206100" cy="311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F9CB9C"/>
                </a:solidFill>
                <a:latin typeface="Abel"/>
                <a:ea typeface="Abel"/>
                <a:cs typeface="Abel"/>
                <a:sym typeface="Abel"/>
              </a:rPr>
              <a:t>San Francisco | Department of Technology</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F9CB9C"/>
              </a:solidFill>
              <a:latin typeface="Abel"/>
              <a:ea typeface="Abel"/>
              <a:cs typeface="Abel"/>
              <a:sym typeface="Abel"/>
            </a:endParaRPr>
          </a:p>
        </p:txBody>
      </p:sp>
      <p:cxnSp>
        <p:nvCxnSpPr>
          <p:cNvPr id="138" name="Shape 138"/>
          <p:cNvCxnSpPr/>
          <p:nvPr/>
        </p:nvCxnSpPr>
        <p:spPr>
          <a:xfrm>
            <a:off x="-15575" y="2042825"/>
            <a:ext cx="9175200" cy="0"/>
          </a:xfrm>
          <a:prstGeom prst="straightConnector1">
            <a:avLst/>
          </a:prstGeom>
          <a:noFill/>
          <a:ln w="9525" cap="flat" cmpd="sng">
            <a:solidFill>
              <a:srgbClr val="F3F3F3"/>
            </a:solidFill>
            <a:prstDash val="solid"/>
            <a:round/>
            <a:headEnd type="none" w="med" len="med"/>
            <a:tailEnd type="none" w="med" len="med"/>
          </a:ln>
        </p:spPr>
      </p:cxn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5203500" y="2263550"/>
            <a:ext cx="3837900" cy="2729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FFFF"/>
              </a:buClr>
              <a:buFont typeface="Abel"/>
              <a:buNone/>
            </a:pPr>
            <a:r>
              <a:rPr lang="en" b="1" i="1" u="none" strike="noStrike" cap="none">
                <a:solidFill>
                  <a:srgbClr val="F9CB9C"/>
                </a:solidFill>
                <a:latin typeface="Abel"/>
                <a:ea typeface="Abel"/>
                <a:cs typeface="Abel"/>
                <a:sym typeface="Abel"/>
              </a:rPr>
              <a:t>“Wi-Fi in our City’s parks is another step toward a larger vision of connectivity for our City as a whole, bridging the digital divide and ensuring that our diverse communities have access to innovation. This project is a top priority for my administration because of the endless benefits that free Wi-Fi will bring to the residents and visitors of San Francisco.”</a:t>
            </a:r>
            <a:r>
              <a:rPr lang="en" sz="1500" b="1" i="1" u="none" strike="noStrike" cap="none">
                <a:solidFill>
                  <a:srgbClr val="F9CB9C"/>
                </a:solidFill>
                <a:latin typeface="Abel"/>
                <a:ea typeface="Abel"/>
                <a:cs typeface="Abel"/>
                <a:sym typeface="Abel"/>
              </a:rPr>
              <a:t> </a:t>
            </a:r>
            <a:r>
              <a:rPr lang="en" sz="1500" b="1" i="1" u="none" strike="noStrike" cap="none">
                <a:solidFill>
                  <a:srgbClr val="FFFFFF"/>
                </a:solidFill>
                <a:latin typeface="Abel"/>
                <a:ea typeface="Abel"/>
                <a:cs typeface="Abel"/>
                <a:sym typeface="Abel"/>
              </a:rPr>
              <a:t> </a:t>
            </a:r>
          </a:p>
          <a:p>
            <a:pPr marL="0" marR="0" lvl="0" indent="0" algn="r" rtl="0">
              <a:lnSpc>
                <a:spcPct val="100000"/>
              </a:lnSpc>
              <a:spcBef>
                <a:spcPts val="700"/>
              </a:spcBef>
              <a:spcAft>
                <a:spcPts val="0"/>
              </a:spcAft>
              <a:buClr>
                <a:schemeClr val="lt1"/>
              </a:buClr>
              <a:buSzPct val="25000"/>
              <a:buFont typeface="Abel"/>
              <a:buNone/>
            </a:pPr>
            <a:r>
              <a:rPr lang="en" sz="1400" b="0" i="1" u="none" strike="noStrike" cap="none">
                <a:solidFill>
                  <a:schemeClr val="lt1"/>
                </a:solidFill>
                <a:latin typeface="Abel"/>
                <a:ea typeface="Abel"/>
                <a:cs typeface="Abel"/>
                <a:sym typeface="Abel"/>
              </a:rPr>
              <a:t>~ </a:t>
            </a:r>
            <a:r>
              <a:rPr lang="en" sz="1200" b="0" i="1" u="none" strike="noStrike" cap="none">
                <a:solidFill>
                  <a:schemeClr val="lt1"/>
                </a:solidFill>
                <a:latin typeface="Abel"/>
                <a:ea typeface="Abel"/>
                <a:cs typeface="Abel"/>
                <a:sym typeface="Abel"/>
              </a:rPr>
              <a:t>Mayor Edwin M. Lee</a:t>
            </a:r>
          </a:p>
          <a:p>
            <a:pPr marL="0" marR="0" lvl="0" indent="0" algn="r" rtl="0">
              <a:lnSpc>
                <a:spcPct val="100000"/>
              </a:lnSpc>
              <a:spcBef>
                <a:spcPts val="700"/>
              </a:spcBef>
              <a:spcAft>
                <a:spcPts val="0"/>
              </a:spcAft>
              <a:buClr>
                <a:schemeClr val="dk1"/>
              </a:buClr>
              <a:buSzPct val="25000"/>
              <a:buFont typeface="Arial"/>
              <a:buNone/>
            </a:pPr>
            <a:r>
              <a:rPr lang="en" sz="1000" b="0" i="1" u="none" strike="noStrike" cap="none">
                <a:solidFill>
                  <a:schemeClr val="lt1"/>
                </a:solidFill>
                <a:latin typeface="Abel"/>
                <a:ea typeface="Abel"/>
                <a:cs typeface="Abel"/>
                <a:sym typeface="Abel"/>
              </a:rPr>
              <a:t>Press Release - Oct. 1, 2014</a:t>
            </a:r>
          </a:p>
        </p:txBody>
      </p:sp>
      <p:sp>
        <p:nvSpPr>
          <p:cNvPr id="144" name="Shape 144"/>
          <p:cNvSpPr txBox="1"/>
          <p:nvPr/>
        </p:nvSpPr>
        <p:spPr>
          <a:xfrm>
            <a:off x="165075" y="3492500"/>
            <a:ext cx="4898100" cy="1245300"/>
          </a:xfrm>
          <a:prstGeom prst="rect">
            <a:avLst/>
          </a:prstGeom>
          <a:noFill/>
          <a:ln>
            <a:noFill/>
          </a:ln>
        </p:spPr>
        <p:txBody>
          <a:bodyPr lIns="91425" tIns="91425" rIns="91425" bIns="91425" anchor="ctr" anchorCtr="0">
            <a:noAutofit/>
          </a:bodyPr>
          <a:lstStyle/>
          <a:p>
            <a:pPr marL="457200" marR="0" lvl="0" indent="-342900" algn="l" rtl="0">
              <a:lnSpc>
                <a:spcPct val="100000"/>
              </a:lnSpc>
              <a:spcBef>
                <a:spcPts val="0"/>
              </a:spcBef>
              <a:spcAft>
                <a:spcPts val="0"/>
              </a:spcAft>
              <a:buClr>
                <a:srgbClr val="FFFFFF"/>
              </a:buClr>
              <a:buSzPct val="100000"/>
              <a:buFont typeface="Abel"/>
              <a:buChar char="●"/>
            </a:pPr>
            <a:r>
              <a:rPr lang="en" sz="1800" b="1" i="0" u="none" strike="noStrike" cap="none">
                <a:solidFill>
                  <a:srgbClr val="FFFFFF"/>
                </a:solidFill>
                <a:latin typeface="Abel"/>
                <a:ea typeface="Abel"/>
                <a:cs typeface="Abel"/>
                <a:sym typeface="Abel"/>
              </a:rPr>
              <a:t>#SFWIFI in the Parks</a:t>
            </a:r>
          </a:p>
          <a:p>
            <a:pPr marL="457200" marR="0" lvl="0" indent="-342900" algn="l" rtl="0">
              <a:lnSpc>
                <a:spcPct val="100000"/>
              </a:lnSpc>
              <a:spcBef>
                <a:spcPts val="0"/>
              </a:spcBef>
              <a:spcAft>
                <a:spcPts val="0"/>
              </a:spcAft>
              <a:buClr>
                <a:srgbClr val="FFFFFF"/>
              </a:buClr>
              <a:buSzPct val="100000"/>
              <a:buFont typeface="Abel"/>
              <a:buChar char="●"/>
            </a:pPr>
            <a:r>
              <a:rPr lang="en" sz="1800" b="1" i="0" u="none" strike="noStrike" cap="none">
                <a:solidFill>
                  <a:srgbClr val="FFFFFF"/>
                </a:solidFill>
                <a:latin typeface="Abel"/>
                <a:ea typeface="Abel"/>
                <a:cs typeface="Abel"/>
                <a:sym typeface="Abel"/>
              </a:rPr>
              <a:t>Expansion in City Buildings + Public Spaces</a:t>
            </a:r>
          </a:p>
          <a:p>
            <a:pPr marL="457200" marR="0" lvl="0" indent="-342900" algn="l" rtl="0">
              <a:lnSpc>
                <a:spcPct val="100000"/>
              </a:lnSpc>
              <a:spcBef>
                <a:spcPts val="0"/>
              </a:spcBef>
              <a:spcAft>
                <a:spcPts val="0"/>
              </a:spcAft>
              <a:buClr>
                <a:srgbClr val="FFFFFF"/>
              </a:buClr>
              <a:buSzPct val="100000"/>
              <a:buFont typeface="Abel"/>
              <a:buChar char="●"/>
            </a:pPr>
            <a:r>
              <a:rPr lang="en" sz="1800" b="1" i="0" u="none" strike="noStrike" cap="none">
                <a:solidFill>
                  <a:srgbClr val="FFFFFF"/>
                </a:solidFill>
                <a:latin typeface="Abel"/>
                <a:ea typeface="Abel"/>
                <a:cs typeface="Abel"/>
                <a:sym typeface="Abel"/>
              </a:rPr>
              <a:t>Leverage Existing Assets &amp; Projects</a:t>
            </a:r>
          </a:p>
        </p:txBody>
      </p:sp>
      <p:pic>
        <p:nvPicPr>
          <p:cNvPr id="145" name="Shape 145"/>
          <p:cNvPicPr preferRelativeResize="0"/>
          <p:nvPr/>
        </p:nvPicPr>
        <p:blipFill rotWithShape="1">
          <a:blip r:embed="rId3">
            <a:alphaModFix/>
          </a:blip>
          <a:srcRect/>
          <a:stretch/>
        </p:blipFill>
        <p:spPr>
          <a:xfrm>
            <a:off x="356175" y="2272345"/>
            <a:ext cx="3229800" cy="920100"/>
          </a:xfrm>
          <a:prstGeom prst="rect">
            <a:avLst/>
          </a:prstGeom>
          <a:noFill/>
          <a:ln>
            <a:noFill/>
          </a:ln>
        </p:spPr>
      </p:pic>
      <p:pic>
        <p:nvPicPr>
          <p:cNvPr id="146" name="Shape 146"/>
          <p:cNvPicPr preferRelativeResize="0"/>
          <p:nvPr/>
        </p:nvPicPr>
        <p:blipFill rotWithShape="1">
          <a:blip r:embed="rId4">
            <a:alphaModFix amt="80000"/>
          </a:blip>
          <a:srcRect t="22633" b="14913"/>
          <a:stretch/>
        </p:blipFill>
        <p:spPr>
          <a:xfrm>
            <a:off x="0" y="-6450"/>
            <a:ext cx="9144000" cy="2049300"/>
          </a:xfrm>
          <a:prstGeom prst="rect">
            <a:avLst/>
          </a:prstGeom>
          <a:noFill/>
          <a:ln>
            <a:noFill/>
          </a:ln>
        </p:spPr>
      </p:pic>
      <p:sp>
        <p:nvSpPr>
          <p:cNvPr id="147" name="Shape 147"/>
          <p:cNvSpPr/>
          <p:nvPr/>
        </p:nvSpPr>
        <p:spPr>
          <a:xfrm>
            <a:off x="0" y="-6475"/>
            <a:ext cx="9144000" cy="2049300"/>
          </a:xfrm>
          <a:prstGeom prst="rect">
            <a:avLst/>
          </a:prstGeom>
          <a:solidFill>
            <a:srgbClr val="000000">
              <a:alpha val="396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txBox="1"/>
          <p:nvPr/>
        </p:nvSpPr>
        <p:spPr>
          <a:xfrm>
            <a:off x="90050" y="1614473"/>
            <a:ext cx="4758000" cy="311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1800" b="1" i="0" u="none" strike="noStrike" cap="none">
                <a:solidFill>
                  <a:srgbClr val="FFFFFF"/>
                </a:solidFill>
                <a:latin typeface="Abel"/>
                <a:ea typeface="Abel"/>
                <a:cs typeface="Abel"/>
                <a:sym typeface="Abel"/>
              </a:rPr>
              <a:t>CONNECTIVITY</a:t>
            </a:r>
          </a:p>
        </p:txBody>
      </p:sp>
      <p:sp>
        <p:nvSpPr>
          <p:cNvPr id="149" name="Shape 149"/>
          <p:cNvSpPr txBox="1"/>
          <p:nvPr/>
        </p:nvSpPr>
        <p:spPr>
          <a:xfrm>
            <a:off x="90050" y="1419112"/>
            <a:ext cx="3206100" cy="311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F9CB9C"/>
                </a:solidFill>
                <a:latin typeface="Abel"/>
                <a:ea typeface="Abel"/>
                <a:cs typeface="Abel"/>
                <a:sym typeface="Abel"/>
              </a:rPr>
              <a:t>San Francisco | Department of Technology</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F9CB9C"/>
              </a:solidFill>
              <a:latin typeface="Abel"/>
              <a:ea typeface="Abel"/>
              <a:cs typeface="Abel"/>
              <a:sym typeface="Abel"/>
            </a:endParaRPr>
          </a:p>
        </p:txBody>
      </p:sp>
      <p:cxnSp>
        <p:nvCxnSpPr>
          <p:cNvPr id="150" name="Shape 150"/>
          <p:cNvCxnSpPr/>
          <p:nvPr/>
        </p:nvCxnSpPr>
        <p:spPr>
          <a:xfrm>
            <a:off x="-15575" y="2042825"/>
            <a:ext cx="9175200" cy="0"/>
          </a:xfrm>
          <a:prstGeom prst="straightConnector1">
            <a:avLst/>
          </a:prstGeom>
          <a:noFill/>
          <a:ln w="9525" cap="flat" cmpd="sng">
            <a:solidFill>
              <a:srgbClr val="F3F3F3"/>
            </a:solidFill>
            <a:prstDash val="solid"/>
            <a:round/>
            <a:headEnd type="none" w="med" len="med"/>
            <a:tailEnd type="none" w="med" len="med"/>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Shape 155"/>
          <p:cNvGrpSpPr/>
          <p:nvPr/>
        </p:nvGrpSpPr>
        <p:grpSpPr>
          <a:xfrm>
            <a:off x="569800" y="3378346"/>
            <a:ext cx="1276199" cy="624428"/>
            <a:chOff x="353325" y="1041446"/>
            <a:chExt cx="1276199" cy="624428"/>
          </a:xfrm>
        </p:grpSpPr>
        <p:pic>
          <p:nvPicPr>
            <p:cNvPr id="156" name="Shape 156"/>
            <p:cNvPicPr preferRelativeResize="0"/>
            <p:nvPr/>
          </p:nvPicPr>
          <p:blipFill rotWithShape="1">
            <a:blip r:embed="rId3">
              <a:alphaModFix amt="70000"/>
            </a:blip>
            <a:srcRect/>
            <a:stretch/>
          </p:blipFill>
          <p:spPr>
            <a:xfrm>
              <a:off x="841342" y="1041446"/>
              <a:ext cx="300162" cy="384298"/>
            </a:xfrm>
            <a:prstGeom prst="rect">
              <a:avLst/>
            </a:prstGeom>
            <a:noFill/>
            <a:ln>
              <a:noFill/>
            </a:ln>
          </p:spPr>
        </p:pic>
        <p:sp>
          <p:nvSpPr>
            <p:cNvPr id="157" name="Shape 157"/>
            <p:cNvSpPr txBox="1"/>
            <p:nvPr/>
          </p:nvSpPr>
          <p:spPr>
            <a:xfrm>
              <a:off x="353325" y="1354475"/>
              <a:ext cx="1276199" cy="311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D9D9D9"/>
                </a:buClr>
                <a:buSzPct val="25000"/>
                <a:buFont typeface="Abel"/>
                <a:buNone/>
              </a:pPr>
              <a:r>
                <a:rPr lang="en" sz="1100" b="0" i="0" u="none" strike="noStrike" cap="none">
                  <a:solidFill>
                    <a:srgbClr val="D9D9D9"/>
                  </a:solidFill>
                  <a:latin typeface="Abel"/>
                  <a:ea typeface="Abel"/>
                  <a:cs typeface="Abel"/>
                  <a:sym typeface="Abel"/>
                </a:rPr>
                <a:t>Unique Clients</a:t>
              </a:r>
            </a:p>
          </p:txBody>
        </p:sp>
      </p:grpSp>
      <p:grpSp>
        <p:nvGrpSpPr>
          <p:cNvPr id="158" name="Shape 158"/>
          <p:cNvGrpSpPr/>
          <p:nvPr/>
        </p:nvGrpSpPr>
        <p:grpSpPr>
          <a:xfrm>
            <a:off x="569804" y="4138158"/>
            <a:ext cx="1276199" cy="659819"/>
            <a:chOff x="353337" y="2193866"/>
            <a:chExt cx="1276199" cy="659819"/>
          </a:xfrm>
        </p:grpSpPr>
        <p:pic>
          <p:nvPicPr>
            <p:cNvPr id="159" name="Shape 159"/>
            <p:cNvPicPr preferRelativeResize="0"/>
            <p:nvPr/>
          </p:nvPicPr>
          <p:blipFill rotWithShape="1">
            <a:blip r:embed="rId4">
              <a:alphaModFix amt="70000"/>
            </a:blip>
            <a:srcRect/>
            <a:stretch/>
          </p:blipFill>
          <p:spPr>
            <a:xfrm>
              <a:off x="877683" y="2193866"/>
              <a:ext cx="227504" cy="384299"/>
            </a:xfrm>
            <a:prstGeom prst="rect">
              <a:avLst/>
            </a:prstGeom>
            <a:noFill/>
            <a:ln>
              <a:noFill/>
            </a:ln>
          </p:spPr>
        </p:pic>
        <p:sp>
          <p:nvSpPr>
            <p:cNvPr id="160" name="Shape 160"/>
            <p:cNvSpPr txBox="1"/>
            <p:nvPr/>
          </p:nvSpPr>
          <p:spPr>
            <a:xfrm>
              <a:off x="353337" y="2542286"/>
              <a:ext cx="1276199" cy="311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D9D9D9"/>
                </a:buClr>
                <a:buSzPct val="25000"/>
                <a:buFont typeface="Abel"/>
                <a:buNone/>
              </a:pPr>
              <a:r>
                <a:rPr lang="en" sz="1100" b="0" i="0" u="none" strike="noStrike" cap="none">
                  <a:solidFill>
                    <a:srgbClr val="D9D9D9"/>
                  </a:solidFill>
                  <a:latin typeface="Abel"/>
                  <a:ea typeface="Abel"/>
                  <a:cs typeface="Abel"/>
                  <a:sym typeface="Abel"/>
                </a:rPr>
                <a:t>Total Sessions</a:t>
              </a:r>
            </a:p>
          </p:txBody>
        </p:sp>
      </p:grpSp>
      <p:grpSp>
        <p:nvGrpSpPr>
          <p:cNvPr id="161" name="Shape 161"/>
          <p:cNvGrpSpPr/>
          <p:nvPr/>
        </p:nvGrpSpPr>
        <p:grpSpPr>
          <a:xfrm>
            <a:off x="5052033" y="3378339"/>
            <a:ext cx="1276199" cy="642761"/>
            <a:chOff x="353337" y="3012838"/>
            <a:chExt cx="1276199" cy="642761"/>
          </a:xfrm>
        </p:grpSpPr>
        <p:pic>
          <p:nvPicPr>
            <p:cNvPr id="162" name="Shape 162"/>
            <p:cNvPicPr preferRelativeResize="0"/>
            <p:nvPr/>
          </p:nvPicPr>
          <p:blipFill rotWithShape="1">
            <a:blip r:embed="rId5">
              <a:alphaModFix amt="70000"/>
            </a:blip>
            <a:srcRect/>
            <a:stretch/>
          </p:blipFill>
          <p:spPr>
            <a:xfrm>
              <a:off x="813122" y="3012838"/>
              <a:ext cx="356629" cy="384299"/>
            </a:xfrm>
            <a:prstGeom prst="rect">
              <a:avLst/>
            </a:prstGeom>
            <a:noFill/>
            <a:ln>
              <a:noFill/>
            </a:ln>
          </p:spPr>
        </p:pic>
        <p:sp>
          <p:nvSpPr>
            <p:cNvPr id="163" name="Shape 163"/>
            <p:cNvSpPr txBox="1"/>
            <p:nvPr/>
          </p:nvSpPr>
          <p:spPr>
            <a:xfrm>
              <a:off x="353337" y="3344200"/>
              <a:ext cx="1276199" cy="311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D9D9D9"/>
                </a:buClr>
                <a:buSzPct val="25000"/>
                <a:buFont typeface="Abel"/>
                <a:buNone/>
              </a:pPr>
              <a:r>
                <a:rPr lang="en" sz="1100" b="0" i="0" u="none" strike="noStrike" cap="none">
                  <a:solidFill>
                    <a:srgbClr val="D9D9D9"/>
                  </a:solidFill>
                  <a:latin typeface="Abel"/>
                  <a:ea typeface="Abel"/>
                  <a:cs typeface="Abel"/>
                  <a:sym typeface="Abel"/>
                </a:rPr>
                <a:t>Avg. Duration</a:t>
              </a:r>
            </a:p>
          </p:txBody>
        </p:sp>
      </p:grpSp>
      <p:grpSp>
        <p:nvGrpSpPr>
          <p:cNvPr id="164" name="Shape 164"/>
          <p:cNvGrpSpPr/>
          <p:nvPr/>
        </p:nvGrpSpPr>
        <p:grpSpPr>
          <a:xfrm>
            <a:off x="5052037" y="4156483"/>
            <a:ext cx="1276199" cy="574066"/>
            <a:chOff x="353337" y="3831808"/>
            <a:chExt cx="1276199" cy="574066"/>
          </a:xfrm>
        </p:grpSpPr>
        <p:pic>
          <p:nvPicPr>
            <p:cNvPr id="165" name="Shape 165"/>
            <p:cNvPicPr preferRelativeResize="0"/>
            <p:nvPr/>
          </p:nvPicPr>
          <p:blipFill rotWithShape="1">
            <a:blip r:embed="rId6">
              <a:alphaModFix amt="70000"/>
            </a:blip>
            <a:srcRect/>
            <a:stretch/>
          </p:blipFill>
          <p:spPr>
            <a:xfrm>
              <a:off x="753825" y="3831808"/>
              <a:ext cx="475223" cy="311398"/>
            </a:xfrm>
            <a:prstGeom prst="rect">
              <a:avLst/>
            </a:prstGeom>
            <a:noFill/>
            <a:ln>
              <a:noFill/>
            </a:ln>
          </p:spPr>
        </p:pic>
        <p:sp>
          <p:nvSpPr>
            <p:cNvPr id="166" name="Shape 166"/>
            <p:cNvSpPr txBox="1"/>
            <p:nvPr/>
          </p:nvSpPr>
          <p:spPr>
            <a:xfrm>
              <a:off x="353337" y="4094475"/>
              <a:ext cx="1276199" cy="311399"/>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D9D9D9"/>
                </a:buClr>
                <a:buSzPct val="25000"/>
                <a:buFont typeface="Abel"/>
                <a:buNone/>
              </a:pPr>
              <a:r>
                <a:rPr lang="en" sz="1100" b="0" i="0" u="none" strike="noStrike" cap="none">
                  <a:solidFill>
                    <a:srgbClr val="D9D9D9"/>
                  </a:solidFill>
                  <a:latin typeface="Abel"/>
                  <a:ea typeface="Abel"/>
                  <a:cs typeface="Abel"/>
                  <a:sym typeface="Abel"/>
                </a:rPr>
                <a:t>Total Throughput</a:t>
              </a:r>
            </a:p>
            <a:p>
              <a:pPr marL="0" marR="0" lvl="0" indent="0" algn="ctr" rtl="0">
                <a:lnSpc>
                  <a:spcPct val="115000"/>
                </a:lnSpc>
                <a:spcBef>
                  <a:spcPts val="0"/>
                </a:spcBef>
                <a:spcAft>
                  <a:spcPts val="0"/>
                </a:spcAft>
                <a:buClr>
                  <a:srgbClr val="D9D9D9"/>
                </a:buClr>
                <a:buSzPct val="25000"/>
                <a:buFont typeface="Abel"/>
                <a:buNone/>
              </a:pPr>
              <a:r>
                <a:rPr lang="en" sz="900" b="0" i="0" u="none" strike="noStrike" cap="none">
                  <a:solidFill>
                    <a:srgbClr val="D9D9D9"/>
                  </a:solidFill>
                  <a:latin typeface="Abel"/>
                  <a:ea typeface="Abel"/>
                  <a:cs typeface="Abel"/>
                  <a:sym typeface="Abel"/>
                </a:rPr>
                <a:t>uploads | downloads</a:t>
              </a:r>
            </a:p>
          </p:txBody>
        </p:sp>
      </p:grpSp>
      <p:sp>
        <p:nvSpPr>
          <p:cNvPr id="167" name="Shape 167"/>
          <p:cNvSpPr txBox="1"/>
          <p:nvPr/>
        </p:nvSpPr>
        <p:spPr>
          <a:xfrm>
            <a:off x="6626995" y="4722767"/>
            <a:ext cx="1389600" cy="255000"/>
          </a:xfrm>
          <a:prstGeom prst="rect">
            <a:avLst/>
          </a:prstGeom>
          <a:noFill/>
          <a:ln>
            <a:noFill/>
          </a:ln>
        </p:spPr>
        <p:txBody>
          <a:bodyPr lIns="48075" tIns="48075" rIns="48075" bIns="48075" anchor="t" anchorCtr="0">
            <a:noAutofit/>
          </a:bodyPr>
          <a:lstStyle/>
          <a:p>
            <a:pPr marL="0" marR="0" lvl="0" indent="0" algn="r" rtl="0">
              <a:lnSpc>
                <a:spcPct val="100000"/>
              </a:lnSpc>
              <a:spcBef>
                <a:spcPts val="0"/>
              </a:spcBef>
              <a:spcAft>
                <a:spcPts val="0"/>
              </a:spcAft>
              <a:buClr>
                <a:srgbClr val="B7B7B7"/>
              </a:buClr>
              <a:buSzPct val="25000"/>
              <a:buFont typeface="Proxima Nova"/>
              <a:buNone/>
            </a:pPr>
            <a:r>
              <a:rPr lang="en" sz="600" b="0" i="0" u="none" strike="noStrike" cap="none">
                <a:solidFill>
                  <a:srgbClr val="B7B7B7"/>
                </a:solidFill>
                <a:latin typeface="Proxima Nova"/>
                <a:ea typeface="Proxima Nova"/>
                <a:cs typeface="Proxima Nova"/>
                <a:sym typeface="Proxima Nova"/>
              </a:rPr>
              <a:t>*January 2016</a:t>
            </a:r>
          </a:p>
        </p:txBody>
      </p:sp>
      <p:sp>
        <p:nvSpPr>
          <p:cNvPr id="168" name="Shape 168"/>
          <p:cNvSpPr txBox="1"/>
          <p:nvPr/>
        </p:nvSpPr>
        <p:spPr>
          <a:xfrm>
            <a:off x="1846000" y="3434100"/>
            <a:ext cx="2118000" cy="431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2400" b="0" i="0" u="none" strike="noStrike" cap="none">
                <a:solidFill>
                  <a:srgbClr val="FFFFFF"/>
                </a:solidFill>
                <a:latin typeface="Abel"/>
                <a:ea typeface="Abel"/>
                <a:cs typeface="Abel"/>
                <a:sym typeface="Abel"/>
              </a:rPr>
              <a:t>197,809</a:t>
            </a:r>
          </a:p>
        </p:txBody>
      </p:sp>
      <p:sp>
        <p:nvSpPr>
          <p:cNvPr id="169" name="Shape 169"/>
          <p:cNvSpPr txBox="1"/>
          <p:nvPr/>
        </p:nvSpPr>
        <p:spPr>
          <a:xfrm>
            <a:off x="1846000" y="4252527"/>
            <a:ext cx="2118000" cy="431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2400" b="0" i="0" u="none" strike="noStrike" cap="none">
                <a:solidFill>
                  <a:srgbClr val="FFFFFF"/>
                </a:solidFill>
                <a:latin typeface="Abel"/>
                <a:ea typeface="Abel"/>
                <a:cs typeface="Abel"/>
                <a:sym typeface="Abel"/>
              </a:rPr>
              <a:t>9,158,901</a:t>
            </a:r>
          </a:p>
        </p:txBody>
      </p:sp>
      <p:sp>
        <p:nvSpPr>
          <p:cNvPr id="170" name="Shape 170"/>
          <p:cNvSpPr txBox="1"/>
          <p:nvPr/>
        </p:nvSpPr>
        <p:spPr>
          <a:xfrm>
            <a:off x="6328225" y="4232682"/>
            <a:ext cx="2118000" cy="431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2400" b="0" i="0" u="none" strike="noStrike" cap="none">
                <a:solidFill>
                  <a:srgbClr val="FFFFFF"/>
                </a:solidFill>
                <a:latin typeface="Abel"/>
                <a:ea typeface="Abel"/>
                <a:cs typeface="Abel"/>
                <a:sym typeface="Abel"/>
              </a:rPr>
              <a:t>29.6 </a:t>
            </a:r>
            <a:r>
              <a:rPr lang="en" sz="1600" b="0" i="0" u="none" strike="noStrike" cap="none">
                <a:solidFill>
                  <a:srgbClr val="FFFFFF"/>
                </a:solidFill>
                <a:latin typeface="Abel"/>
                <a:ea typeface="Abel"/>
                <a:cs typeface="Abel"/>
                <a:sym typeface="Abel"/>
              </a:rPr>
              <a:t>TB</a:t>
            </a:r>
          </a:p>
        </p:txBody>
      </p:sp>
      <p:sp>
        <p:nvSpPr>
          <p:cNvPr id="171" name="Shape 171"/>
          <p:cNvSpPr txBox="1"/>
          <p:nvPr/>
        </p:nvSpPr>
        <p:spPr>
          <a:xfrm>
            <a:off x="6328225" y="3458198"/>
            <a:ext cx="2118000" cy="431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2400" b="0" i="0" u="none" strike="noStrike" cap="none">
                <a:solidFill>
                  <a:srgbClr val="FFFFFF"/>
                </a:solidFill>
                <a:latin typeface="Abel"/>
                <a:ea typeface="Abel"/>
                <a:cs typeface="Abel"/>
                <a:sym typeface="Abel"/>
              </a:rPr>
              <a:t>0:10:43</a:t>
            </a:r>
          </a:p>
        </p:txBody>
      </p:sp>
      <p:grpSp>
        <p:nvGrpSpPr>
          <p:cNvPr id="172" name="Shape 172"/>
          <p:cNvGrpSpPr/>
          <p:nvPr/>
        </p:nvGrpSpPr>
        <p:grpSpPr>
          <a:xfrm>
            <a:off x="1776625" y="3747600"/>
            <a:ext cx="1713600" cy="179700"/>
            <a:chOff x="6179975" y="1582975"/>
            <a:chExt cx="1713600" cy="179700"/>
          </a:xfrm>
        </p:grpSpPr>
        <p:cxnSp>
          <p:nvCxnSpPr>
            <p:cNvPr id="173" name="Shape 173"/>
            <p:cNvCxnSpPr/>
            <p:nvPr/>
          </p:nvCxnSpPr>
          <p:spPr>
            <a:xfrm>
              <a:off x="6179975" y="1762675"/>
              <a:ext cx="1713600" cy="0"/>
            </a:xfrm>
            <a:prstGeom prst="straightConnector1">
              <a:avLst/>
            </a:prstGeom>
            <a:noFill/>
            <a:ln w="9525" cap="flat" cmpd="sng">
              <a:solidFill>
                <a:srgbClr val="9FC5E8"/>
              </a:solidFill>
              <a:prstDash val="solid"/>
              <a:round/>
              <a:headEnd type="none" w="med" len="med"/>
              <a:tailEnd type="none" w="med" len="med"/>
            </a:ln>
          </p:spPr>
        </p:cxnSp>
        <p:cxnSp>
          <p:nvCxnSpPr>
            <p:cNvPr id="174" name="Shape 174"/>
            <p:cNvCxnSpPr/>
            <p:nvPr/>
          </p:nvCxnSpPr>
          <p:spPr>
            <a:xfrm>
              <a:off x="6179975" y="1582975"/>
              <a:ext cx="0" cy="179700"/>
            </a:xfrm>
            <a:prstGeom prst="straightConnector1">
              <a:avLst/>
            </a:prstGeom>
            <a:noFill/>
            <a:ln w="9525" cap="flat" cmpd="sng">
              <a:solidFill>
                <a:srgbClr val="9FC5E8"/>
              </a:solidFill>
              <a:prstDash val="solid"/>
              <a:round/>
              <a:headEnd type="none" w="med" len="med"/>
              <a:tailEnd type="none" w="med" len="med"/>
            </a:ln>
          </p:spPr>
        </p:cxnSp>
      </p:grpSp>
      <p:grpSp>
        <p:nvGrpSpPr>
          <p:cNvPr id="175" name="Shape 175"/>
          <p:cNvGrpSpPr/>
          <p:nvPr/>
        </p:nvGrpSpPr>
        <p:grpSpPr>
          <a:xfrm>
            <a:off x="1776625" y="4566350"/>
            <a:ext cx="1713600" cy="179700"/>
            <a:chOff x="6179975" y="1582975"/>
            <a:chExt cx="1713600" cy="179700"/>
          </a:xfrm>
        </p:grpSpPr>
        <p:cxnSp>
          <p:nvCxnSpPr>
            <p:cNvPr id="176" name="Shape 176"/>
            <p:cNvCxnSpPr/>
            <p:nvPr/>
          </p:nvCxnSpPr>
          <p:spPr>
            <a:xfrm>
              <a:off x="6179975" y="1762675"/>
              <a:ext cx="1713600" cy="0"/>
            </a:xfrm>
            <a:prstGeom prst="straightConnector1">
              <a:avLst/>
            </a:prstGeom>
            <a:noFill/>
            <a:ln w="9525" cap="flat" cmpd="sng">
              <a:solidFill>
                <a:srgbClr val="9FC5E8"/>
              </a:solidFill>
              <a:prstDash val="solid"/>
              <a:round/>
              <a:headEnd type="none" w="med" len="med"/>
              <a:tailEnd type="none" w="med" len="med"/>
            </a:ln>
          </p:spPr>
        </p:cxnSp>
        <p:cxnSp>
          <p:nvCxnSpPr>
            <p:cNvPr id="177" name="Shape 177"/>
            <p:cNvCxnSpPr/>
            <p:nvPr/>
          </p:nvCxnSpPr>
          <p:spPr>
            <a:xfrm>
              <a:off x="6179975" y="1582975"/>
              <a:ext cx="0" cy="179700"/>
            </a:xfrm>
            <a:prstGeom prst="straightConnector1">
              <a:avLst/>
            </a:prstGeom>
            <a:noFill/>
            <a:ln w="9525" cap="flat" cmpd="sng">
              <a:solidFill>
                <a:srgbClr val="9FC5E8"/>
              </a:solidFill>
              <a:prstDash val="solid"/>
              <a:round/>
              <a:headEnd type="none" w="med" len="med"/>
              <a:tailEnd type="none" w="med" len="med"/>
            </a:ln>
          </p:spPr>
        </p:cxnSp>
      </p:grpSp>
      <p:grpSp>
        <p:nvGrpSpPr>
          <p:cNvPr id="178" name="Shape 178"/>
          <p:cNvGrpSpPr/>
          <p:nvPr/>
        </p:nvGrpSpPr>
        <p:grpSpPr>
          <a:xfrm>
            <a:off x="6258850" y="3768950"/>
            <a:ext cx="1713600" cy="179700"/>
            <a:chOff x="6179975" y="1582975"/>
            <a:chExt cx="1713600" cy="179700"/>
          </a:xfrm>
        </p:grpSpPr>
        <p:cxnSp>
          <p:nvCxnSpPr>
            <p:cNvPr id="179" name="Shape 179"/>
            <p:cNvCxnSpPr/>
            <p:nvPr/>
          </p:nvCxnSpPr>
          <p:spPr>
            <a:xfrm>
              <a:off x="6179975" y="1762675"/>
              <a:ext cx="1713600" cy="0"/>
            </a:xfrm>
            <a:prstGeom prst="straightConnector1">
              <a:avLst/>
            </a:prstGeom>
            <a:noFill/>
            <a:ln w="9525" cap="flat" cmpd="sng">
              <a:solidFill>
                <a:srgbClr val="9FC5E8"/>
              </a:solidFill>
              <a:prstDash val="solid"/>
              <a:round/>
              <a:headEnd type="none" w="med" len="med"/>
              <a:tailEnd type="none" w="med" len="med"/>
            </a:ln>
          </p:spPr>
        </p:cxnSp>
        <p:cxnSp>
          <p:nvCxnSpPr>
            <p:cNvPr id="180" name="Shape 180"/>
            <p:cNvCxnSpPr/>
            <p:nvPr/>
          </p:nvCxnSpPr>
          <p:spPr>
            <a:xfrm>
              <a:off x="6179975" y="1582975"/>
              <a:ext cx="0" cy="179700"/>
            </a:xfrm>
            <a:prstGeom prst="straightConnector1">
              <a:avLst/>
            </a:prstGeom>
            <a:noFill/>
            <a:ln w="9525" cap="flat" cmpd="sng">
              <a:solidFill>
                <a:srgbClr val="9FC5E8"/>
              </a:solidFill>
              <a:prstDash val="solid"/>
              <a:round/>
              <a:headEnd type="none" w="med" len="med"/>
              <a:tailEnd type="none" w="med" len="med"/>
            </a:ln>
          </p:spPr>
        </p:cxnSp>
      </p:grpSp>
      <p:grpSp>
        <p:nvGrpSpPr>
          <p:cNvPr id="181" name="Shape 181"/>
          <p:cNvGrpSpPr/>
          <p:nvPr/>
        </p:nvGrpSpPr>
        <p:grpSpPr>
          <a:xfrm>
            <a:off x="6258850" y="4550850"/>
            <a:ext cx="1713600" cy="179700"/>
            <a:chOff x="6179975" y="1582975"/>
            <a:chExt cx="1713600" cy="179700"/>
          </a:xfrm>
        </p:grpSpPr>
        <p:cxnSp>
          <p:nvCxnSpPr>
            <p:cNvPr id="182" name="Shape 182"/>
            <p:cNvCxnSpPr/>
            <p:nvPr/>
          </p:nvCxnSpPr>
          <p:spPr>
            <a:xfrm>
              <a:off x="6179975" y="1762675"/>
              <a:ext cx="1713600" cy="0"/>
            </a:xfrm>
            <a:prstGeom prst="straightConnector1">
              <a:avLst/>
            </a:prstGeom>
            <a:noFill/>
            <a:ln w="9525" cap="flat" cmpd="sng">
              <a:solidFill>
                <a:srgbClr val="9FC5E8"/>
              </a:solidFill>
              <a:prstDash val="solid"/>
              <a:round/>
              <a:headEnd type="none" w="med" len="med"/>
              <a:tailEnd type="none" w="med" len="med"/>
            </a:ln>
          </p:spPr>
        </p:cxnSp>
        <p:cxnSp>
          <p:nvCxnSpPr>
            <p:cNvPr id="183" name="Shape 183"/>
            <p:cNvCxnSpPr/>
            <p:nvPr/>
          </p:nvCxnSpPr>
          <p:spPr>
            <a:xfrm>
              <a:off x="6179975" y="1582975"/>
              <a:ext cx="0" cy="179700"/>
            </a:xfrm>
            <a:prstGeom prst="straightConnector1">
              <a:avLst/>
            </a:prstGeom>
            <a:noFill/>
            <a:ln w="9525" cap="flat" cmpd="sng">
              <a:solidFill>
                <a:srgbClr val="9FC5E8"/>
              </a:solidFill>
              <a:prstDash val="solid"/>
              <a:round/>
              <a:headEnd type="none" w="med" len="med"/>
              <a:tailEnd type="none" w="med" len="med"/>
            </a:ln>
          </p:spPr>
        </p:cxnSp>
      </p:grpSp>
      <p:pic>
        <p:nvPicPr>
          <p:cNvPr id="184" name="Shape 184"/>
          <p:cNvPicPr preferRelativeResize="0"/>
          <p:nvPr/>
        </p:nvPicPr>
        <p:blipFill rotWithShape="1">
          <a:blip r:embed="rId7">
            <a:alphaModFix amt="80000"/>
          </a:blip>
          <a:srcRect t="22633" b="14913"/>
          <a:stretch/>
        </p:blipFill>
        <p:spPr>
          <a:xfrm>
            <a:off x="0" y="-6450"/>
            <a:ext cx="9144000" cy="2049300"/>
          </a:xfrm>
          <a:prstGeom prst="rect">
            <a:avLst/>
          </a:prstGeom>
          <a:noFill/>
          <a:ln>
            <a:noFill/>
          </a:ln>
        </p:spPr>
      </p:pic>
      <p:sp>
        <p:nvSpPr>
          <p:cNvPr id="185" name="Shape 185"/>
          <p:cNvSpPr/>
          <p:nvPr/>
        </p:nvSpPr>
        <p:spPr>
          <a:xfrm>
            <a:off x="0" y="-6475"/>
            <a:ext cx="9144000" cy="2049300"/>
          </a:xfrm>
          <a:prstGeom prst="rect">
            <a:avLst/>
          </a:prstGeom>
          <a:solidFill>
            <a:srgbClr val="000000">
              <a:alpha val="396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6" name="Shape 186"/>
          <p:cNvSpPr txBox="1"/>
          <p:nvPr/>
        </p:nvSpPr>
        <p:spPr>
          <a:xfrm>
            <a:off x="90050" y="1614473"/>
            <a:ext cx="4758000" cy="311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1800" b="1">
                <a:solidFill>
                  <a:srgbClr val="FFFFFF"/>
                </a:solidFill>
                <a:latin typeface="Abel"/>
                <a:ea typeface="Abel"/>
                <a:cs typeface="Abel"/>
                <a:sym typeface="Abel"/>
              </a:rPr>
              <a:t>#SFWIFI STATS</a:t>
            </a:r>
          </a:p>
        </p:txBody>
      </p:sp>
      <p:sp>
        <p:nvSpPr>
          <p:cNvPr id="187" name="Shape 187"/>
          <p:cNvSpPr txBox="1"/>
          <p:nvPr/>
        </p:nvSpPr>
        <p:spPr>
          <a:xfrm>
            <a:off x="90050" y="1419112"/>
            <a:ext cx="3206100" cy="311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F9CB9C"/>
                </a:solidFill>
                <a:latin typeface="Abel"/>
                <a:ea typeface="Abel"/>
                <a:cs typeface="Abel"/>
                <a:sym typeface="Abel"/>
              </a:rPr>
              <a:t>San Francisco | Department of Technology</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F9CB9C"/>
              </a:solidFill>
              <a:latin typeface="Abel"/>
              <a:ea typeface="Abel"/>
              <a:cs typeface="Abel"/>
              <a:sym typeface="Abel"/>
            </a:endParaRPr>
          </a:p>
        </p:txBody>
      </p:sp>
      <p:cxnSp>
        <p:nvCxnSpPr>
          <p:cNvPr id="188" name="Shape 188"/>
          <p:cNvCxnSpPr/>
          <p:nvPr/>
        </p:nvCxnSpPr>
        <p:spPr>
          <a:xfrm>
            <a:off x="-15575" y="2042825"/>
            <a:ext cx="9175200" cy="0"/>
          </a:xfrm>
          <a:prstGeom prst="straightConnector1">
            <a:avLst/>
          </a:prstGeom>
          <a:noFill/>
          <a:ln w="9525" cap="flat" cmpd="sng">
            <a:solidFill>
              <a:srgbClr val="F3F3F3"/>
            </a:solidFill>
            <a:prstDash val="solid"/>
            <a:round/>
            <a:headEnd type="none" w="med" len="med"/>
            <a:tailEnd type="none" w="med" len="med"/>
          </a:ln>
        </p:spPr>
      </p:cxnSp>
      <p:pic>
        <p:nvPicPr>
          <p:cNvPr id="189" name="Shape 189"/>
          <p:cNvPicPr preferRelativeResize="0"/>
          <p:nvPr/>
        </p:nvPicPr>
        <p:blipFill rotWithShape="1">
          <a:blip r:embed="rId8">
            <a:alphaModFix/>
          </a:blip>
          <a:srcRect/>
          <a:stretch/>
        </p:blipFill>
        <p:spPr>
          <a:xfrm>
            <a:off x="356175" y="2272345"/>
            <a:ext cx="3229800" cy="9201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rotWithShape="1">
          <a:blip r:embed="rId3">
            <a:alphaModFix amt="80000"/>
          </a:blip>
          <a:srcRect t="22633" b="14913"/>
          <a:stretch/>
        </p:blipFill>
        <p:spPr>
          <a:xfrm>
            <a:off x="0" y="-6450"/>
            <a:ext cx="9144000" cy="2049300"/>
          </a:xfrm>
          <a:prstGeom prst="rect">
            <a:avLst/>
          </a:prstGeom>
          <a:noFill/>
          <a:ln>
            <a:noFill/>
          </a:ln>
        </p:spPr>
      </p:pic>
      <p:sp>
        <p:nvSpPr>
          <p:cNvPr id="195" name="Shape 195"/>
          <p:cNvSpPr/>
          <p:nvPr/>
        </p:nvSpPr>
        <p:spPr>
          <a:xfrm>
            <a:off x="0" y="-6475"/>
            <a:ext cx="9144000" cy="2049300"/>
          </a:xfrm>
          <a:prstGeom prst="rect">
            <a:avLst/>
          </a:prstGeom>
          <a:solidFill>
            <a:srgbClr val="000000">
              <a:alpha val="396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6" name="Shape 196"/>
          <p:cNvSpPr txBox="1"/>
          <p:nvPr/>
        </p:nvSpPr>
        <p:spPr>
          <a:xfrm>
            <a:off x="90050" y="1614473"/>
            <a:ext cx="4758000" cy="311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1800" b="1" i="0" u="none" strike="noStrike" cap="none">
                <a:solidFill>
                  <a:srgbClr val="FFFFFF"/>
                </a:solidFill>
                <a:latin typeface="Abel"/>
                <a:ea typeface="Abel"/>
                <a:cs typeface="Abel"/>
                <a:sym typeface="Abel"/>
              </a:rPr>
              <a:t>CONNECTIVITY + COMMERCIAL WIRELESS (LT</a:t>
            </a:r>
            <a:r>
              <a:rPr lang="en" sz="1800" b="1">
                <a:solidFill>
                  <a:srgbClr val="FFFFFF"/>
                </a:solidFill>
                <a:latin typeface="Abel"/>
                <a:ea typeface="Abel"/>
                <a:cs typeface="Abel"/>
                <a:sym typeface="Abel"/>
              </a:rPr>
              <a:t>E)</a:t>
            </a:r>
            <a:r>
              <a:rPr lang="en" sz="1800" b="1" i="0" u="none" strike="noStrike" cap="none">
                <a:solidFill>
                  <a:srgbClr val="FFFFFF"/>
                </a:solidFill>
                <a:latin typeface="Abel"/>
                <a:ea typeface="Abel"/>
                <a:cs typeface="Abel"/>
                <a:sym typeface="Abel"/>
              </a:rPr>
              <a:t> </a:t>
            </a:r>
          </a:p>
        </p:txBody>
      </p:sp>
      <p:sp>
        <p:nvSpPr>
          <p:cNvPr id="197" name="Shape 197"/>
          <p:cNvSpPr txBox="1"/>
          <p:nvPr/>
        </p:nvSpPr>
        <p:spPr>
          <a:xfrm>
            <a:off x="90050" y="1419112"/>
            <a:ext cx="3206100" cy="311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F9CB9C"/>
                </a:solidFill>
                <a:latin typeface="Abel"/>
                <a:ea typeface="Abel"/>
                <a:cs typeface="Abel"/>
                <a:sym typeface="Abel"/>
              </a:rPr>
              <a:t>San Francisco | Department of Technology</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F9CB9C"/>
              </a:solidFill>
              <a:latin typeface="Abel"/>
              <a:ea typeface="Abel"/>
              <a:cs typeface="Abel"/>
              <a:sym typeface="Abel"/>
            </a:endParaRPr>
          </a:p>
        </p:txBody>
      </p:sp>
      <p:cxnSp>
        <p:nvCxnSpPr>
          <p:cNvPr id="198" name="Shape 198"/>
          <p:cNvCxnSpPr/>
          <p:nvPr/>
        </p:nvCxnSpPr>
        <p:spPr>
          <a:xfrm>
            <a:off x="-15575" y="2042825"/>
            <a:ext cx="9175200" cy="0"/>
          </a:xfrm>
          <a:prstGeom prst="straightConnector1">
            <a:avLst/>
          </a:prstGeom>
          <a:noFill/>
          <a:ln w="9525" cap="flat" cmpd="sng">
            <a:solidFill>
              <a:srgbClr val="F3F3F3"/>
            </a:solidFill>
            <a:prstDash val="solid"/>
            <a:round/>
            <a:headEnd type="none" w="med" len="med"/>
            <a:tailEnd type="none" w="med" len="med"/>
          </a:ln>
        </p:spPr>
      </p:cxnSp>
      <p:sp>
        <p:nvSpPr>
          <p:cNvPr id="199" name="Shape 199"/>
          <p:cNvSpPr txBox="1"/>
          <p:nvPr/>
        </p:nvSpPr>
        <p:spPr>
          <a:xfrm>
            <a:off x="234000" y="2294875"/>
            <a:ext cx="8676000" cy="22716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800" b="0" i="0" u="none" strike="noStrike" cap="none">
                <a:solidFill>
                  <a:srgbClr val="F9CB9C"/>
                </a:solidFill>
                <a:latin typeface="Abel"/>
                <a:ea typeface="Abel"/>
                <a:cs typeface="Abel"/>
                <a:sym typeface="Abel"/>
              </a:rPr>
              <a:t>Commercial </a:t>
            </a:r>
            <a:r>
              <a:rPr lang="en" sz="1800">
                <a:solidFill>
                  <a:srgbClr val="F9CB9C"/>
                </a:solidFill>
                <a:latin typeface="Abel"/>
                <a:ea typeface="Abel"/>
                <a:cs typeface="Abel"/>
                <a:sym typeface="Abel"/>
              </a:rPr>
              <a:t>wireless - Complimentary</a:t>
            </a:r>
            <a:r>
              <a:rPr lang="en" sz="1800" b="0" i="0" u="none" strike="noStrike" cap="none">
                <a:solidFill>
                  <a:srgbClr val="F9CB9C"/>
                </a:solidFill>
                <a:latin typeface="Abel"/>
                <a:ea typeface="Abel"/>
                <a:cs typeface="Abel"/>
                <a:sym typeface="Abel"/>
              </a:rPr>
              <a:t> to Connectivity Plan</a:t>
            </a:r>
          </a:p>
          <a:p>
            <a:pPr marL="457200" marR="0" lvl="0" indent="-342900" algn="l" rtl="0">
              <a:lnSpc>
                <a:spcPct val="115000"/>
              </a:lnSpc>
              <a:spcBef>
                <a:spcPts val="0"/>
              </a:spcBef>
              <a:spcAft>
                <a:spcPts val="0"/>
              </a:spcAft>
              <a:buClr>
                <a:srgbClr val="FFFFFF"/>
              </a:buClr>
              <a:buSzPct val="100000"/>
              <a:buFont typeface="Abel"/>
              <a:buChar char="●"/>
            </a:pPr>
            <a:r>
              <a:rPr lang="en" sz="1800" b="0" i="0" u="none" strike="noStrike" cap="none">
                <a:solidFill>
                  <a:srgbClr val="FFFFFF"/>
                </a:solidFill>
                <a:latin typeface="Abel"/>
                <a:ea typeface="Abel"/>
                <a:cs typeface="Abel"/>
                <a:sym typeface="Abel"/>
              </a:rPr>
              <a:t>Connectivity Plan seeks to increase wireless and wired access, capacity, and choice </a:t>
            </a:r>
          </a:p>
          <a:p>
            <a:pPr marL="457200" marR="0" lvl="2" indent="-342900" algn="l" rtl="0">
              <a:lnSpc>
                <a:spcPct val="115000"/>
              </a:lnSpc>
              <a:spcBef>
                <a:spcPts val="0"/>
              </a:spcBef>
              <a:spcAft>
                <a:spcPts val="0"/>
              </a:spcAft>
              <a:buClr>
                <a:srgbClr val="FFFFFF"/>
              </a:buClr>
              <a:buSzPct val="100000"/>
              <a:buFont typeface="Abel"/>
              <a:buChar char="●"/>
            </a:pPr>
            <a:r>
              <a:rPr lang="en" sz="1800">
                <a:solidFill>
                  <a:srgbClr val="FFFFFF"/>
                </a:solidFill>
                <a:latin typeface="Abel"/>
                <a:ea typeface="Abel"/>
                <a:cs typeface="Abel"/>
                <a:sym typeface="Abel"/>
              </a:rPr>
              <a:t>Plan is </a:t>
            </a:r>
            <a:r>
              <a:rPr lang="en" sz="1800" b="0" i="0" u="none" strike="noStrike" cap="none">
                <a:solidFill>
                  <a:srgbClr val="FFFFFF"/>
                </a:solidFill>
                <a:latin typeface="Abel"/>
                <a:ea typeface="Abel"/>
                <a:cs typeface="Abel"/>
                <a:sym typeface="Abel"/>
              </a:rPr>
              <a:t>focused on expanding the City’s #SFWiFi service, but we view this as </a:t>
            </a:r>
            <a:r>
              <a:rPr lang="en" sz="1800">
                <a:solidFill>
                  <a:srgbClr val="FFFFFF"/>
                </a:solidFill>
                <a:latin typeface="Abel"/>
                <a:ea typeface="Abel"/>
                <a:cs typeface="Abel"/>
                <a:sym typeface="Abel"/>
              </a:rPr>
              <a:t>complementary</a:t>
            </a:r>
            <a:r>
              <a:rPr lang="en" sz="1800" b="0" i="0" u="none" strike="noStrike" cap="none">
                <a:solidFill>
                  <a:srgbClr val="FFFFFF"/>
                </a:solidFill>
                <a:latin typeface="Abel"/>
                <a:ea typeface="Abel"/>
                <a:cs typeface="Abel"/>
                <a:sym typeface="Abel"/>
              </a:rPr>
              <a:t> to </a:t>
            </a:r>
            <a:r>
              <a:rPr lang="en" sz="1800">
                <a:solidFill>
                  <a:srgbClr val="FFFFFF"/>
                </a:solidFill>
                <a:latin typeface="Abel"/>
                <a:ea typeface="Abel"/>
                <a:cs typeface="Abel"/>
                <a:sym typeface="Abel"/>
              </a:rPr>
              <a:t>commercial</a:t>
            </a:r>
            <a:r>
              <a:rPr lang="en" sz="1800" b="0" i="0" u="none" strike="noStrike" cap="none">
                <a:solidFill>
                  <a:srgbClr val="FFFFFF"/>
                </a:solidFill>
                <a:latin typeface="Abel"/>
                <a:ea typeface="Abel"/>
                <a:cs typeface="Abel"/>
                <a:sym typeface="Abel"/>
              </a:rPr>
              <a:t> wireless</a:t>
            </a:r>
          </a:p>
          <a:p>
            <a:pPr marL="457200" marR="0" lvl="2" indent="-342900" algn="l" rtl="0">
              <a:lnSpc>
                <a:spcPct val="115000"/>
              </a:lnSpc>
              <a:spcBef>
                <a:spcPts val="0"/>
              </a:spcBef>
              <a:spcAft>
                <a:spcPts val="0"/>
              </a:spcAft>
              <a:buClr>
                <a:srgbClr val="FFFFFF"/>
              </a:buClr>
              <a:buSzPct val="100000"/>
              <a:buFont typeface="Abel"/>
              <a:buChar char="●"/>
            </a:pPr>
            <a:r>
              <a:rPr lang="en" sz="1800">
                <a:solidFill>
                  <a:srgbClr val="FFFFFF"/>
                </a:solidFill>
                <a:latin typeface="Abel"/>
                <a:ea typeface="Abel"/>
                <a:cs typeface="Abel"/>
                <a:sym typeface="Abel"/>
              </a:rPr>
              <a:t>Existing</a:t>
            </a:r>
            <a:r>
              <a:rPr lang="en" sz="1800" b="0" i="0" u="none" strike="noStrike" cap="none">
                <a:solidFill>
                  <a:srgbClr val="FFFFFF"/>
                </a:solidFill>
                <a:latin typeface="Abel"/>
                <a:ea typeface="Abel"/>
                <a:cs typeface="Abel"/>
                <a:sym typeface="Abel"/>
              </a:rPr>
              <a:t> pilot offloading agreement with one</a:t>
            </a:r>
            <a:r>
              <a:rPr lang="en" sz="1800">
                <a:solidFill>
                  <a:srgbClr val="FFFFFF"/>
                </a:solidFill>
                <a:latin typeface="Abel"/>
                <a:ea typeface="Abel"/>
                <a:cs typeface="Abel"/>
                <a:sym typeface="Abel"/>
              </a:rPr>
              <a:t> </a:t>
            </a:r>
            <a:r>
              <a:rPr lang="en" sz="1800" b="0" i="0" u="none" strike="noStrike" cap="none">
                <a:solidFill>
                  <a:srgbClr val="FFFFFF"/>
                </a:solidFill>
                <a:latin typeface="Abel"/>
                <a:ea typeface="Abel"/>
                <a:cs typeface="Abel"/>
                <a:sym typeface="Abel"/>
              </a:rPr>
              <a:t>commercial carrier we hope to expand</a:t>
            </a:r>
          </a:p>
          <a:p>
            <a:pPr marL="457200" marR="0" lvl="0" indent="-342900" algn="l" rtl="0">
              <a:lnSpc>
                <a:spcPct val="115000"/>
              </a:lnSpc>
              <a:spcBef>
                <a:spcPts val="0"/>
              </a:spcBef>
              <a:spcAft>
                <a:spcPts val="0"/>
              </a:spcAft>
              <a:buClr>
                <a:srgbClr val="FFFFFF"/>
              </a:buClr>
              <a:buSzPct val="100000"/>
              <a:buFont typeface="Abel"/>
              <a:buChar char="●"/>
            </a:pPr>
            <a:r>
              <a:rPr lang="en" sz="1800" b="0" i="0" u="none" strike="noStrike" cap="none">
                <a:solidFill>
                  <a:srgbClr val="FFFFFF"/>
                </a:solidFill>
                <a:latin typeface="Abel"/>
                <a:ea typeface="Abel"/>
                <a:cs typeface="Abel"/>
                <a:sym typeface="Abel"/>
              </a:rPr>
              <a:t>Super</a:t>
            </a:r>
            <a:r>
              <a:rPr lang="en" sz="1800">
                <a:solidFill>
                  <a:srgbClr val="FFFFFF"/>
                </a:solidFill>
                <a:latin typeface="Abel"/>
                <a:ea typeface="Abel"/>
                <a:cs typeface="Abel"/>
                <a:sym typeface="Abel"/>
              </a:rPr>
              <a:t> B</a:t>
            </a:r>
            <a:r>
              <a:rPr lang="en" sz="1800" b="0" i="0" u="none" strike="noStrike" cap="none">
                <a:solidFill>
                  <a:srgbClr val="FFFFFF"/>
                </a:solidFill>
                <a:latin typeface="Abel"/>
                <a:ea typeface="Abel"/>
                <a:cs typeface="Abel"/>
                <a:sym typeface="Abel"/>
              </a:rPr>
              <a:t>owl 50 served as forcing function</a:t>
            </a:r>
            <a:r>
              <a:rPr lang="en" sz="1800">
                <a:solidFill>
                  <a:srgbClr val="FFFFFF"/>
                </a:solidFill>
                <a:latin typeface="Abel"/>
                <a:ea typeface="Abel"/>
                <a:cs typeface="Abel"/>
                <a:sym typeface="Abel"/>
              </a:rPr>
              <a:t> -</a:t>
            </a:r>
            <a:r>
              <a:rPr lang="en" sz="1800" b="0" i="0" u="none" strike="noStrike" cap="none">
                <a:solidFill>
                  <a:srgbClr val="FFFFFF"/>
                </a:solidFill>
                <a:latin typeface="Abel"/>
                <a:ea typeface="Abel"/>
                <a:cs typeface="Abel"/>
                <a:sym typeface="Abel"/>
              </a:rPr>
              <a:t> new infrastructure a lasting benef</a:t>
            </a:r>
            <a:r>
              <a:rPr lang="en" sz="1800">
                <a:solidFill>
                  <a:srgbClr val="FFFFFF"/>
                </a:solidFill>
                <a:latin typeface="Abel"/>
                <a:ea typeface="Abel"/>
                <a:cs typeface="Abel"/>
                <a:sym typeface="Abel"/>
              </a:rPr>
              <a:t>it to public</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243600" y="2214525"/>
            <a:ext cx="8656800" cy="26595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800" b="0" i="0" u="none" strike="noStrike" cap="none">
                <a:solidFill>
                  <a:srgbClr val="F9CB9C"/>
                </a:solidFill>
                <a:latin typeface="Abel"/>
                <a:ea typeface="Abel"/>
                <a:cs typeface="Abel"/>
                <a:sym typeface="Abel"/>
              </a:rPr>
              <a:t>Commercial wireless has a critical role to play in meeting connectivity needs</a:t>
            </a:r>
          </a:p>
          <a:p>
            <a:pPr marL="457200" marR="0" lvl="0" indent="-342900" algn="l" rtl="0">
              <a:lnSpc>
                <a:spcPct val="115000"/>
              </a:lnSpc>
              <a:spcBef>
                <a:spcPts val="0"/>
              </a:spcBef>
              <a:spcAft>
                <a:spcPts val="0"/>
              </a:spcAft>
              <a:buClr>
                <a:srgbClr val="FFFFFF"/>
              </a:buClr>
              <a:buSzPct val="100000"/>
              <a:buFont typeface="Abel"/>
              <a:buChar char="●"/>
            </a:pPr>
            <a:r>
              <a:rPr lang="en" sz="1800">
                <a:solidFill>
                  <a:srgbClr val="FFFFFF"/>
                </a:solidFill>
                <a:latin typeface="Abel"/>
                <a:ea typeface="Abel"/>
                <a:cs typeface="Abel"/>
                <a:sym typeface="Abel"/>
              </a:rPr>
              <a:t>I</a:t>
            </a:r>
            <a:r>
              <a:rPr lang="en" sz="1800" b="0" i="0" u="none" strike="noStrike" cap="none">
                <a:solidFill>
                  <a:srgbClr val="FFFFFF"/>
                </a:solidFill>
                <a:latin typeface="Abel"/>
                <a:ea typeface="Abel"/>
                <a:cs typeface="Abel"/>
                <a:sym typeface="Abel"/>
              </a:rPr>
              <a:t>mmediate driver for allowing small cell deployment was to accommodate visitors in our tourist centers</a:t>
            </a:r>
          </a:p>
          <a:p>
            <a:pPr marL="457200" marR="0" lvl="0" indent="-342900" algn="l" rtl="0">
              <a:lnSpc>
                <a:spcPct val="115000"/>
              </a:lnSpc>
              <a:spcBef>
                <a:spcPts val="0"/>
              </a:spcBef>
              <a:spcAft>
                <a:spcPts val="0"/>
              </a:spcAft>
              <a:buClr>
                <a:srgbClr val="FFFFFF"/>
              </a:buClr>
              <a:buSzPct val="100000"/>
              <a:buFont typeface="Abel"/>
              <a:buChar char="●"/>
            </a:pPr>
            <a:r>
              <a:rPr lang="en" sz="1800">
                <a:solidFill>
                  <a:srgbClr val="FFFFFF"/>
                </a:solidFill>
                <a:latin typeface="Abel"/>
                <a:ea typeface="Abel"/>
                <a:cs typeface="Abel"/>
                <a:sym typeface="Abel"/>
              </a:rPr>
              <a:t>I</a:t>
            </a:r>
            <a:r>
              <a:rPr lang="en" sz="1800" b="0" i="0" u="none" strike="noStrike" cap="none">
                <a:solidFill>
                  <a:srgbClr val="FFFFFF"/>
                </a:solidFill>
                <a:latin typeface="Abel"/>
                <a:ea typeface="Abel"/>
                <a:cs typeface="Abel"/>
                <a:sym typeface="Abel"/>
              </a:rPr>
              <a:t>nfrastructure will be key to meeting</a:t>
            </a:r>
            <a:r>
              <a:rPr lang="en" sz="1800">
                <a:solidFill>
                  <a:srgbClr val="FFFFFF"/>
                </a:solidFill>
                <a:latin typeface="Abel"/>
                <a:ea typeface="Abel"/>
                <a:cs typeface="Abel"/>
                <a:sym typeface="Abel"/>
              </a:rPr>
              <a:t> </a:t>
            </a:r>
            <a:r>
              <a:rPr lang="en" sz="1800" b="0" i="0" u="none" strike="noStrike" cap="none">
                <a:solidFill>
                  <a:srgbClr val="FFFFFF"/>
                </a:solidFill>
                <a:latin typeface="Abel"/>
                <a:ea typeface="Abel"/>
                <a:cs typeface="Abel"/>
                <a:sym typeface="Abel"/>
              </a:rPr>
              <a:t>residents connectivity needs</a:t>
            </a:r>
          </a:p>
          <a:p>
            <a:pPr marL="457200" marR="0" lvl="0" indent="-342900" algn="l" rtl="0">
              <a:lnSpc>
                <a:spcPct val="115000"/>
              </a:lnSpc>
              <a:spcBef>
                <a:spcPts val="0"/>
              </a:spcBef>
              <a:spcAft>
                <a:spcPts val="0"/>
              </a:spcAft>
              <a:buClr>
                <a:srgbClr val="FFFFFF"/>
              </a:buClr>
              <a:buSzPct val="100000"/>
              <a:buFont typeface="Abel"/>
              <a:buChar char="●"/>
            </a:pPr>
            <a:r>
              <a:rPr lang="en" sz="1800" b="0" i="0" u="none" strike="noStrike" cap="none">
                <a:solidFill>
                  <a:srgbClr val="FFFFFF"/>
                </a:solidFill>
                <a:latin typeface="Abel"/>
                <a:ea typeface="Abel"/>
                <a:cs typeface="Abel"/>
                <a:sym typeface="Abel"/>
              </a:rPr>
              <a:t>Mobile</a:t>
            </a:r>
            <a:r>
              <a:rPr lang="en" sz="1800">
                <a:solidFill>
                  <a:srgbClr val="FFFFFF"/>
                </a:solidFill>
                <a:latin typeface="Abel"/>
                <a:ea typeface="Abel"/>
                <a:cs typeface="Abel"/>
                <a:sym typeface="Abel"/>
              </a:rPr>
              <a:t>-</a:t>
            </a:r>
            <a:r>
              <a:rPr lang="en" sz="1800" b="0" i="0" u="none" strike="noStrike" cap="none">
                <a:solidFill>
                  <a:srgbClr val="FFFFFF"/>
                </a:solidFill>
                <a:latin typeface="Abel"/>
                <a:ea typeface="Abel"/>
                <a:cs typeface="Abel"/>
                <a:sym typeface="Abel"/>
              </a:rPr>
              <a:t>only households have increased from 10% in 2013 to 20% in 2015, according to a recent article by the NTIA. </a:t>
            </a:r>
          </a:p>
          <a:p>
            <a:pPr marL="457200" marR="0" lvl="0" indent="-342900" algn="l" rtl="0">
              <a:lnSpc>
                <a:spcPct val="115000"/>
              </a:lnSpc>
              <a:spcBef>
                <a:spcPts val="0"/>
              </a:spcBef>
              <a:spcAft>
                <a:spcPts val="0"/>
              </a:spcAft>
              <a:buClr>
                <a:srgbClr val="FFFFFF"/>
              </a:buClr>
              <a:buSzPct val="100000"/>
              <a:buFont typeface="Abel"/>
              <a:buChar char="●"/>
            </a:pPr>
            <a:r>
              <a:rPr lang="en" sz="1800" b="0" i="0" u="none" strike="noStrike" cap="none">
                <a:solidFill>
                  <a:srgbClr val="FFFFFF"/>
                </a:solidFill>
                <a:latin typeface="Abel"/>
                <a:ea typeface="Abel"/>
                <a:cs typeface="Abel"/>
                <a:sym typeface="Abel"/>
              </a:rPr>
              <a:t>For low income households</a:t>
            </a:r>
            <a:r>
              <a:rPr lang="en" sz="1800">
                <a:solidFill>
                  <a:srgbClr val="FFFFFF"/>
                </a:solidFill>
                <a:latin typeface="Abel"/>
                <a:ea typeface="Abel"/>
                <a:cs typeface="Abel"/>
                <a:sym typeface="Abel"/>
              </a:rPr>
              <a:t>, reliance</a:t>
            </a:r>
            <a:r>
              <a:rPr lang="en" sz="1800" b="0" i="0" u="none" strike="noStrike" cap="none">
                <a:solidFill>
                  <a:srgbClr val="FFFFFF"/>
                </a:solidFill>
                <a:latin typeface="Abel"/>
                <a:ea typeface="Abel"/>
                <a:cs typeface="Abel"/>
                <a:sym typeface="Abel"/>
              </a:rPr>
              <a:t> on LTE is even greater, with 29% of households with an income of less than $25,000 being mobile only.</a:t>
            </a:r>
          </a:p>
        </p:txBody>
      </p:sp>
      <p:pic>
        <p:nvPicPr>
          <p:cNvPr id="205" name="Shape 205"/>
          <p:cNvPicPr preferRelativeResize="0"/>
          <p:nvPr/>
        </p:nvPicPr>
        <p:blipFill rotWithShape="1">
          <a:blip r:embed="rId3">
            <a:alphaModFix amt="80000"/>
          </a:blip>
          <a:srcRect t="22633" b="14913"/>
          <a:stretch/>
        </p:blipFill>
        <p:spPr>
          <a:xfrm>
            <a:off x="0" y="-6450"/>
            <a:ext cx="9144000" cy="2049300"/>
          </a:xfrm>
          <a:prstGeom prst="rect">
            <a:avLst/>
          </a:prstGeom>
          <a:noFill/>
          <a:ln>
            <a:noFill/>
          </a:ln>
        </p:spPr>
      </p:pic>
      <p:sp>
        <p:nvSpPr>
          <p:cNvPr id="206" name="Shape 206"/>
          <p:cNvSpPr/>
          <p:nvPr/>
        </p:nvSpPr>
        <p:spPr>
          <a:xfrm>
            <a:off x="0" y="-6475"/>
            <a:ext cx="9144000" cy="2049300"/>
          </a:xfrm>
          <a:prstGeom prst="rect">
            <a:avLst/>
          </a:prstGeom>
          <a:solidFill>
            <a:srgbClr val="000000">
              <a:alpha val="396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7" name="Shape 207"/>
          <p:cNvSpPr txBox="1"/>
          <p:nvPr/>
        </p:nvSpPr>
        <p:spPr>
          <a:xfrm>
            <a:off x="90050" y="1614473"/>
            <a:ext cx="4758000" cy="311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1800" b="1" i="0" u="none" strike="noStrike" cap="none">
                <a:solidFill>
                  <a:srgbClr val="FFFFFF"/>
                </a:solidFill>
                <a:latin typeface="Abel"/>
                <a:ea typeface="Abel"/>
                <a:cs typeface="Abel"/>
                <a:sym typeface="Abel"/>
              </a:rPr>
              <a:t>CONNECTIVITY + COMMERCIAL WIRELESS</a:t>
            </a:r>
          </a:p>
        </p:txBody>
      </p:sp>
      <p:sp>
        <p:nvSpPr>
          <p:cNvPr id="208" name="Shape 208"/>
          <p:cNvSpPr txBox="1"/>
          <p:nvPr/>
        </p:nvSpPr>
        <p:spPr>
          <a:xfrm>
            <a:off x="90050" y="1419112"/>
            <a:ext cx="3206100" cy="311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F9CB9C"/>
                </a:solidFill>
                <a:latin typeface="Abel"/>
                <a:ea typeface="Abel"/>
                <a:cs typeface="Abel"/>
                <a:sym typeface="Abel"/>
              </a:rPr>
              <a:t>San Francisco | Department of Technology</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F9CB9C"/>
              </a:solidFill>
              <a:latin typeface="Abel"/>
              <a:ea typeface="Abel"/>
              <a:cs typeface="Abel"/>
              <a:sym typeface="Abel"/>
            </a:endParaRPr>
          </a:p>
        </p:txBody>
      </p:sp>
      <p:cxnSp>
        <p:nvCxnSpPr>
          <p:cNvPr id="209" name="Shape 209"/>
          <p:cNvCxnSpPr/>
          <p:nvPr/>
        </p:nvCxnSpPr>
        <p:spPr>
          <a:xfrm>
            <a:off x="-15575" y="2042825"/>
            <a:ext cx="9175200" cy="0"/>
          </a:xfrm>
          <a:prstGeom prst="straightConnector1">
            <a:avLst/>
          </a:prstGeom>
          <a:noFill/>
          <a:ln w="9525" cap="flat" cmpd="sng">
            <a:solidFill>
              <a:srgbClr val="F3F3F3"/>
            </a:solidFill>
            <a:prstDash val="solid"/>
            <a:round/>
            <a:headEnd type="none" w="med" len="med"/>
            <a:tailEnd type="none" w="med" len="med"/>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195450" y="2220150"/>
            <a:ext cx="8753100" cy="27495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800" b="0" i="0" u="none" strike="noStrike" cap="none">
                <a:solidFill>
                  <a:srgbClr val="F9CB9C"/>
                </a:solidFill>
                <a:latin typeface="Abel"/>
                <a:ea typeface="Abel"/>
                <a:cs typeface="Abel"/>
                <a:sym typeface="Abel"/>
              </a:rPr>
              <a:t>San Francisco has agreements with carriers to use key assets for small cell deployment</a:t>
            </a:r>
          </a:p>
          <a:p>
            <a:pPr marL="457200" marR="0" lvl="0" indent="-342900" algn="l" rtl="0">
              <a:lnSpc>
                <a:spcPct val="115000"/>
              </a:lnSpc>
              <a:spcBef>
                <a:spcPts val="0"/>
              </a:spcBef>
              <a:spcAft>
                <a:spcPts val="0"/>
              </a:spcAft>
              <a:buClr>
                <a:srgbClr val="FFFFFF"/>
              </a:buClr>
              <a:buSzPct val="100000"/>
              <a:buFont typeface="Abel"/>
              <a:buChar char="●"/>
            </a:pPr>
            <a:r>
              <a:rPr lang="en" sz="1800" b="0" i="0" u="none" strike="noStrike" cap="none">
                <a:solidFill>
                  <a:srgbClr val="FFFFFF"/>
                </a:solidFill>
                <a:latin typeface="Abel"/>
                <a:ea typeface="Abel"/>
                <a:cs typeface="Abel"/>
                <a:sym typeface="Abel"/>
              </a:rPr>
              <a:t>San Francisco owns two sets of poles </a:t>
            </a:r>
          </a:p>
          <a:p>
            <a:pPr marL="1371600" marR="0" lvl="2" indent="-342900" algn="l" rtl="0">
              <a:lnSpc>
                <a:spcPct val="115000"/>
              </a:lnSpc>
              <a:spcBef>
                <a:spcPts val="0"/>
              </a:spcBef>
              <a:spcAft>
                <a:spcPts val="0"/>
              </a:spcAft>
              <a:buClr>
                <a:srgbClr val="FFFFFF"/>
              </a:buClr>
              <a:buSzPct val="100000"/>
              <a:buFont typeface="Abel"/>
            </a:pPr>
            <a:r>
              <a:rPr lang="en" sz="1800" b="0" i="0" u="none" strike="noStrike" cap="none">
                <a:solidFill>
                  <a:srgbClr val="FFFFFF"/>
                </a:solidFill>
                <a:latin typeface="Abel"/>
                <a:ea typeface="Abel"/>
                <a:cs typeface="Abel"/>
                <a:sym typeface="Abel"/>
              </a:rPr>
              <a:t>Steel street light poles owned by Public Utilities Commission (SFPUC)</a:t>
            </a:r>
          </a:p>
          <a:p>
            <a:pPr marL="1371600" marR="0" lvl="2" indent="-342900" algn="l" rtl="0">
              <a:lnSpc>
                <a:spcPct val="115000"/>
              </a:lnSpc>
              <a:spcBef>
                <a:spcPts val="0"/>
              </a:spcBef>
              <a:spcAft>
                <a:spcPts val="0"/>
              </a:spcAft>
              <a:buClr>
                <a:srgbClr val="FFFFFF"/>
              </a:buClr>
              <a:buSzPct val="100000"/>
              <a:buFont typeface="Abel"/>
            </a:pPr>
            <a:r>
              <a:rPr lang="en" sz="1800" b="0" i="0" u="none" strike="noStrike" cap="none">
                <a:solidFill>
                  <a:srgbClr val="FFFFFF"/>
                </a:solidFill>
                <a:latin typeface="Abel"/>
                <a:ea typeface="Abel"/>
                <a:cs typeface="Abel"/>
                <a:sym typeface="Abel"/>
              </a:rPr>
              <a:t>Support poles for the electric bus system owned by Municipal Transportation Agency (SFMTA)</a:t>
            </a:r>
          </a:p>
          <a:p>
            <a:pPr marL="457200" marR="0" lvl="0" indent="-342900" algn="l" rtl="0">
              <a:lnSpc>
                <a:spcPct val="115000"/>
              </a:lnSpc>
              <a:spcBef>
                <a:spcPts val="0"/>
              </a:spcBef>
              <a:spcAft>
                <a:spcPts val="0"/>
              </a:spcAft>
              <a:buClr>
                <a:srgbClr val="FFFFFF"/>
              </a:buClr>
              <a:buSzPct val="100000"/>
              <a:buFont typeface="Abel"/>
              <a:buChar char="●"/>
            </a:pPr>
            <a:r>
              <a:rPr lang="en" sz="1800" b="0" i="0" u="none" strike="noStrike" cap="none">
                <a:solidFill>
                  <a:srgbClr val="FFFFFF"/>
                </a:solidFill>
                <a:latin typeface="Abel"/>
                <a:ea typeface="Abel"/>
                <a:cs typeface="Abel"/>
                <a:sym typeface="Abel"/>
              </a:rPr>
              <a:t>Verizon and Extenet have installed 320 small cells in the North East &amp; S</a:t>
            </a:r>
            <a:r>
              <a:rPr lang="en" sz="1800">
                <a:solidFill>
                  <a:srgbClr val="FFFFFF"/>
                </a:solidFill>
                <a:latin typeface="Abel"/>
                <a:ea typeface="Abel"/>
                <a:cs typeface="Abel"/>
                <a:sym typeface="Abel"/>
              </a:rPr>
              <a:t>OMA</a:t>
            </a:r>
          </a:p>
          <a:p>
            <a:pPr marL="457200" marR="0" lvl="1" indent="-342900" algn="l" rtl="0">
              <a:lnSpc>
                <a:spcPct val="115000"/>
              </a:lnSpc>
              <a:spcBef>
                <a:spcPts val="0"/>
              </a:spcBef>
              <a:spcAft>
                <a:spcPts val="0"/>
              </a:spcAft>
              <a:buClr>
                <a:srgbClr val="FFFFFF"/>
              </a:buClr>
              <a:buSzPct val="100000"/>
              <a:buFont typeface="Abel"/>
              <a:buChar char="●"/>
            </a:pPr>
            <a:r>
              <a:rPr lang="en" sz="1800" b="0" i="0" u="none" strike="noStrike" cap="none">
                <a:solidFill>
                  <a:srgbClr val="FFFFFF"/>
                </a:solidFill>
                <a:latin typeface="Abel"/>
                <a:ea typeface="Abel"/>
                <a:cs typeface="Abel"/>
                <a:sym typeface="Abel"/>
              </a:rPr>
              <a:t>The SFPUC and SFMTA have master license agreements with other carriers</a:t>
            </a:r>
            <a:r>
              <a:rPr lang="en" sz="1800">
                <a:solidFill>
                  <a:srgbClr val="FFFFFF"/>
                </a:solidFill>
                <a:latin typeface="Abel"/>
                <a:ea typeface="Abel"/>
                <a:cs typeface="Abel"/>
                <a:sym typeface="Abel"/>
              </a:rPr>
              <a:t>:</a:t>
            </a:r>
          </a:p>
          <a:p>
            <a:pPr marL="1371600" marR="0" lvl="2" indent="-342900" algn="l" rtl="0">
              <a:lnSpc>
                <a:spcPct val="115000"/>
              </a:lnSpc>
              <a:spcBef>
                <a:spcPts val="0"/>
              </a:spcBef>
              <a:spcAft>
                <a:spcPts val="0"/>
              </a:spcAft>
              <a:buClr>
                <a:srgbClr val="FFFFFF"/>
              </a:buClr>
              <a:buSzPct val="100000"/>
              <a:buFont typeface="Abel"/>
            </a:pPr>
            <a:r>
              <a:rPr lang="en" sz="1800" b="0" i="0" u="none" strike="noStrike" cap="none">
                <a:solidFill>
                  <a:srgbClr val="FFFFFF"/>
                </a:solidFill>
                <a:latin typeface="Abel"/>
                <a:ea typeface="Abel"/>
                <a:cs typeface="Abel"/>
                <a:sym typeface="Abel"/>
              </a:rPr>
              <a:t>AT&amp;T</a:t>
            </a:r>
            <a:r>
              <a:rPr lang="en" sz="1800">
                <a:solidFill>
                  <a:srgbClr val="FFFFFF"/>
                </a:solidFill>
                <a:latin typeface="Abel"/>
                <a:ea typeface="Abel"/>
                <a:cs typeface="Abel"/>
                <a:sym typeface="Abel"/>
              </a:rPr>
              <a:t>, T-Mobile, </a:t>
            </a:r>
            <a:r>
              <a:rPr lang="en" sz="1800" b="0" i="0" u="none" strike="noStrike" cap="none">
                <a:solidFill>
                  <a:srgbClr val="FFFFFF"/>
                </a:solidFill>
                <a:latin typeface="Abel"/>
                <a:ea typeface="Abel"/>
                <a:cs typeface="Abel"/>
                <a:sym typeface="Abel"/>
              </a:rPr>
              <a:t>and Mobilit</a:t>
            </a:r>
            <a:r>
              <a:rPr lang="en" sz="1800">
                <a:solidFill>
                  <a:srgbClr val="FFFFFF"/>
                </a:solidFill>
                <a:latin typeface="Abel"/>
                <a:ea typeface="Abel"/>
                <a:cs typeface="Abel"/>
                <a:sym typeface="Abel"/>
              </a:rPr>
              <a:t>ie (Sprint)</a:t>
            </a:r>
            <a:r>
              <a:rPr lang="en" sz="1800" b="0" i="0" u="none" strike="noStrike" cap="none">
                <a:solidFill>
                  <a:srgbClr val="FFFFFF"/>
                </a:solidFill>
                <a:latin typeface="Abel"/>
                <a:ea typeface="Abel"/>
                <a:cs typeface="Abel"/>
                <a:sym typeface="Abel"/>
              </a:rPr>
              <a:t> will be installing small cells soon</a:t>
            </a:r>
          </a:p>
        </p:txBody>
      </p:sp>
      <p:pic>
        <p:nvPicPr>
          <p:cNvPr id="215" name="Shape 215"/>
          <p:cNvPicPr preferRelativeResize="0"/>
          <p:nvPr/>
        </p:nvPicPr>
        <p:blipFill rotWithShape="1">
          <a:blip r:embed="rId3">
            <a:alphaModFix amt="80000"/>
          </a:blip>
          <a:srcRect t="22633" b="14913"/>
          <a:stretch/>
        </p:blipFill>
        <p:spPr>
          <a:xfrm>
            <a:off x="0" y="-6450"/>
            <a:ext cx="9144000" cy="2049300"/>
          </a:xfrm>
          <a:prstGeom prst="rect">
            <a:avLst/>
          </a:prstGeom>
          <a:noFill/>
          <a:ln>
            <a:noFill/>
          </a:ln>
        </p:spPr>
      </p:pic>
      <p:sp>
        <p:nvSpPr>
          <p:cNvPr id="216" name="Shape 216"/>
          <p:cNvSpPr/>
          <p:nvPr/>
        </p:nvSpPr>
        <p:spPr>
          <a:xfrm>
            <a:off x="0" y="-6475"/>
            <a:ext cx="9144000" cy="2049300"/>
          </a:xfrm>
          <a:prstGeom prst="rect">
            <a:avLst/>
          </a:prstGeom>
          <a:solidFill>
            <a:srgbClr val="000000">
              <a:alpha val="396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txBox="1"/>
          <p:nvPr/>
        </p:nvSpPr>
        <p:spPr>
          <a:xfrm>
            <a:off x="90050" y="1614473"/>
            <a:ext cx="4758000" cy="311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bel"/>
              <a:buNone/>
            </a:pPr>
            <a:r>
              <a:rPr lang="en" sz="1800" b="1" i="0" u="none" strike="noStrike" cap="none">
                <a:solidFill>
                  <a:srgbClr val="FFFFFF"/>
                </a:solidFill>
                <a:latin typeface="Abel"/>
                <a:ea typeface="Abel"/>
                <a:cs typeface="Abel"/>
                <a:sym typeface="Abel"/>
              </a:rPr>
              <a:t>CONNECTIVITY + COMMERCIAL WIRELESS </a:t>
            </a:r>
          </a:p>
        </p:txBody>
      </p:sp>
      <p:sp>
        <p:nvSpPr>
          <p:cNvPr id="218" name="Shape 218"/>
          <p:cNvSpPr txBox="1"/>
          <p:nvPr/>
        </p:nvSpPr>
        <p:spPr>
          <a:xfrm>
            <a:off x="90050" y="1419112"/>
            <a:ext cx="3206100" cy="311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0" i="0" u="none" strike="noStrike" cap="none">
                <a:solidFill>
                  <a:srgbClr val="F9CB9C"/>
                </a:solidFill>
                <a:latin typeface="Abel"/>
                <a:ea typeface="Abel"/>
                <a:cs typeface="Abel"/>
                <a:sym typeface="Abel"/>
              </a:rPr>
              <a:t>San Francisco | Department of Technology</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F9CB9C"/>
              </a:solidFill>
              <a:latin typeface="Abel"/>
              <a:ea typeface="Abel"/>
              <a:cs typeface="Abel"/>
              <a:sym typeface="Abel"/>
            </a:endParaRPr>
          </a:p>
        </p:txBody>
      </p:sp>
      <p:cxnSp>
        <p:nvCxnSpPr>
          <p:cNvPr id="219" name="Shape 219"/>
          <p:cNvCxnSpPr/>
          <p:nvPr/>
        </p:nvCxnSpPr>
        <p:spPr>
          <a:xfrm>
            <a:off x="-15575" y="2042825"/>
            <a:ext cx="9175200" cy="0"/>
          </a:xfrm>
          <a:prstGeom prst="straightConnector1">
            <a:avLst/>
          </a:prstGeom>
          <a:noFill/>
          <a:ln w="9525" cap="flat" cmpd="sng">
            <a:solidFill>
              <a:srgbClr val="F3F3F3"/>
            </a:solidFill>
            <a:prstDash val="solid"/>
            <a:round/>
            <a:headEnd type="none" w="med" len="med"/>
            <a:tailEnd type="none" w="med" len="med"/>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ChangeArrowheads="1"/>
          </p:cNvSpPr>
          <p:nvPr/>
        </p:nvSpPr>
        <p:spPr bwMode="auto">
          <a:xfrm>
            <a:off x="1143000" y="0"/>
            <a:ext cx="6858000" cy="10858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050">
                <a:ea typeface="ＭＳ Ｐゴシック" charset="0"/>
              </a:rPr>
              <a:t>Open Captions would appear in this area</a:t>
            </a:r>
          </a:p>
          <a:p>
            <a:pPr algn="ctr">
              <a:defRPr/>
            </a:pPr>
            <a:endParaRPr lang="en-US" sz="1050">
              <a:ea typeface="ＭＳ Ｐゴシック" charset="0"/>
            </a:endParaRPr>
          </a:p>
        </p:txBody>
      </p:sp>
      <p:sp>
        <p:nvSpPr>
          <p:cNvPr id="14338" name="TextBox 1"/>
          <p:cNvSpPr txBox="1">
            <a:spLocks noChangeArrowheads="1"/>
          </p:cNvSpPr>
          <p:nvPr/>
        </p:nvSpPr>
        <p:spPr bwMode="auto">
          <a:xfrm>
            <a:off x="1485900" y="1314450"/>
            <a:ext cx="60007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350" b="1" dirty="0"/>
              <a:t>Key Challenges for Wireless in The City</a:t>
            </a:r>
            <a:r>
              <a:rPr lang="en-US" altLang="en-US" sz="1350" dirty="0"/>
              <a:t/>
            </a:r>
            <a:br>
              <a:rPr lang="en-US" altLang="en-US" sz="1350" dirty="0"/>
            </a:br>
            <a:endParaRPr lang="en-US" altLang="en-US" sz="1350" dirty="0"/>
          </a:p>
          <a:p>
            <a:pPr eaLnBrk="1" hangingPunct="1"/>
            <a:endParaRPr lang="en-US" altLang="en-US" sz="1350" dirty="0"/>
          </a:p>
          <a:p>
            <a:pPr eaLnBrk="1" hangingPunct="1">
              <a:buFont typeface="Wingdings" charset="2"/>
              <a:buChar char="Ø"/>
            </a:pPr>
            <a:r>
              <a:rPr lang="en-US" altLang="en-US" sz="1350" dirty="0"/>
              <a:t>Designs (whether on poles or rooftops) that are contextually appropriate.   Especially on historic buildings &amp; in historic districts</a:t>
            </a:r>
            <a:br>
              <a:rPr lang="en-US" altLang="en-US" sz="1350" dirty="0"/>
            </a:br>
            <a:endParaRPr lang="en-US" altLang="en-US" sz="1350" dirty="0"/>
          </a:p>
          <a:p>
            <a:pPr eaLnBrk="1" hangingPunct="1">
              <a:buFont typeface="Wingdings" charset="2"/>
              <a:buChar char="Ø"/>
            </a:pPr>
            <a:r>
              <a:rPr lang="en-US" altLang="en-US" sz="1350" dirty="0"/>
              <a:t>Noise from cooling fans &amp; generators</a:t>
            </a:r>
            <a:br>
              <a:rPr lang="en-US" altLang="en-US" sz="1350" dirty="0"/>
            </a:br>
            <a:endParaRPr lang="en-US" altLang="en-US" sz="1350" dirty="0"/>
          </a:p>
          <a:p>
            <a:pPr eaLnBrk="1" hangingPunct="1">
              <a:buFont typeface="Wingdings" charset="2"/>
              <a:buChar char="Ø"/>
            </a:pPr>
            <a:r>
              <a:rPr lang="en-US" altLang="en-US" sz="1350" dirty="0"/>
              <a:t>Avoiding business or residential tenant displacement </a:t>
            </a:r>
            <a:br>
              <a:rPr lang="en-US" altLang="en-US" sz="1350" dirty="0"/>
            </a:br>
            <a:r>
              <a:rPr lang="en-US" altLang="en-US" sz="1350" dirty="0"/>
              <a:t>(equipment areas for macro sites or cable trays across windows)</a:t>
            </a:r>
            <a:br>
              <a:rPr lang="en-US" altLang="en-US" sz="1350" dirty="0"/>
            </a:br>
            <a:endParaRPr lang="en-US" altLang="en-US" sz="1350" dirty="0"/>
          </a:p>
          <a:p>
            <a:pPr eaLnBrk="1" hangingPunct="1">
              <a:buFont typeface="Wingdings" charset="2"/>
              <a:buChar char="Ø"/>
            </a:pPr>
            <a:r>
              <a:rPr lang="en-US" altLang="en-US" sz="1350" i="1" dirty="0"/>
              <a:t>There are over 750 rooftop Micro/Macro (mostly rooftop) sites and 750 </a:t>
            </a:r>
            <a:r>
              <a:rPr lang="en-US" altLang="en-US" sz="1350" i="1" dirty="0" err="1"/>
              <a:t>oDAS</a:t>
            </a:r>
            <a:r>
              <a:rPr lang="en-US" altLang="en-US" sz="1350" i="1" dirty="0"/>
              <a:t>/Small Cells in San Francisco (46 square miles)</a:t>
            </a:r>
            <a:br>
              <a:rPr lang="en-US" altLang="en-US" sz="1350" i="1" dirty="0"/>
            </a:br>
            <a:endParaRPr lang="en-US" altLang="en-US" sz="1350" i="1" dirty="0"/>
          </a:p>
          <a:p>
            <a:pPr eaLnBrk="1" hangingPunct="1">
              <a:buFont typeface="Wingdings" charset="2"/>
              <a:buChar char="Ø"/>
            </a:pPr>
            <a:endParaRPr lang="en-US" altLang="en-US" sz="1350" dirty="0"/>
          </a:p>
          <a:p>
            <a:pPr eaLnBrk="1" hangingPunct="1">
              <a:buFont typeface="Wingdings" charset="2"/>
              <a:buChar char="Ø"/>
            </a:pPr>
            <a:endParaRPr lang="en-US" altLang="en-US" sz="1350" dirty="0"/>
          </a:p>
        </p:txBody>
      </p:sp>
    </p:spTree>
    <p:extLst>
      <p:ext uri="{BB962C8B-B14F-4D97-AF65-F5344CB8AC3E}">
        <p14:creationId xmlns:p14="http://schemas.microsoft.com/office/powerpoint/2010/main" val="4442055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829</Words>
  <Application>Microsoft Macintosh PowerPoint</Application>
  <PresentationFormat>On-screen Show (16:9)</PresentationFormat>
  <Paragraphs>154</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ＭＳ Ｐゴシック</vt:lpstr>
      <vt:lpstr>Abel</vt:lpstr>
      <vt:lpstr>Wingdings</vt:lpstr>
      <vt:lpstr>Arial</vt:lpstr>
      <vt:lpstr>Proxima Nova</vt:lpstr>
      <vt:lpstr>Calibri</vt:lpstr>
      <vt:lpstr>simple-light-2</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Clark, Kathleen (TIS)</cp:lastModifiedBy>
  <cp:revision>2</cp:revision>
  <dcterms:modified xsi:type="dcterms:W3CDTF">2016-04-30T00:52:04Z</dcterms:modified>
</cp:coreProperties>
</file>