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8" r:id="rId11"/>
    <p:sldId id="265" r:id="rId12"/>
    <p:sldId id="266" r:id="rId13"/>
    <p:sldId id="267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56" y="7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C952AFC-F8F1-4497-B082-8C3D3781C42D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82DE5EE0-AC64-4C3E-BCBD-E8928224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3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2AFC-F8F1-4497-B082-8C3D3781C42D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5EE0-AC64-4C3E-BCBD-E8928224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6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2AFC-F8F1-4497-B082-8C3D3781C42D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5EE0-AC64-4C3E-BCBD-E8928224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2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2AFC-F8F1-4497-B082-8C3D3781C42D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5EE0-AC64-4C3E-BCBD-E8928224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45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2AFC-F8F1-4497-B082-8C3D3781C42D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5EE0-AC64-4C3E-BCBD-E8928224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77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2AFC-F8F1-4497-B082-8C3D3781C42D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5EE0-AC64-4C3E-BCBD-E8928224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21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2AFC-F8F1-4497-B082-8C3D3781C42D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5EE0-AC64-4C3E-BCBD-E8928224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24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2AFC-F8F1-4497-B082-8C3D3781C42D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5EE0-AC64-4C3E-BCBD-E8928224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33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2AFC-F8F1-4497-B082-8C3D3781C42D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5EE0-AC64-4C3E-BCBD-E8928224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4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2AFC-F8F1-4497-B082-8C3D3781C42D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5EE0-AC64-4C3E-BCBD-E8928224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2AFC-F8F1-4497-B082-8C3D3781C42D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5EE0-AC64-4C3E-BCBD-E8928224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6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2AFC-F8F1-4497-B082-8C3D3781C42D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5EE0-AC64-4C3E-BCBD-E8928224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3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2AFC-F8F1-4497-B082-8C3D3781C42D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5EE0-AC64-4C3E-BCBD-E8928224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2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2AFC-F8F1-4497-B082-8C3D3781C42D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5EE0-AC64-4C3E-BCBD-E8928224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0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2AFC-F8F1-4497-B082-8C3D3781C42D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5EE0-AC64-4C3E-BCBD-E8928224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9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2AFC-F8F1-4497-B082-8C3D3781C42D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5EE0-AC64-4C3E-BCBD-E8928224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8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2AFC-F8F1-4497-B082-8C3D3781C42D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5EE0-AC64-4C3E-BCBD-E8928224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0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C952AFC-F8F1-4497-B082-8C3D3781C42D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2DE5EE0-AC64-4C3E-BCBD-E8928224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5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support.fcc.gov/request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Railroad Towers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Issues and updates for </a:t>
            </a:r>
            <a:r>
              <a:rPr lang="en-US" dirty="0" smtClean="0"/>
              <a:t>towers </a:t>
            </a:r>
            <a:r>
              <a:rPr lang="en-US" dirty="0" smtClean="0"/>
              <a:t>proposed in railroad rights of way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394" y="1425851"/>
            <a:ext cx="4095750" cy="319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RESUBMITTING OR REVISING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Updating an E-106 filing </a:t>
            </a:r>
            <a:r>
              <a:rPr lang="en-US" dirty="0" smtClean="0"/>
              <a:t>(using the same number) automatically </a:t>
            </a:r>
            <a:r>
              <a:rPr lang="en-US" dirty="0"/>
              <a:t>generates an email notification to the Tribes who have expressed interest in the </a:t>
            </a:r>
            <a:r>
              <a:rPr lang="en-US" dirty="0" smtClean="0"/>
              <a:t>project.</a:t>
            </a:r>
          </a:p>
          <a:p>
            <a:pPr lvl="1"/>
            <a:r>
              <a:rPr lang="en-US" dirty="0" smtClean="0"/>
              <a:t>If a </a:t>
            </a:r>
            <a:r>
              <a:rPr lang="en-US" dirty="0"/>
              <a:t>NEW E-106 filing </a:t>
            </a:r>
            <a:r>
              <a:rPr lang="en-US" dirty="0" smtClean="0"/>
              <a:t>(new number) is instead made, one </a:t>
            </a:r>
            <a:r>
              <a:rPr lang="en-US" dirty="0"/>
              <a:t>of the following i</a:t>
            </a:r>
            <a:r>
              <a:rPr lang="en-US" dirty="0" smtClean="0"/>
              <a:t>s </a:t>
            </a:r>
            <a:r>
              <a:rPr lang="en-US" dirty="0"/>
              <a:t>necessary: </a:t>
            </a:r>
            <a:endParaRPr lang="en-US" dirty="0" smtClean="0"/>
          </a:p>
          <a:p>
            <a:pPr lvl="2"/>
            <a:r>
              <a:rPr lang="en-US" dirty="0"/>
              <a:t>Submit a NEW TCNS notification with a statement in the Project Details box that references the original TCNS number; or</a:t>
            </a:r>
          </a:p>
          <a:p>
            <a:pPr lvl="2"/>
            <a:r>
              <a:rPr lang="en-US" dirty="0"/>
              <a:t>Submit an </a:t>
            </a:r>
            <a:r>
              <a:rPr lang="en-US" dirty="0" err="1"/>
              <a:t>eSupport</a:t>
            </a:r>
            <a:r>
              <a:rPr lang="en-US" dirty="0"/>
              <a:t> request (</a:t>
            </a:r>
            <a:r>
              <a:rPr lang="en-US" u="sng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https://esupport.fcc.gov/request.htm</a:t>
            </a:r>
            <a:r>
              <a:rPr lang="en-US" dirty="0"/>
              <a:t>) asking the FCC to reinstate the </a:t>
            </a:r>
            <a:r>
              <a:rPr lang="en-US" dirty="0" smtClean="0"/>
              <a:t>original TCNS </a:t>
            </a:r>
            <a:r>
              <a:rPr lang="en-US" dirty="0"/>
              <a:t>Number to a Proposed status and list the project changes.  </a:t>
            </a:r>
          </a:p>
          <a:p>
            <a:pPr lvl="2"/>
            <a:r>
              <a:rPr lang="en-US" dirty="0" smtClean="0"/>
              <a:t>The FCC </a:t>
            </a:r>
            <a:r>
              <a:rPr lang="en-US" dirty="0"/>
              <a:t>will then update the notification with the project changes and reset the notification to go back out to the Tribes.  </a:t>
            </a:r>
            <a:endParaRPr lang="en-US" dirty="0" smtClean="0"/>
          </a:p>
          <a:p>
            <a:pPr lvl="1"/>
            <a:r>
              <a:rPr lang="en-US" dirty="0" smtClean="0"/>
              <a:t>In either case, the contractor is required to </a:t>
            </a:r>
            <a:r>
              <a:rPr lang="en-US" dirty="0"/>
              <a:t>then update the related E-106 filing to remove the initial TCNS number and recopy the new or updated TCNS notification number into the E-106 filing. 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Expedited, streamlined PTC process still requires flexibility to protect resources</a:t>
            </a:r>
            <a:endParaRPr lang="en-US" dirty="0" smtClean="0"/>
          </a:p>
          <a:p>
            <a:pPr lvl="1"/>
            <a:r>
              <a:rPr lang="en-US" dirty="0" smtClean="0"/>
              <a:t>RR proposed 65’ </a:t>
            </a:r>
            <a:r>
              <a:rPr lang="en-US" dirty="0" smtClean="0"/>
              <a:t>PTC </a:t>
            </a:r>
            <a:r>
              <a:rPr lang="en-US" dirty="0" smtClean="0"/>
              <a:t>pole in highly sensitive (and scenic) area associated with the creation story of several Tribes, considered a traditional cultural property</a:t>
            </a:r>
          </a:p>
          <a:p>
            <a:pPr lvl="1"/>
            <a:r>
              <a:rPr lang="en-US" dirty="0" smtClean="0"/>
              <a:t>Tribe requested </a:t>
            </a:r>
            <a:r>
              <a:rPr lang="en-US" dirty="0" err="1" smtClean="0"/>
              <a:t>viewshed</a:t>
            </a:r>
            <a:r>
              <a:rPr lang="en-US" dirty="0" smtClean="0"/>
              <a:t> analysis as necessary to determine effect</a:t>
            </a:r>
          </a:p>
          <a:p>
            <a:pPr lvl="1"/>
            <a:r>
              <a:rPr lang="en-US" dirty="0" smtClean="0"/>
              <a:t>Consultant referred request as not sufficiently justified</a:t>
            </a:r>
          </a:p>
          <a:p>
            <a:pPr lvl="1"/>
            <a:r>
              <a:rPr lang="en-US" dirty="0" smtClean="0"/>
              <a:t>Commission agreed with Tribe, requested railroad to review proposal</a:t>
            </a:r>
          </a:p>
          <a:p>
            <a:pPr lvl="1"/>
            <a:r>
              <a:rPr lang="en-US" dirty="0" smtClean="0"/>
              <a:t>Railroad reviewed and redesigned, moved pole out of TCP</a:t>
            </a:r>
          </a:p>
        </p:txBody>
      </p:sp>
    </p:spTree>
    <p:extLst>
      <p:ext uri="{BB962C8B-B14F-4D97-AF65-F5344CB8AC3E}">
        <p14:creationId xmlns:p14="http://schemas.microsoft.com/office/powerpoint/2010/main" val="836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“View towards proposed pole.”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50" y="2603495"/>
            <a:ext cx="5994083" cy="3973830"/>
          </a:xfrm>
        </p:spPr>
      </p:pic>
    </p:spTree>
    <p:extLst>
      <p:ext uri="{BB962C8B-B14F-4D97-AF65-F5344CB8AC3E}">
        <p14:creationId xmlns:p14="http://schemas.microsoft.com/office/powerpoint/2010/main" val="16634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RAILROAD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29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TRAIN CONTROL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37973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Implementation deadline extended to 2018 (further extensions possible)</a:t>
            </a:r>
          </a:p>
          <a:p>
            <a:r>
              <a:rPr lang="en-US" dirty="0" smtClean="0"/>
              <a:t>Railroads report that they still aim to complete environmental clearances in 2016 so they can proceed with deployment and testing ASAP</a:t>
            </a:r>
          </a:p>
          <a:p>
            <a:r>
              <a:rPr lang="en-US" dirty="0" smtClean="0"/>
              <a:t>As written, the Program Comment is in effect until May 16, 2021 so no extension was required</a:t>
            </a:r>
          </a:p>
          <a:p>
            <a:r>
              <a:rPr lang="en-US" dirty="0" smtClean="0"/>
              <a:t>Program Comment efficiencies:</a:t>
            </a:r>
          </a:p>
          <a:p>
            <a:pPr lvl="1"/>
            <a:r>
              <a:rPr lang="en-US" dirty="0" smtClean="0"/>
              <a:t>Certain exclusions from Section 106 review</a:t>
            </a:r>
          </a:p>
          <a:p>
            <a:pPr lvl="1"/>
            <a:r>
              <a:rPr lang="en-US" dirty="0" smtClean="0"/>
              <a:t>APE limited to ¼ mile</a:t>
            </a:r>
          </a:p>
          <a:p>
            <a:pPr lvl="1"/>
            <a:r>
              <a:rPr lang="en-US" dirty="0" smtClean="0"/>
              <a:t>Concurrent SHPO/Tribal 30-day review</a:t>
            </a:r>
          </a:p>
          <a:p>
            <a:pPr lvl="1"/>
            <a:r>
              <a:rPr lang="en-US" dirty="0" smtClean="0"/>
              <a:t>No response= referred to FCC for resolution (10 days)</a:t>
            </a:r>
          </a:p>
          <a:p>
            <a:pPr lvl="1"/>
            <a:r>
              <a:rPr lang="en-US" dirty="0" smtClean="0"/>
              <a:t>Adverse Effect Agreements can require monitoring, other provisions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TRAIN </a:t>
            </a:r>
            <a:r>
              <a:rPr lang="en-US" dirty="0" smtClean="0"/>
              <a:t>CONTROL REVIEWS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791" y="2603500"/>
            <a:ext cx="498723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TRAIN </a:t>
            </a:r>
            <a:r>
              <a:rPr lang="en-US" dirty="0" smtClean="0"/>
              <a:t>CONTROL -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Vast majority have been cleared with </a:t>
            </a:r>
            <a:r>
              <a:rPr lang="en-US" smtClean="0"/>
              <a:t>no effects (or </a:t>
            </a:r>
            <a:r>
              <a:rPr lang="en-US" dirty="0" smtClean="0"/>
              <a:t>no </a:t>
            </a:r>
            <a:r>
              <a:rPr lang="en-US" smtClean="0"/>
              <a:t>adverse effects)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/>
              <a:t>an Adverse Effect is </a:t>
            </a:r>
            <a:r>
              <a:rPr lang="en-US" dirty="0" smtClean="0"/>
              <a:t>identified</a:t>
            </a:r>
            <a:endParaRPr lang="en-US" dirty="0" smtClean="0"/>
          </a:p>
          <a:p>
            <a:pPr lvl="1"/>
            <a:r>
              <a:rPr lang="en-US" dirty="0" smtClean="0"/>
              <a:t>Explore alternative sites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/>
              <a:t>not possible, </a:t>
            </a:r>
            <a:r>
              <a:rPr lang="en-US" dirty="0" smtClean="0"/>
              <a:t>advise FCC (email to jill.springer@fcc.gov)</a:t>
            </a:r>
          </a:p>
          <a:p>
            <a:pPr lvl="1"/>
            <a:r>
              <a:rPr lang="en-US" dirty="0" smtClean="0"/>
              <a:t>Work with SHPO and/or Tribe to determine avoidance, mitigation, or monitoring requirements </a:t>
            </a:r>
          </a:p>
          <a:p>
            <a:pPr lvl="1"/>
            <a:r>
              <a:rPr lang="en-US" dirty="0" smtClean="0"/>
              <a:t>Adverse Effect Agreement</a:t>
            </a:r>
          </a:p>
          <a:p>
            <a:r>
              <a:rPr lang="en-US" dirty="0" smtClean="0"/>
              <a:t>ACHP </a:t>
            </a:r>
            <a:r>
              <a:rPr lang="en-US" dirty="0" smtClean="0"/>
              <a:t>notification</a:t>
            </a:r>
            <a:endParaRPr lang="en-US" dirty="0" smtClean="0"/>
          </a:p>
          <a:p>
            <a:r>
              <a:rPr lang="en-US" dirty="0" smtClean="0"/>
              <a:t>Environmental Assessment may be required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59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TRAIN </a:t>
            </a:r>
            <a:r>
              <a:rPr lang="en-US" dirty="0" smtClean="0"/>
              <a:t>CONTROL -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 project was approved more than a year ago, railroads should:</a:t>
            </a:r>
          </a:p>
          <a:p>
            <a:pPr lvl="1"/>
            <a:r>
              <a:rPr lang="en-US" dirty="0" smtClean="0"/>
              <a:t>Check State (SHPO) guidelines on approval expiration</a:t>
            </a:r>
          </a:p>
          <a:p>
            <a:pPr lvl="1"/>
            <a:r>
              <a:rPr lang="en-US" dirty="0" smtClean="0"/>
              <a:t>Confirm that the project to be constructed is the same as that approved</a:t>
            </a:r>
          </a:p>
          <a:p>
            <a:r>
              <a:rPr lang="en-US" dirty="0" smtClean="0"/>
              <a:t>If the project changes prior to construction, advise FCC</a:t>
            </a:r>
          </a:p>
          <a:p>
            <a:pPr lvl="1"/>
            <a:r>
              <a:rPr lang="en-US" dirty="0" smtClean="0"/>
              <a:t>New review may be required</a:t>
            </a:r>
          </a:p>
          <a:p>
            <a:r>
              <a:rPr lang="en-US" dirty="0" smtClean="0"/>
              <a:t>Withdrawn </a:t>
            </a:r>
            <a:r>
              <a:rPr lang="en-US" dirty="0"/>
              <a:t>or Revised </a:t>
            </a:r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E-106 </a:t>
            </a:r>
            <a:r>
              <a:rPr lang="en-US" dirty="0"/>
              <a:t>and </a:t>
            </a:r>
            <a:r>
              <a:rPr lang="en-US" dirty="0" smtClean="0"/>
              <a:t>TCNS</a:t>
            </a:r>
          </a:p>
          <a:p>
            <a:r>
              <a:rPr lang="en-US" dirty="0" smtClean="0"/>
              <a:t>No construction until all environmental reviews (106 and EA, if required) for actual proposed project are completed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4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9662863" cy="728480"/>
          </a:xfrm>
        </p:spPr>
        <p:txBody>
          <a:bodyPr/>
          <a:lstStyle/>
          <a:p>
            <a:r>
              <a:rPr lang="en-US" dirty="0" smtClean="0"/>
              <a:t>NON-PTC POLES = REGULAR NPA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Non-PTC poles, or PTC poles more than 75’ tall, require Section 106 review under the regular process established in the NPA.  </a:t>
            </a:r>
          </a:p>
          <a:p>
            <a:r>
              <a:rPr lang="en-US" dirty="0" smtClean="0"/>
              <a:t>These include, but are not limited to:</a:t>
            </a:r>
          </a:p>
          <a:p>
            <a:pPr lvl="1"/>
            <a:r>
              <a:rPr lang="en-US" dirty="0" smtClean="0"/>
              <a:t>Advanced </a:t>
            </a:r>
            <a:r>
              <a:rPr lang="en-US" dirty="0" smtClean="0"/>
              <a:t>Train Control </a:t>
            </a:r>
            <a:r>
              <a:rPr lang="en-US" dirty="0" smtClean="0"/>
              <a:t>System Poles </a:t>
            </a:r>
            <a:r>
              <a:rPr lang="en-US" dirty="0" smtClean="0"/>
              <a:t>(ATCS): fixed digital radio link between multiple base stations along railroad tracks to communicate, monitor and control trackside or wayside </a:t>
            </a:r>
            <a:r>
              <a:rPr lang="en-US" dirty="0" smtClean="0"/>
              <a:t>equipment</a:t>
            </a:r>
            <a:endParaRPr lang="en-US" dirty="0" smtClean="0"/>
          </a:p>
          <a:p>
            <a:pPr lvl="1"/>
            <a:r>
              <a:rPr lang="en-US" dirty="0" smtClean="0"/>
              <a:t>PTC </a:t>
            </a:r>
            <a:r>
              <a:rPr lang="en-US" dirty="0" smtClean="0"/>
              <a:t>Base Station Poles</a:t>
            </a:r>
          </a:p>
          <a:p>
            <a:pPr lvl="1"/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n-US" dirty="0" smtClean="0"/>
              <a:t>Poles</a:t>
            </a:r>
          </a:p>
          <a:p>
            <a:pPr lvl="1"/>
            <a:r>
              <a:rPr lang="en-US" dirty="0" smtClean="0"/>
              <a:t>Other (RR Police Radio, etc.)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CONSIDERATIONS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Most </a:t>
            </a:r>
            <a:r>
              <a:rPr lang="en-US" dirty="0" smtClean="0"/>
              <a:t>other (non-FCC regulated) construction </a:t>
            </a:r>
            <a:r>
              <a:rPr lang="en-US" dirty="0" smtClean="0"/>
              <a:t>in railroad rights of way </a:t>
            </a:r>
            <a:r>
              <a:rPr lang="en-US" dirty="0" smtClean="0"/>
              <a:t>(e.g. double tracking, expansion, etc.) is </a:t>
            </a:r>
            <a:r>
              <a:rPr lang="en-US" dirty="0" smtClean="0"/>
              <a:t>exempted from environmental, historic preservation, and sometimes even local, reviews</a:t>
            </a:r>
          </a:p>
          <a:p>
            <a:endParaRPr lang="en-US" dirty="0"/>
          </a:p>
          <a:p>
            <a:r>
              <a:rPr lang="en-US" dirty="0" smtClean="0"/>
              <a:t>The direct APE for FCC undertakings includes all </a:t>
            </a:r>
            <a:r>
              <a:rPr lang="en-US" dirty="0" smtClean="0"/>
              <a:t>(but only) </a:t>
            </a:r>
            <a:r>
              <a:rPr lang="en-US" dirty="0" smtClean="0"/>
              <a:t>work associated with the tower or pole:</a:t>
            </a:r>
          </a:p>
          <a:p>
            <a:pPr lvl="1"/>
            <a:r>
              <a:rPr lang="en-US" dirty="0" smtClean="0"/>
              <a:t>Trenching</a:t>
            </a:r>
            <a:endParaRPr lang="en-US" dirty="0"/>
          </a:p>
          <a:p>
            <a:pPr lvl="1"/>
            <a:r>
              <a:rPr lang="en-US" dirty="0" smtClean="0"/>
              <a:t>Staging</a:t>
            </a:r>
            <a:endParaRPr lang="en-US" dirty="0"/>
          </a:p>
          <a:p>
            <a:pPr lvl="1"/>
            <a:r>
              <a:rPr lang="en-US" dirty="0" smtClean="0"/>
              <a:t>Associated infrastructure (cabinets, power source, etc.)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any recent non-FCC related construction is evident </a:t>
            </a:r>
            <a:r>
              <a:rPr lang="en-US" dirty="0"/>
              <a:t>(double-tracking, signals, etc.) in photographs in the report, </a:t>
            </a:r>
            <a:r>
              <a:rPr lang="en-US" dirty="0" smtClean="0"/>
              <a:t>explain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Railroads may know about cultural resources in their right of way from past experience; PTC (or other infrastructure) requires special care</a:t>
            </a:r>
          </a:p>
          <a:p>
            <a:pPr lvl="1"/>
            <a:r>
              <a:rPr lang="en-US" dirty="0" smtClean="0"/>
              <a:t>Turn of century RR construction clipped a mound site</a:t>
            </a:r>
          </a:p>
          <a:p>
            <a:pPr lvl="1"/>
            <a:r>
              <a:rPr lang="en-US" dirty="0" smtClean="0"/>
              <a:t>APE not sufficiently defined in PTC consultation</a:t>
            </a:r>
          </a:p>
          <a:p>
            <a:pPr lvl="1"/>
            <a:r>
              <a:rPr lang="en-US" dirty="0" smtClean="0"/>
              <a:t>Artifacts identified during u</a:t>
            </a:r>
            <a:r>
              <a:rPr lang="en-US" dirty="0" smtClean="0"/>
              <a:t>tility trenching </a:t>
            </a:r>
          </a:p>
          <a:p>
            <a:pPr lvl="1"/>
            <a:r>
              <a:rPr lang="en-US" dirty="0" smtClean="0"/>
              <a:t>Work stopped, mitigation required (MOA)</a:t>
            </a:r>
          </a:p>
        </p:txBody>
      </p:sp>
    </p:spTree>
    <p:extLst>
      <p:ext uri="{BB962C8B-B14F-4D97-AF65-F5344CB8AC3E}">
        <p14:creationId xmlns:p14="http://schemas.microsoft.com/office/powerpoint/2010/main" val="36570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projects are delayed or modified, special care is required to ensure all parties receive notification and full information</a:t>
            </a:r>
          </a:p>
          <a:p>
            <a:pPr lvl="1"/>
            <a:r>
              <a:rPr lang="en-US" dirty="0" smtClean="0"/>
              <a:t>Project submitted as excluded PTC, then withdrawn</a:t>
            </a:r>
          </a:p>
          <a:p>
            <a:pPr lvl="1"/>
            <a:r>
              <a:rPr lang="en-US" dirty="0" smtClean="0"/>
              <a:t>New E-106 notification, but same TCNS number (no updates to TCNS)</a:t>
            </a:r>
          </a:p>
          <a:p>
            <a:pPr lvl="1"/>
            <a:r>
              <a:rPr lang="en-US" dirty="0" smtClean="0"/>
              <a:t>SHPO identified concerns and required monitoring, Tribes not adequately notified of project revisions or SHPO concerns</a:t>
            </a:r>
          </a:p>
          <a:p>
            <a:pPr lvl="2"/>
            <a:r>
              <a:rPr lang="en-US" dirty="0" smtClean="0"/>
              <a:t>Once monitoring was agreed, project should not be considered excluded</a:t>
            </a:r>
          </a:p>
          <a:p>
            <a:pPr lvl="1"/>
            <a:r>
              <a:rPr lang="en-US" dirty="0" smtClean="0"/>
              <a:t>Monitor contacted FCC to ask status of Tribal consultation</a:t>
            </a:r>
          </a:p>
          <a:p>
            <a:pPr lvl="1"/>
            <a:r>
              <a:rPr lang="en-US" dirty="0" smtClean="0"/>
              <a:t>Work stopped, adequate Tribal notification required before project proceeded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1204</TotalTime>
  <Words>765</Words>
  <Application>Microsoft Office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 Boardroom</vt:lpstr>
      <vt:lpstr>Railroad Towers</vt:lpstr>
      <vt:lpstr>POSITIVE TRAIN CONTROL </vt:lpstr>
      <vt:lpstr>POSITIVE TRAIN CONTROL REVIEWS </vt:lpstr>
      <vt:lpstr>POSITIVE TRAIN CONTROL - EFFECTS</vt:lpstr>
      <vt:lpstr>POSITIVE TRAIN CONTROL - REMINDERS</vt:lpstr>
      <vt:lpstr>NON-PTC POLES = REGULAR NPA REVIEWS</vt:lpstr>
      <vt:lpstr>GENERAL CONSIDERATIONS </vt:lpstr>
      <vt:lpstr>LESSONS LEARNED</vt:lpstr>
      <vt:lpstr>LESSONS LEARNED</vt:lpstr>
      <vt:lpstr>RESUBMITTING OR REVISING PROJECTS</vt:lpstr>
      <vt:lpstr>LESSONS LEARNED</vt:lpstr>
      <vt:lpstr>“View towards proposed pole.”</vt:lpstr>
      <vt:lpstr>WIRELESS RAILROAD INFRASTRUCTURE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Railroad Towers</dc:title>
  <dc:creator>Jill Springer</dc:creator>
  <cp:lastModifiedBy>Jill Springer</cp:lastModifiedBy>
  <cp:revision>27</cp:revision>
  <cp:lastPrinted>2016-05-02T15:11:28Z</cp:lastPrinted>
  <dcterms:created xsi:type="dcterms:W3CDTF">2016-04-27T19:35:13Z</dcterms:created>
  <dcterms:modified xsi:type="dcterms:W3CDTF">2016-05-02T15:43:29Z</dcterms:modified>
</cp:coreProperties>
</file>