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5"/>
    <p:sldMasterId id="2147483687" r:id="rId6"/>
  </p:sldMasterIdLst>
  <p:notesMasterIdLst>
    <p:notesMasterId r:id="rId15"/>
  </p:notesMasterIdLst>
  <p:handoutMasterIdLst>
    <p:handoutMasterId r:id="rId16"/>
  </p:handoutMasterIdLst>
  <p:sldIdLst>
    <p:sldId id="416" r:id="rId7"/>
    <p:sldId id="399" r:id="rId8"/>
    <p:sldId id="404" r:id="rId9"/>
    <p:sldId id="403" r:id="rId10"/>
    <p:sldId id="407" r:id="rId11"/>
    <p:sldId id="409" r:id="rId12"/>
    <p:sldId id="410" r:id="rId13"/>
    <p:sldId id="41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
          <p15:clr>
            <a:srgbClr val="A4A3A4"/>
          </p15:clr>
        </p15:guide>
        <p15:guide id="2" orient="horz" pos="2361">
          <p15:clr>
            <a:srgbClr val="A4A3A4"/>
          </p15:clr>
        </p15:guide>
        <p15:guide id="3" orient="horz" pos="102">
          <p15:clr>
            <a:srgbClr val="A4A3A4"/>
          </p15:clr>
        </p15:guide>
        <p15:guide id="4" orient="horz" pos="2409">
          <p15:clr>
            <a:srgbClr val="A4A3A4"/>
          </p15:clr>
        </p15:guide>
        <p15:guide id="5" orient="horz" pos="4199">
          <p15:clr>
            <a:srgbClr val="A4A3A4"/>
          </p15:clr>
        </p15:guide>
        <p15:guide id="6" orient="horz" pos="666">
          <p15:clr>
            <a:srgbClr val="A4A3A4"/>
          </p15:clr>
        </p15:guide>
        <p15:guide id="7" orient="horz" pos="3682">
          <p15:clr>
            <a:srgbClr val="A4A3A4"/>
          </p15:clr>
        </p15:guide>
        <p15:guide id="8" orient="horz" pos="3433">
          <p15:clr>
            <a:srgbClr val="A4A3A4"/>
          </p15:clr>
        </p15:guide>
        <p15:guide id="9" orient="horz" pos="1635">
          <p15:clr>
            <a:srgbClr val="A4A3A4"/>
          </p15:clr>
        </p15:guide>
        <p15:guide id="10" pos="2869">
          <p15:clr>
            <a:srgbClr val="A4A3A4"/>
          </p15:clr>
        </p15:guide>
        <p15:guide id="11" pos="5614">
          <p15:clr>
            <a:srgbClr val="A4A3A4"/>
          </p15:clr>
        </p15:guide>
        <p15:guide id="12" pos="148">
          <p15:clr>
            <a:srgbClr val="A4A3A4"/>
          </p15:clr>
        </p15:guide>
        <p15:guide id="13" pos="102">
          <p15:clr>
            <a:srgbClr val="A4A3A4"/>
          </p15:clr>
        </p15:guide>
        <p15:guide id="14" pos="5665">
          <p15:clr>
            <a:srgbClr val="A4A3A4"/>
          </p15:clr>
        </p15:guide>
        <p15:guide id="15" pos="386">
          <p15:clr>
            <a:srgbClr val="A4A3A4"/>
          </p15:clr>
        </p15:guide>
        <p15:guide id="16" pos="3454">
          <p15:clr>
            <a:srgbClr val="A4A3A4"/>
          </p15:clr>
        </p15:guide>
        <p15:guide id="17" pos="2309">
          <p15:clr>
            <a:srgbClr val="A4A3A4"/>
          </p15:clr>
        </p15:guide>
        <p15:guide id="18" pos="70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 initials="C" lastIdx="23" clrIdx="0"/>
  <p:cmAuthor id="1" name="Carl Wakeman" initials="C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4DF"/>
    <a:srgbClr val="FFFFFF"/>
    <a:srgbClr val="000000"/>
    <a:srgbClr val="666F74"/>
    <a:srgbClr val="008DD6"/>
    <a:srgbClr val="B1A800"/>
    <a:srgbClr val="AD9B51"/>
    <a:srgbClr val="F1F6DB"/>
    <a:srgbClr val="BED600"/>
    <a:srgbClr val="830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688" autoAdjust="0"/>
    <p:restoredTop sz="90249" autoAdjust="0"/>
  </p:normalViewPr>
  <p:slideViewPr>
    <p:cSldViewPr snapToGrid="0" snapToObjects="1" showGuides="1">
      <p:cViewPr varScale="1">
        <p:scale>
          <a:sx n="84" d="100"/>
          <a:sy n="84" d="100"/>
        </p:scale>
        <p:origin x="96" y="294"/>
      </p:cViewPr>
      <p:guideLst>
        <p:guide orient="horz" pos="147"/>
        <p:guide orient="horz" pos="2361"/>
        <p:guide orient="horz" pos="102"/>
        <p:guide orient="horz" pos="2409"/>
        <p:guide orient="horz" pos="4199"/>
        <p:guide orient="horz" pos="666"/>
        <p:guide orient="horz" pos="3682"/>
        <p:guide orient="horz" pos="3433"/>
        <p:guide orient="horz" pos="1635"/>
        <p:guide pos="2869"/>
        <p:guide pos="5614"/>
        <p:guide pos="148"/>
        <p:guide pos="102"/>
        <p:guide pos="5665"/>
        <p:guide pos="386"/>
        <p:guide pos="3454"/>
        <p:guide pos="2309"/>
        <p:guide pos="705"/>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snapToObjects="1">
      <p:cViewPr varScale="1">
        <p:scale>
          <a:sx n="65" d="100"/>
          <a:sy n="65" d="100"/>
        </p:scale>
        <p:origin x="-269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46E83F-9A4A-4D93-8B6D-4B8112BE3F6C}" type="datetimeFigureOut">
              <a:rPr lang="en-GB" smtClean="0">
                <a:latin typeface="Arial" pitchFamily="34" charset="0"/>
              </a:rPr>
              <a:pPr/>
              <a:t>05/05/2016</a:t>
            </a:fld>
            <a:endParaRPr lang="en-GB"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31AA20-D3B9-4627-89F6-10F08E267625}"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3089029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17BF77A4-95C4-49A7-B18D-D234C078783D}" type="datetimeFigureOut">
              <a:rPr lang="en-US" smtClean="0"/>
              <a:pPr/>
              <a:t>5/5/2016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D7F40DFA-B482-4AD0-A536-856EB395CEAD}" type="slidenum">
              <a:rPr lang="en-US" smtClean="0"/>
              <a:pPr/>
              <a:t>‹#›</a:t>
            </a:fld>
            <a:endParaRPr lang="en-US" dirty="0"/>
          </a:p>
        </p:txBody>
      </p:sp>
    </p:spTree>
    <p:extLst>
      <p:ext uri="{BB962C8B-B14F-4D97-AF65-F5344CB8AC3E}">
        <p14:creationId xmlns:p14="http://schemas.microsoft.com/office/powerpoint/2010/main" val="344480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eneric Front Cover">
    <p:spTree>
      <p:nvGrpSpPr>
        <p:cNvPr id="1" name=""/>
        <p:cNvGrpSpPr/>
        <p:nvPr/>
      </p:nvGrpSpPr>
      <p:grpSpPr>
        <a:xfrm>
          <a:off x="0" y="0"/>
          <a:ext cx="0" cy="0"/>
          <a:chOff x="0" y="0"/>
          <a:chExt cx="0" cy="0"/>
        </a:xfrm>
      </p:grpSpPr>
      <p:pic>
        <p:nvPicPr>
          <p:cNvPr id="4098" name="Picture 2" descr="G:\ERM\Presentation template\Graphics\Covers and dividers\Butterfly hatching.jpg"/>
          <p:cNvPicPr>
            <a:picLocks noChangeAspect="1" noChangeArrowheads="1"/>
          </p:cNvPicPr>
          <p:nvPr userDrawn="1"/>
        </p:nvPicPr>
        <p:blipFill>
          <a:blip r:embed="rId2"/>
          <a:srcRect t="13210" b="36759"/>
          <a:stretch>
            <a:fillRect/>
          </a:stretch>
        </p:blipFill>
        <p:spPr bwMode="auto">
          <a:xfrm>
            <a:off x="1" y="1447800"/>
            <a:ext cx="9144000" cy="5410201"/>
          </a:xfrm>
          <a:prstGeom prst="rect">
            <a:avLst/>
          </a:prstGeom>
          <a:noFill/>
        </p:spPr>
      </p:pic>
      <p:sp>
        <p:nvSpPr>
          <p:cNvPr id="10" name="Freeform 9"/>
          <p:cNvSpPr>
            <a:spLocks/>
          </p:cNvSpPr>
          <p:nvPr userDrawn="1"/>
        </p:nvSpPr>
        <p:spPr bwMode="auto">
          <a:xfrm>
            <a:off x="0" y="2489536"/>
            <a:ext cx="9144000" cy="4377121"/>
          </a:xfrm>
          <a:custGeom>
            <a:avLst/>
            <a:gdLst/>
            <a:ahLst/>
            <a:cxnLst/>
            <a:rect l="l" t="t" r="r" b="b"/>
            <a:pathLst>
              <a:path w="9144000" h="4377121">
                <a:moveTo>
                  <a:pt x="0" y="0"/>
                </a:moveTo>
                <a:cubicBezTo>
                  <a:pt x="1096196" y="1875638"/>
                  <a:pt x="2824137" y="3458111"/>
                  <a:pt x="5203842" y="3471290"/>
                </a:cubicBezTo>
                <a:cubicBezTo>
                  <a:pt x="7316304" y="3483357"/>
                  <a:pt x="8493383" y="2533663"/>
                  <a:pt x="9144000" y="1555314"/>
                </a:cubicBezTo>
                <a:lnTo>
                  <a:pt x="9144000" y="4377121"/>
                </a:lnTo>
                <a:lnTo>
                  <a:pt x="0" y="4377121"/>
                </a:lnTo>
                <a:close/>
              </a:path>
            </a:pathLst>
          </a:custGeom>
          <a:solidFill>
            <a:schemeClr val="bg1"/>
          </a:solidFill>
          <a:ln w="1143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Title 1"/>
          <p:cNvSpPr>
            <a:spLocks noGrp="1"/>
          </p:cNvSpPr>
          <p:nvPr userDrawn="1">
            <p:ph type="ctrTitle" hasCustomPrompt="1"/>
          </p:nvPr>
        </p:nvSpPr>
        <p:spPr bwMode="white">
          <a:xfrm>
            <a:off x="234949" y="235224"/>
            <a:ext cx="8673069" cy="956489"/>
          </a:xfrm>
        </p:spPr>
        <p:txBody>
          <a:bodyPr lIns="0" tIns="0" rIns="0" bIns="0" anchor="b"/>
          <a:lstStyle>
            <a:lvl1pPr marL="0" algn="l" defTabSz="914400" rtl="0" eaLnBrk="1" fontAlgn="base" latinLnBrk="0" hangingPunct="1">
              <a:lnSpc>
                <a:spcPct val="90000"/>
              </a:lnSpc>
              <a:spcBef>
                <a:spcPct val="0"/>
              </a:spcBef>
              <a:spcAft>
                <a:spcPct val="0"/>
              </a:spcAft>
              <a:defRPr lang="en-GB" sz="4000" kern="1200" dirty="0">
                <a:solidFill>
                  <a:schemeClr val="bg1"/>
                </a:solidFill>
                <a:latin typeface="+mj-lt"/>
                <a:ea typeface="+mn-ea"/>
                <a:cs typeface="+mn-cs"/>
              </a:defRPr>
            </a:lvl1pPr>
          </a:lstStyle>
          <a:p>
            <a:r>
              <a:rPr lang="en-US" dirty="0" smtClean="0"/>
              <a:t>Cover title</a:t>
            </a:r>
            <a:endParaRPr lang="en-GB" dirty="0"/>
          </a:p>
        </p:txBody>
      </p:sp>
      <p:sp>
        <p:nvSpPr>
          <p:cNvPr id="3" name="Subtitle 2"/>
          <p:cNvSpPr>
            <a:spLocks noGrp="1"/>
          </p:cNvSpPr>
          <p:nvPr userDrawn="1">
            <p:ph type="subTitle" idx="1" hasCustomPrompt="1"/>
          </p:nvPr>
        </p:nvSpPr>
        <p:spPr bwMode="white">
          <a:xfrm>
            <a:off x="248682" y="1563459"/>
            <a:ext cx="8673068" cy="661680"/>
          </a:xfrm>
          <a:prstGeom prst="rect">
            <a:avLst/>
          </a:prstGeom>
        </p:spPr>
        <p:txBody>
          <a:bodyPr>
            <a:normAutofit/>
          </a:bodyPr>
          <a:lstStyle>
            <a:lvl1pPr marL="0" indent="0" algn="l" defTabSz="914400" rtl="0" eaLnBrk="1" fontAlgn="base" latinLnBrk="0" hangingPunct="1">
              <a:lnSpc>
                <a:spcPct val="100000"/>
              </a:lnSpc>
              <a:spcBef>
                <a:spcPct val="40000"/>
              </a:spcBef>
              <a:spcAft>
                <a:spcPct val="0"/>
              </a:spcAft>
              <a:buFontTx/>
              <a:buNone/>
              <a:defRPr lang="en-GB" sz="22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 style</a:t>
            </a:r>
            <a:endParaRPr lang="en-GB" dirty="0"/>
          </a:p>
        </p:txBody>
      </p:sp>
      <p:sp>
        <p:nvSpPr>
          <p:cNvPr id="13" name="TextBox 12"/>
          <p:cNvSpPr txBox="1"/>
          <p:nvPr userDrawn="1"/>
        </p:nvSpPr>
        <p:spPr>
          <a:xfrm>
            <a:off x="234950" y="6504706"/>
            <a:ext cx="4491390" cy="230832"/>
          </a:xfrm>
          <a:prstGeom prst="rect">
            <a:avLst/>
          </a:prstGeom>
          <a:noFill/>
        </p:spPr>
        <p:txBody>
          <a:bodyPr wrap="square" lIns="0" rIns="0" rtlCol="0">
            <a:spAutoFit/>
          </a:bodyPr>
          <a:lstStyle/>
          <a:p>
            <a:r>
              <a:rPr lang="en-GB" sz="900" i="1" dirty="0" smtClean="0">
                <a:solidFill>
                  <a:schemeClr val="tx1"/>
                </a:solidFill>
              </a:rPr>
              <a:t>The world’s leading sustainability consultancy</a:t>
            </a:r>
          </a:p>
        </p:txBody>
      </p:sp>
      <p:pic>
        <p:nvPicPr>
          <p:cNvPr id="14" name="Picture 31" descr="GLogoLG288"/>
          <p:cNvPicPr>
            <a:picLocks noChangeAspect="1" noChangeArrowheads="1"/>
          </p:cNvPicPr>
          <p:nvPr userDrawn="1"/>
        </p:nvPicPr>
        <p:blipFill>
          <a:blip r:embed="rId3"/>
          <a:srcRect/>
          <a:stretch>
            <a:fillRect/>
          </a:stretch>
        </p:blipFill>
        <p:spPr bwMode="auto">
          <a:xfrm>
            <a:off x="8254093" y="5786660"/>
            <a:ext cx="667657" cy="888778"/>
          </a:xfrm>
          <a:prstGeom prst="rect">
            <a:avLst/>
          </a:prstGeom>
          <a:noFill/>
          <a:ln w="9525">
            <a:noFill/>
            <a:miter lim="800000"/>
            <a:headEnd/>
            <a:tailEnd/>
          </a:ln>
        </p:spPr>
      </p:pic>
      <p:grpSp>
        <p:nvGrpSpPr>
          <p:cNvPr id="20" name="Group 19"/>
          <p:cNvGrpSpPr/>
          <p:nvPr userDrawn="1"/>
        </p:nvGrpSpPr>
        <p:grpSpPr>
          <a:xfrm>
            <a:off x="-139516" y="1345757"/>
            <a:ext cx="9393459" cy="4618404"/>
            <a:chOff x="-139516" y="1345757"/>
            <a:chExt cx="9393459" cy="4618404"/>
          </a:xfrm>
        </p:grpSpPr>
        <p:sp>
          <p:nvSpPr>
            <p:cNvPr id="21" name="Freeform 14"/>
            <p:cNvSpPr>
              <a:spLocks/>
            </p:cNvSpPr>
            <p:nvPr/>
          </p:nvSpPr>
          <p:spPr bwMode="auto">
            <a:xfrm>
              <a:off x="-120030" y="1345757"/>
              <a:ext cx="9367478" cy="376455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96"/>
                <a:gd name="connsiteY0" fmla="*/ 0 h 10242"/>
                <a:gd name="connsiteX1" fmla="*/ 5743 w 10096"/>
                <a:gd name="connsiteY1" fmla="*/ 10242 h 10242"/>
                <a:gd name="connsiteX2" fmla="*/ 10096 w 10096"/>
                <a:gd name="connsiteY2" fmla="*/ 4193 h 10242"/>
              </a:gdLst>
              <a:ahLst/>
              <a:cxnLst>
                <a:cxn ang="0">
                  <a:pos x="connsiteX0" y="connsiteY0"/>
                </a:cxn>
                <a:cxn ang="0">
                  <a:pos x="connsiteX1" y="connsiteY1"/>
                </a:cxn>
                <a:cxn ang="0">
                  <a:pos x="connsiteX2" y="connsiteY2"/>
                </a:cxn>
              </a:cxnLst>
              <a:rect l="l" t="t" r="r" b="b"/>
              <a:pathLst>
                <a:path w="10096" h="10242">
                  <a:moveTo>
                    <a:pt x="0" y="0"/>
                  </a:moveTo>
                  <a:cubicBezTo>
                    <a:pt x="150" y="930"/>
                    <a:pt x="1860" y="9903"/>
                    <a:pt x="5743" y="10242"/>
                  </a:cubicBezTo>
                  <a:cubicBezTo>
                    <a:pt x="9262" y="10098"/>
                    <a:pt x="10096" y="4193"/>
                    <a:pt x="10096" y="4193"/>
                  </a:cubicBezTo>
                </a:path>
              </a:pathLst>
            </a:custGeom>
            <a:noFill/>
            <a:ln w="1143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p:nvSpPr>
          <p:spPr bwMode="auto">
            <a:xfrm>
              <a:off x="-139516" y="2225139"/>
              <a:ext cx="9393459" cy="373902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385"/>
                <a:gd name="connsiteX1" fmla="*/ 5743 w 10055"/>
                <a:gd name="connsiteY1" fmla="*/ 10385 h 10385"/>
                <a:gd name="connsiteX2" fmla="*/ 10055 w 10055"/>
                <a:gd name="connsiteY2" fmla="*/ 4578 h 10385"/>
                <a:gd name="connsiteX0" fmla="*/ 0 w 10082"/>
                <a:gd name="connsiteY0" fmla="*/ 0 h 10385"/>
                <a:gd name="connsiteX1" fmla="*/ 5743 w 10082"/>
                <a:gd name="connsiteY1" fmla="*/ 10385 h 10385"/>
                <a:gd name="connsiteX2" fmla="*/ 10082 w 10082"/>
                <a:gd name="connsiteY2" fmla="*/ 4524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24"/>
                <a:gd name="connsiteY0" fmla="*/ 0 h 10528"/>
                <a:gd name="connsiteX1" fmla="*/ 5771 w 10124"/>
                <a:gd name="connsiteY1" fmla="*/ 10528 h 10528"/>
                <a:gd name="connsiteX2" fmla="*/ 10124 w 10124"/>
                <a:gd name="connsiteY2" fmla="*/ 4578 h 10528"/>
              </a:gdLst>
              <a:ahLst/>
              <a:cxnLst>
                <a:cxn ang="0">
                  <a:pos x="connsiteX0" y="connsiteY0"/>
                </a:cxn>
                <a:cxn ang="0">
                  <a:pos x="connsiteX1" y="connsiteY1"/>
                </a:cxn>
                <a:cxn ang="0">
                  <a:pos x="connsiteX2" y="connsiteY2"/>
                </a:cxn>
              </a:cxnLst>
              <a:rect l="l" t="t" r="r" b="b"/>
              <a:pathLst>
                <a:path w="10124" h="10528">
                  <a:moveTo>
                    <a:pt x="0" y="0"/>
                  </a:moveTo>
                  <a:cubicBezTo>
                    <a:pt x="129" y="644"/>
                    <a:pt x="1949" y="10403"/>
                    <a:pt x="5771" y="10528"/>
                  </a:cubicBezTo>
                  <a:cubicBezTo>
                    <a:pt x="9125" y="10456"/>
                    <a:pt x="10124" y="4578"/>
                    <a:pt x="10124" y="4578"/>
                  </a:cubicBezTo>
                </a:path>
              </a:pathLst>
            </a:custGeom>
            <a:noFill/>
            <a:ln w="1143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7" name="TextBox 16"/>
          <p:cNvSpPr txBox="1"/>
          <p:nvPr userDrawn="1"/>
        </p:nvSpPr>
        <p:spPr>
          <a:xfrm>
            <a:off x="234950" y="5211197"/>
            <a:ext cx="1744762" cy="954107"/>
          </a:xfrm>
          <a:prstGeom prst="rect">
            <a:avLst/>
          </a:prstGeom>
          <a:noFill/>
        </p:spPr>
        <p:txBody>
          <a:bodyPr wrap="square" lIns="0" rIns="0" rtlCol="0">
            <a:spAutoFit/>
          </a:bodyPr>
          <a:lstStyle/>
          <a:p>
            <a:pPr lvl="0">
              <a:defRPr/>
            </a:pPr>
            <a:r>
              <a:rPr lang="en-GB" sz="800" dirty="0" smtClean="0"/>
              <a:t>© Copyright 2016 by ERM Worldwide Group Limited and/or its affiliates (‘ERM’). All Rights Reserved.  No part of this work may be reproduced or transmitted in any form or by any means, without prior written permission of ERM.</a:t>
            </a:r>
          </a:p>
        </p:txBody>
      </p:sp>
      <p:sp>
        <p:nvSpPr>
          <p:cNvPr id="16" name="Rectangle 5"/>
          <p:cNvSpPr>
            <a:spLocks noChangeArrowheads="1"/>
          </p:cNvSpPr>
          <p:nvPr userDrawn="1"/>
        </p:nvSpPr>
        <p:spPr bwMode="auto">
          <a:xfrm>
            <a:off x="1" y="0"/>
            <a:ext cx="9144000" cy="1447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dirty="0"/>
              <a:t>Open Captions would appear in this area</a:t>
            </a:r>
          </a:p>
          <a:p>
            <a:pPr algn="ctr" eaLnBrk="1" hangingPunct="1"/>
            <a:endParaRPr lang="en-US"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03DCC-E6F7-4BF5-92D5-9A85B6D7F043}" type="datetimeFigureOut">
              <a:rPr lang="en-US" smtClean="0"/>
              <a:t>5/5/2016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94606-2382-4E4B-AAA7-816E7692184F}" type="slidenum">
              <a:rPr lang="en-US" smtClean="0"/>
              <a:t>‹#›</a:t>
            </a:fld>
            <a:endParaRPr lang="en-US"/>
          </a:p>
        </p:txBody>
      </p:sp>
    </p:spTree>
    <p:extLst>
      <p:ext uri="{BB962C8B-B14F-4D97-AF65-F5344CB8AC3E}">
        <p14:creationId xmlns:p14="http://schemas.microsoft.com/office/powerpoint/2010/main" val="2348443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03DCC-E6F7-4BF5-92D5-9A85B6D7F043}" type="datetimeFigureOut">
              <a:rPr lang="en-US" smtClean="0"/>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4606-2382-4E4B-AAA7-816E7692184F}" type="slidenum">
              <a:rPr lang="en-US" smtClean="0"/>
              <a:t>‹#›</a:t>
            </a:fld>
            <a:endParaRPr lang="en-US"/>
          </a:p>
        </p:txBody>
      </p:sp>
    </p:spTree>
    <p:extLst>
      <p:ext uri="{BB962C8B-B14F-4D97-AF65-F5344CB8AC3E}">
        <p14:creationId xmlns:p14="http://schemas.microsoft.com/office/powerpoint/2010/main" val="660738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03DCC-E6F7-4BF5-92D5-9A85B6D7F043}" type="datetimeFigureOut">
              <a:rPr lang="en-US" smtClean="0"/>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4606-2382-4E4B-AAA7-816E7692184F}" type="slidenum">
              <a:rPr lang="en-US" smtClean="0"/>
              <a:t>‹#›</a:t>
            </a:fld>
            <a:endParaRPr lang="en-US"/>
          </a:p>
        </p:txBody>
      </p:sp>
    </p:spTree>
    <p:extLst>
      <p:ext uri="{BB962C8B-B14F-4D97-AF65-F5344CB8AC3E}">
        <p14:creationId xmlns:p14="http://schemas.microsoft.com/office/powerpoint/2010/main" val="414053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03DCC-E6F7-4BF5-92D5-9A85B6D7F043}"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4606-2382-4E4B-AAA7-816E7692184F}" type="slidenum">
              <a:rPr lang="en-US" smtClean="0"/>
              <a:t>‹#›</a:t>
            </a:fld>
            <a:endParaRPr lang="en-US"/>
          </a:p>
        </p:txBody>
      </p:sp>
    </p:spTree>
    <p:extLst>
      <p:ext uri="{BB962C8B-B14F-4D97-AF65-F5344CB8AC3E}">
        <p14:creationId xmlns:p14="http://schemas.microsoft.com/office/powerpoint/2010/main" val="1830939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03DCC-E6F7-4BF5-92D5-9A85B6D7F043}"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4606-2382-4E4B-AAA7-816E7692184F}" type="slidenum">
              <a:rPr lang="en-US" smtClean="0"/>
              <a:t>‹#›</a:t>
            </a:fld>
            <a:endParaRPr lang="en-US"/>
          </a:p>
        </p:txBody>
      </p:sp>
    </p:spTree>
    <p:extLst>
      <p:ext uri="{BB962C8B-B14F-4D97-AF65-F5344CB8AC3E}">
        <p14:creationId xmlns:p14="http://schemas.microsoft.com/office/powerpoint/2010/main" val="200915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text">
    <p:spTree>
      <p:nvGrpSpPr>
        <p:cNvPr id="1" name=""/>
        <p:cNvGrpSpPr/>
        <p:nvPr/>
      </p:nvGrpSpPr>
      <p:grpSpPr>
        <a:xfrm>
          <a:off x="0" y="0"/>
          <a:ext cx="0" cy="0"/>
          <a:chOff x="0" y="0"/>
          <a:chExt cx="0" cy="0"/>
        </a:xfrm>
      </p:grpSpPr>
      <p:sp>
        <p:nvSpPr>
          <p:cNvPr id="2" name="Title 1"/>
          <p:cNvSpPr>
            <a:spLocks noGrp="1"/>
          </p:cNvSpPr>
          <p:nvPr>
            <p:ph type="title"/>
          </p:nvPr>
        </p:nvSpPr>
        <p:spPr>
          <a:xfrm>
            <a:off x="234950" y="1600200"/>
            <a:ext cx="8677275" cy="552006"/>
          </a:xfrm>
        </p:spPr>
        <p:txBody>
          <a:body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a:t>
            </a:fld>
            <a:endParaRPr lang="en-GB" dirty="0"/>
          </a:p>
        </p:txBody>
      </p:sp>
      <p:sp>
        <p:nvSpPr>
          <p:cNvPr id="7" name="Text Placeholder 6"/>
          <p:cNvSpPr>
            <a:spLocks noGrp="1"/>
          </p:cNvSpPr>
          <p:nvPr>
            <p:ph type="body" sz="quarter" idx="11"/>
          </p:nvPr>
        </p:nvSpPr>
        <p:spPr>
          <a:xfrm>
            <a:off x="234950" y="2219325"/>
            <a:ext cx="8677275" cy="3625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5"/>
          <p:cNvSpPr>
            <a:spLocks noChangeArrowheads="1"/>
          </p:cNvSpPr>
          <p:nvPr userDrawn="1"/>
        </p:nvSpPr>
        <p:spPr bwMode="auto">
          <a:xfrm>
            <a:off x="0" y="0"/>
            <a:ext cx="9144000" cy="1447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dirty="0"/>
              <a:t>Open Captions would appear in this area</a:t>
            </a:r>
          </a:p>
          <a:p>
            <a:pPr algn="ctr" eaLnBrk="1" hangingPunct="1"/>
            <a:endParaRPr lang="en-US"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DO NOT USE_Title_Used with manual slide">
    <p:bg>
      <p:bgPr>
        <a:solidFill>
          <a:schemeClr val="bg1">
            <a:lumMod val="85000"/>
          </a:schemeClr>
        </a:solid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9144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“Insert” then choose</a:t>
            </a:r>
            <a:r>
              <a:rPr lang="en-GB" baseline="0" dirty="0" smtClean="0"/>
              <a:t> “</a:t>
            </a:r>
            <a:r>
              <a:rPr lang="en-GB" dirty="0" smtClean="0"/>
              <a:t>Picture” – select your picture.</a:t>
            </a:r>
            <a:br>
              <a:rPr lang="en-GB" dirty="0" smtClean="0"/>
            </a:br>
            <a:r>
              <a:rPr lang="en-GB" dirty="0" smtClean="0"/>
              <a:t>Right click your picture and “Send to back”.</a:t>
            </a:r>
          </a:p>
          <a:p>
            <a:pPr algn="ctr"/>
            <a:endParaRPr lang="en-GB" dirty="0" smtClean="0"/>
          </a:p>
          <a:p>
            <a:pPr algn="ctr"/>
            <a:endParaRPr lang="en-GB" dirty="0" smtClean="0"/>
          </a:p>
          <a:p>
            <a:pPr algn="ctr"/>
            <a:endParaRPr lang="en-GB" dirty="0" smtClean="0"/>
          </a:p>
          <a:p>
            <a:pPr algn="ctr"/>
            <a:endParaRPr lang="en-GB" dirty="0"/>
          </a:p>
        </p:txBody>
      </p:sp>
      <p:sp>
        <p:nvSpPr>
          <p:cNvPr id="2" name="Title 1"/>
          <p:cNvSpPr>
            <a:spLocks noGrp="1"/>
          </p:cNvSpPr>
          <p:nvPr userDrawn="1">
            <p:ph type="ctrTitle" hasCustomPrompt="1"/>
          </p:nvPr>
        </p:nvSpPr>
        <p:spPr bwMode="white">
          <a:xfrm>
            <a:off x="234949" y="235224"/>
            <a:ext cx="8673069" cy="956489"/>
          </a:xfrm>
        </p:spPr>
        <p:txBody>
          <a:bodyPr lIns="0" tIns="0" rIns="0" bIns="0" anchor="b"/>
          <a:lstStyle>
            <a:lvl1pPr marL="0" algn="l" defTabSz="914400" rtl="0" eaLnBrk="1" fontAlgn="base" latinLnBrk="0" hangingPunct="1">
              <a:lnSpc>
                <a:spcPct val="90000"/>
              </a:lnSpc>
              <a:spcBef>
                <a:spcPct val="0"/>
              </a:spcBef>
              <a:spcAft>
                <a:spcPct val="0"/>
              </a:spcAft>
              <a:defRPr lang="en-GB" sz="4000" kern="1200" dirty="0">
                <a:solidFill>
                  <a:schemeClr val="bg1"/>
                </a:solidFill>
                <a:latin typeface="+mj-lt"/>
                <a:ea typeface="+mn-ea"/>
                <a:cs typeface="+mn-cs"/>
              </a:defRPr>
            </a:lvl1pPr>
          </a:lstStyle>
          <a:p>
            <a:r>
              <a:rPr lang="en-US" dirty="0" smtClean="0"/>
              <a:t>Cover title</a:t>
            </a:r>
            <a:endParaRPr lang="en-GB" dirty="0"/>
          </a:p>
        </p:txBody>
      </p:sp>
      <p:sp>
        <p:nvSpPr>
          <p:cNvPr id="3" name="Subtitle 2"/>
          <p:cNvSpPr>
            <a:spLocks noGrp="1"/>
          </p:cNvSpPr>
          <p:nvPr userDrawn="1">
            <p:ph type="subTitle" idx="1" hasCustomPrompt="1"/>
          </p:nvPr>
        </p:nvSpPr>
        <p:spPr bwMode="white">
          <a:xfrm>
            <a:off x="234950" y="1222211"/>
            <a:ext cx="8673068" cy="661680"/>
          </a:xfrm>
          <a:prstGeom prst="rect">
            <a:avLst/>
          </a:prstGeom>
        </p:spPr>
        <p:txBody>
          <a:bodyPr>
            <a:normAutofit/>
          </a:bodyPr>
          <a:lstStyle>
            <a:lvl1pPr marL="0" indent="0" algn="l" defTabSz="914400" rtl="0" eaLnBrk="1" fontAlgn="base" latinLnBrk="0" hangingPunct="1">
              <a:lnSpc>
                <a:spcPct val="100000"/>
              </a:lnSpc>
              <a:spcBef>
                <a:spcPct val="40000"/>
              </a:spcBef>
              <a:spcAft>
                <a:spcPct val="0"/>
              </a:spcAft>
              <a:buFontTx/>
              <a:buNone/>
              <a:defRPr lang="en-GB" sz="22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 style</a:t>
            </a:r>
            <a:endParaRPr lang="en-GB" dirty="0"/>
          </a:p>
        </p:txBody>
      </p:sp>
      <p:sp>
        <p:nvSpPr>
          <p:cNvPr id="13" name="TextBox 12"/>
          <p:cNvSpPr txBox="1"/>
          <p:nvPr userDrawn="1"/>
        </p:nvSpPr>
        <p:spPr>
          <a:xfrm>
            <a:off x="234950" y="6504706"/>
            <a:ext cx="4491390" cy="230832"/>
          </a:xfrm>
          <a:prstGeom prst="rect">
            <a:avLst/>
          </a:prstGeom>
          <a:noFill/>
        </p:spPr>
        <p:txBody>
          <a:bodyPr wrap="square" lIns="0" rIns="0" rtlCol="0">
            <a:spAutoFit/>
          </a:bodyPr>
          <a:lstStyle/>
          <a:p>
            <a:r>
              <a:rPr lang="en-GB" sz="900" i="1" dirty="0" smtClean="0">
                <a:solidFill>
                  <a:schemeClr val="tx1"/>
                </a:solidFill>
              </a:rPr>
              <a:t>The world’s leading sustainability consultancy</a:t>
            </a:r>
          </a:p>
        </p:txBody>
      </p:sp>
      <p:pic>
        <p:nvPicPr>
          <p:cNvPr id="14" name="Picture 31" descr="GLogoLG288"/>
          <p:cNvPicPr>
            <a:picLocks noChangeAspect="1" noChangeArrowheads="1"/>
          </p:cNvPicPr>
          <p:nvPr userDrawn="1"/>
        </p:nvPicPr>
        <p:blipFill>
          <a:blip r:embed="rId2"/>
          <a:srcRect/>
          <a:stretch>
            <a:fillRect/>
          </a:stretch>
        </p:blipFill>
        <p:spPr bwMode="auto">
          <a:xfrm>
            <a:off x="8254093" y="5786660"/>
            <a:ext cx="667657" cy="888778"/>
          </a:xfrm>
          <a:prstGeom prst="rect">
            <a:avLst/>
          </a:prstGeom>
          <a:noFill/>
          <a:ln w="9525">
            <a:noFill/>
            <a:miter lim="800000"/>
            <a:headEnd/>
            <a:tailEnd/>
          </a:ln>
        </p:spPr>
      </p:pic>
    </p:spTree>
    <p:extLst>
      <p:ext uri="{BB962C8B-B14F-4D97-AF65-F5344CB8AC3E}">
        <p14:creationId xmlns:p14="http://schemas.microsoft.com/office/powerpoint/2010/main" val="2381560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D03DCC-E6F7-4BF5-92D5-9A85B6D7F043}"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4606-2382-4E4B-AAA7-816E7692184F}" type="slidenum">
              <a:rPr lang="en-US" smtClean="0"/>
              <a:t>‹#›</a:t>
            </a:fld>
            <a:endParaRPr lang="en-US"/>
          </a:p>
        </p:txBody>
      </p:sp>
    </p:spTree>
    <p:extLst>
      <p:ext uri="{BB962C8B-B14F-4D97-AF65-F5344CB8AC3E}">
        <p14:creationId xmlns:p14="http://schemas.microsoft.com/office/powerpoint/2010/main" val="230042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03DCC-E6F7-4BF5-92D5-9A85B6D7F043}"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4606-2382-4E4B-AAA7-816E7692184F}" type="slidenum">
              <a:rPr lang="en-US" smtClean="0"/>
              <a:t>‹#›</a:t>
            </a:fld>
            <a:endParaRPr lang="en-US"/>
          </a:p>
        </p:txBody>
      </p:sp>
    </p:spTree>
    <p:extLst>
      <p:ext uri="{BB962C8B-B14F-4D97-AF65-F5344CB8AC3E}">
        <p14:creationId xmlns:p14="http://schemas.microsoft.com/office/powerpoint/2010/main" val="193701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D03DCC-E6F7-4BF5-92D5-9A85B6D7F043}"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4606-2382-4E4B-AAA7-816E7692184F}" type="slidenum">
              <a:rPr lang="en-US" smtClean="0"/>
              <a:t>‹#›</a:t>
            </a:fld>
            <a:endParaRPr lang="en-US"/>
          </a:p>
        </p:txBody>
      </p:sp>
    </p:spTree>
    <p:extLst>
      <p:ext uri="{BB962C8B-B14F-4D97-AF65-F5344CB8AC3E}">
        <p14:creationId xmlns:p14="http://schemas.microsoft.com/office/powerpoint/2010/main" val="224234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D03DCC-E6F7-4BF5-92D5-9A85B6D7F043}" type="datetimeFigureOut">
              <a:rPr lang="en-US" smtClean="0"/>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4606-2382-4E4B-AAA7-816E7692184F}" type="slidenum">
              <a:rPr lang="en-US" smtClean="0"/>
              <a:t>‹#›</a:t>
            </a:fld>
            <a:endParaRPr lang="en-US"/>
          </a:p>
        </p:txBody>
      </p:sp>
    </p:spTree>
    <p:extLst>
      <p:ext uri="{BB962C8B-B14F-4D97-AF65-F5344CB8AC3E}">
        <p14:creationId xmlns:p14="http://schemas.microsoft.com/office/powerpoint/2010/main" val="97924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D03DCC-E6F7-4BF5-92D5-9A85B6D7F043}" type="datetimeFigureOut">
              <a:rPr lang="en-US" smtClean="0"/>
              <a:t>5/5/2016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94606-2382-4E4B-AAA7-816E7692184F}" type="slidenum">
              <a:rPr lang="en-US" smtClean="0"/>
              <a:t>‹#›</a:t>
            </a:fld>
            <a:endParaRPr lang="en-US"/>
          </a:p>
        </p:txBody>
      </p:sp>
    </p:spTree>
    <p:extLst>
      <p:ext uri="{BB962C8B-B14F-4D97-AF65-F5344CB8AC3E}">
        <p14:creationId xmlns:p14="http://schemas.microsoft.com/office/powerpoint/2010/main" val="405681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D03DCC-E6F7-4BF5-92D5-9A85B6D7F043}" type="datetimeFigureOut">
              <a:rPr lang="en-US" smtClean="0"/>
              <a:t>5/5/2016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94606-2382-4E4B-AAA7-816E7692184F}" type="slidenum">
              <a:rPr lang="en-US" smtClean="0"/>
              <a:t>‹#›</a:t>
            </a:fld>
            <a:endParaRPr lang="en-US"/>
          </a:p>
        </p:txBody>
      </p:sp>
    </p:spTree>
    <p:extLst>
      <p:ext uri="{BB962C8B-B14F-4D97-AF65-F5344CB8AC3E}">
        <p14:creationId xmlns:p14="http://schemas.microsoft.com/office/powerpoint/2010/main" val="3746824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4950" y="161925"/>
            <a:ext cx="8677275" cy="552006"/>
          </a:xfrm>
          <a:prstGeom prst="rect">
            <a:avLst/>
          </a:prstGeom>
          <a:noFill/>
          <a:ln w="9525">
            <a:noFill/>
            <a:miter lim="800000"/>
            <a:headEnd/>
            <a:tailEnd/>
          </a:ln>
        </p:spPr>
        <p:txBody>
          <a:bodyPr vert="horz" wrap="square" lIns="0" tIns="0" rIns="0" bIns="45720" numCol="1" anchor="t" anchorCtr="0" compatLnSpc="1">
            <a:prstTxWarp prst="textNoShape">
              <a:avLst/>
            </a:prstTxWarp>
          </a:bodyPr>
          <a:lstStyle/>
          <a:p>
            <a:pPr lvl="0" algn="l" rtl="0" eaLnBrk="0" fontAlgn="base" hangingPunct="0">
              <a:spcBef>
                <a:spcPct val="0"/>
              </a:spcBef>
              <a:spcAft>
                <a:spcPct val="0"/>
              </a:spcAft>
            </a:pPr>
            <a:r>
              <a:rPr lang="en-US" smtClean="0"/>
              <a:t>Click to edit Master title style</a:t>
            </a:r>
            <a:endParaRPr lang="en-GB" dirty="0"/>
          </a:p>
        </p:txBody>
      </p:sp>
      <p:sp>
        <p:nvSpPr>
          <p:cNvPr id="6" name="Slide Number Placeholder 5"/>
          <p:cNvSpPr>
            <a:spLocks noGrp="1"/>
          </p:cNvSpPr>
          <p:nvPr>
            <p:ph type="sldNum" sz="quarter" idx="4"/>
          </p:nvPr>
        </p:nvSpPr>
        <p:spPr>
          <a:xfrm>
            <a:off x="234950" y="6137174"/>
            <a:ext cx="1061878" cy="378071"/>
          </a:xfrm>
          <a:prstGeom prst="rect">
            <a:avLst/>
          </a:prstGeom>
        </p:spPr>
        <p:txBody>
          <a:bodyPr vert="horz" lIns="0" tIns="0" rIns="0" bIns="0" rtlCol="0" anchor="b"/>
          <a:lstStyle>
            <a:lvl1pPr algn="l">
              <a:defRPr sz="1200">
                <a:solidFill>
                  <a:schemeClr val="accent1"/>
                </a:solidFill>
                <a:latin typeface="+mj-lt"/>
              </a:defRPr>
            </a:lvl1pPr>
          </a:lstStyle>
          <a:p>
            <a:fld id="{64A0697F-D92A-44AE-9631-4DF4FB2C44EF}" type="slidenum">
              <a:rPr lang="en-GB" smtClean="0"/>
              <a:pPr/>
              <a:t>‹#›</a:t>
            </a:fld>
            <a:endParaRPr lang="en-GB" dirty="0"/>
          </a:p>
        </p:txBody>
      </p:sp>
      <p:cxnSp>
        <p:nvCxnSpPr>
          <p:cNvPr id="16" name="Straight Connector 15"/>
          <p:cNvCxnSpPr/>
          <p:nvPr/>
        </p:nvCxnSpPr>
        <p:spPr>
          <a:xfrm>
            <a:off x="234950" y="727368"/>
            <a:ext cx="86772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idx="1"/>
          </p:nvPr>
        </p:nvSpPr>
        <p:spPr>
          <a:xfrm>
            <a:off x="612775" y="1057275"/>
            <a:ext cx="8308975" cy="4787900"/>
          </a:xfrm>
          <a:prstGeom prst="rect">
            <a:avLst/>
          </a:prstGeom>
        </p:spPr>
        <p:txBody>
          <a:bodyPr vert="horz" lIns="0" tIns="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Box 17"/>
          <p:cNvSpPr txBox="1"/>
          <p:nvPr/>
        </p:nvSpPr>
        <p:spPr>
          <a:xfrm>
            <a:off x="234950" y="6504706"/>
            <a:ext cx="4491390" cy="230832"/>
          </a:xfrm>
          <a:prstGeom prst="rect">
            <a:avLst/>
          </a:prstGeom>
          <a:noFill/>
        </p:spPr>
        <p:txBody>
          <a:bodyPr wrap="square" lIns="0" rIns="0" rtlCol="0">
            <a:spAutoFit/>
          </a:bodyPr>
          <a:lstStyle/>
          <a:p>
            <a:r>
              <a:rPr lang="en-GB" sz="900" i="1" dirty="0" smtClean="0">
                <a:solidFill>
                  <a:schemeClr val="tx1"/>
                </a:solidFill>
              </a:rPr>
              <a:t>The world’s leading sustainability consultancy</a:t>
            </a:r>
          </a:p>
        </p:txBody>
      </p:sp>
      <p:pic>
        <p:nvPicPr>
          <p:cNvPr id="21" name="Picture 31" descr="GLogoLG288"/>
          <p:cNvPicPr>
            <a:picLocks noChangeAspect="1" noChangeArrowheads="1"/>
          </p:cNvPicPr>
          <p:nvPr/>
        </p:nvPicPr>
        <p:blipFill>
          <a:blip r:embed="rId5"/>
          <a:srcRect/>
          <a:stretch>
            <a:fillRect/>
          </a:stretch>
        </p:blipFill>
        <p:spPr bwMode="auto">
          <a:xfrm>
            <a:off x="8493920" y="6105914"/>
            <a:ext cx="427830" cy="56952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73" r:id="rId2"/>
    <p:sldLayoutId id="2147483699" r:id="rId3"/>
  </p:sldLayoutIdLst>
  <p:timing>
    <p:tnLst>
      <p:par>
        <p:cTn id="1" dur="indefinite" restart="never" nodeType="tmRoot"/>
      </p:par>
    </p:tnLst>
  </p:timing>
  <p:hf hdr="0" ftr="0" dt="0"/>
  <p:txStyles>
    <p:titleStyle>
      <a:lvl1pPr algn="l" defTabSz="914400" rtl="0" eaLnBrk="1" latinLnBrk="0" hangingPunct="1">
        <a:spcBef>
          <a:spcPct val="0"/>
        </a:spcBef>
        <a:buNone/>
        <a:defRPr lang="en-GB" sz="3200" kern="1200" dirty="0">
          <a:solidFill>
            <a:schemeClr val="accent1"/>
          </a:solidFill>
          <a:latin typeface="+mj-lt"/>
          <a:ea typeface="+mj-ea"/>
          <a:cs typeface="+mj-cs"/>
        </a:defRPr>
      </a:lvl1pPr>
    </p:titleStyle>
    <p:bodyStyle>
      <a:lvl1pPr marL="0" indent="0" algn="l" defTabSz="914400" rtl="0" eaLnBrk="1" latinLnBrk="0" hangingPunct="1">
        <a:lnSpc>
          <a:spcPct val="100000"/>
        </a:lnSpc>
        <a:spcBef>
          <a:spcPts val="1200"/>
        </a:spcBef>
        <a:buClr>
          <a:schemeClr val="accent1"/>
        </a:buClr>
        <a:buSzPct val="100000"/>
        <a:buFont typeface="Arial" pitchFamily="34" charset="0"/>
        <a:buNone/>
        <a:defRPr lang="en-US" sz="2400" kern="1200" dirty="0" smtClean="0">
          <a:solidFill>
            <a:schemeClr val="tx1"/>
          </a:solidFill>
          <a:latin typeface="+mn-lt"/>
          <a:ea typeface="+mn-ea"/>
          <a:cs typeface="+mn-cs"/>
        </a:defRPr>
      </a:lvl1pPr>
      <a:lvl2pPr marL="266700" indent="-266700" algn="l" defTabSz="914400" rtl="0" eaLnBrk="1" latinLnBrk="0" hangingPunct="1">
        <a:lnSpc>
          <a:spcPct val="100000"/>
        </a:lnSpc>
        <a:spcBef>
          <a:spcPts val="1200"/>
        </a:spcBef>
        <a:buClr>
          <a:schemeClr val="accent1"/>
        </a:buClr>
        <a:buSzPct val="100000"/>
        <a:buFont typeface="Arial" pitchFamily="34" charset="0"/>
        <a:buChar char="■"/>
        <a:defRPr lang="en-US" sz="2000" kern="1200" dirty="0" smtClean="0">
          <a:solidFill>
            <a:schemeClr val="tx1"/>
          </a:solidFill>
          <a:latin typeface="+mn-lt"/>
          <a:ea typeface="+mn-ea"/>
          <a:cs typeface="+mn-cs"/>
        </a:defRPr>
      </a:lvl2pPr>
      <a:lvl3pPr marL="534988" indent="-261938" algn="l" defTabSz="914400" rtl="0" eaLnBrk="1" latinLnBrk="0" hangingPunct="1">
        <a:lnSpc>
          <a:spcPct val="100000"/>
        </a:lnSpc>
        <a:spcBef>
          <a:spcPts val="600"/>
        </a:spcBef>
        <a:buClr>
          <a:schemeClr val="accent1"/>
        </a:buClr>
        <a:buSzPct val="100000"/>
        <a:buFont typeface="Arial" pitchFamily="34" charset="0"/>
        <a:buChar char="■"/>
        <a:defRPr lang="en-US" sz="1800" kern="1200" dirty="0" smtClean="0">
          <a:solidFill>
            <a:schemeClr val="tx1"/>
          </a:solidFill>
          <a:latin typeface="+mn-lt"/>
          <a:ea typeface="+mn-ea"/>
          <a:cs typeface="+mn-cs"/>
        </a:defRPr>
      </a:lvl3pPr>
      <a:lvl4pPr marL="823913" indent="-287338" algn="l" defTabSz="914400" rtl="0" eaLnBrk="1" latinLnBrk="0" hangingPunct="1">
        <a:lnSpc>
          <a:spcPct val="100000"/>
        </a:lnSpc>
        <a:spcBef>
          <a:spcPts val="600"/>
        </a:spcBef>
        <a:buClr>
          <a:schemeClr val="accent1"/>
        </a:buClr>
        <a:buSzPct val="100000"/>
        <a:buFont typeface="Arial" pitchFamily="34" charset="0"/>
        <a:buChar char="■"/>
        <a:defRPr lang="en-US" sz="1600" kern="1200" dirty="0" smtClean="0">
          <a:solidFill>
            <a:schemeClr val="tx1"/>
          </a:solidFill>
          <a:latin typeface="+mn-lt"/>
          <a:ea typeface="+mn-ea"/>
          <a:cs typeface="+mn-cs"/>
        </a:defRPr>
      </a:lvl4pPr>
      <a:lvl5pPr marL="1077913" indent="-252413" algn="l" defTabSz="914400" rtl="0" eaLnBrk="1" latinLnBrk="0" hangingPunct="1">
        <a:lnSpc>
          <a:spcPct val="100000"/>
        </a:lnSpc>
        <a:spcBef>
          <a:spcPts val="600"/>
        </a:spcBef>
        <a:buClr>
          <a:schemeClr val="accent1"/>
        </a:buClr>
        <a:buSzPct val="100000"/>
        <a:buFont typeface="Arial" pitchFamily="34" charset="0"/>
        <a:buChar char="■"/>
        <a:defRPr lang="en-GB" sz="1600" kern="120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03DCC-E6F7-4BF5-92D5-9A85B6D7F043}" type="datetimeFigureOut">
              <a:rPr lang="en-US" smtClean="0"/>
              <a:t>5/5/2016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4606-2382-4E4B-AAA7-816E7692184F}" type="slidenum">
              <a:rPr lang="en-US" smtClean="0"/>
              <a:t>‹#›</a:t>
            </a:fld>
            <a:endParaRPr lang="en-US"/>
          </a:p>
        </p:txBody>
      </p:sp>
    </p:spTree>
    <p:extLst>
      <p:ext uri="{BB962C8B-B14F-4D97-AF65-F5344CB8AC3E}">
        <p14:creationId xmlns:p14="http://schemas.microsoft.com/office/powerpoint/2010/main" val="4303077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0" y="828675"/>
            <a:ext cx="9144000" cy="6042565"/>
          </a:xfrm>
          <a:prstGeom prst="rect">
            <a:avLst/>
          </a:prstGeom>
          <a:scene3d>
            <a:camera prst="orthographicFront">
              <a:rot lat="0" lon="10800000" rev="0"/>
            </a:camera>
            <a:lightRig rig="threePt" dir="t"/>
          </a:scene3d>
        </p:spPr>
      </p:pic>
      <p:sp>
        <p:nvSpPr>
          <p:cNvPr id="15" name="Freeform 14"/>
          <p:cNvSpPr>
            <a:spLocks/>
          </p:cNvSpPr>
          <p:nvPr/>
        </p:nvSpPr>
        <p:spPr bwMode="auto">
          <a:xfrm>
            <a:off x="0" y="2480880"/>
            <a:ext cx="9144000" cy="4377121"/>
          </a:xfrm>
          <a:custGeom>
            <a:avLst/>
            <a:gdLst/>
            <a:ahLst/>
            <a:cxnLst/>
            <a:rect l="l" t="t" r="r" b="b"/>
            <a:pathLst>
              <a:path w="9144000" h="4377121">
                <a:moveTo>
                  <a:pt x="0" y="0"/>
                </a:moveTo>
                <a:cubicBezTo>
                  <a:pt x="1096196" y="1875638"/>
                  <a:pt x="2824137" y="3458111"/>
                  <a:pt x="5203842" y="3471290"/>
                </a:cubicBezTo>
                <a:cubicBezTo>
                  <a:pt x="7316304" y="3483357"/>
                  <a:pt x="8493383" y="2533663"/>
                  <a:pt x="9144000" y="1555314"/>
                </a:cubicBezTo>
                <a:lnTo>
                  <a:pt x="9144000" y="4377121"/>
                </a:lnTo>
                <a:lnTo>
                  <a:pt x="0" y="4377121"/>
                </a:lnTo>
                <a:close/>
              </a:path>
            </a:pathLst>
          </a:custGeom>
          <a:solidFill>
            <a:schemeClr val="bg1"/>
          </a:solidFill>
          <a:ln w="1143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 name="TextBox 18"/>
          <p:cNvSpPr txBox="1"/>
          <p:nvPr/>
        </p:nvSpPr>
        <p:spPr>
          <a:xfrm>
            <a:off x="234950" y="6504706"/>
            <a:ext cx="4491390" cy="230832"/>
          </a:xfrm>
          <a:prstGeom prst="rect">
            <a:avLst/>
          </a:prstGeom>
          <a:noFill/>
        </p:spPr>
        <p:txBody>
          <a:bodyPr wrap="square" lIns="0" rIns="0" rtlCol="0">
            <a:spAutoFit/>
          </a:bodyPr>
          <a:lstStyle/>
          <a:p>
            <a:r>
              <a:rPr lang="en-GB" sz="900" i="1" dirty="0" smtClean="0">
                <a:solidFill>
                  <a:schemeClr val="tx1"/>
                </a:solidFill>
              </a:rPr>
              <a:t>The world’s leading sustainability consultancy</a:t>
            </a:r>
          </a:p>
        </p:txBody>
      </p:sp>
      <p:pic>
        <p:nvPicPr>
          <p:cNvPr id="20" name="Picture 31" descr="GLogoLG288"/>
          <p:cNvPicPr>
            <a:picLocks noChangeAspect="1" noChangeArrowheads="1"/>
          </p:cNvPicPr>
          <p:nvPr/>
        </p:nvPicPr>
        <p:blipFill>
          <a:blip r:embed="rId4"/>
          <a:srcRect/>
          <a:stretch>
            <a:fillRect/>
          </a:stretch>
        </p:blipFill>
        <p:spPr bwMode="auto">
          <a:xfrm>
            <a:off x="8254093" y="5786660"/>
            <a:ext cx="667657" cy="888778"/>
          </a:xfrm>
          <a:prstGeom prst="rect">
            <a:avLst/>
          </a:prstGeom>
          <a:noFill/>
          <a:ln w="9525">
            <a:noFill/>
            <a:miter lim="800000"/>
            <a:headEnd/>
            <a:tailEnd/>
          </a:ln>
        </p:spPr>
      </p:pic>
      <p:sp>
        <p:nvSpPr>
          <p:cNvPr id="14" name="Freeform 14"/>
          <p:cNvSpPr>
            <a:spLocks/>
          </p:cNvSpPr>
          <p:nvPr/>
        </p:nvSpPr>
        <p:spPr bwMode="auto">
          <a:xfrm>
            <a:off x="-120030" y="1345757"/>
            <a:ext cx="9367478" cy="376455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96"/>
              <a:gd name="connsiteY0" fmla="*/ 0 h 10242"/>
              <a:gd name="connsiteX1" fmla="*/ 5743 w 10096"/>
              <a:gd name="connsiteY1" fmla="*/ 10242 h 10242"/>
              <a:gd name="connsiteX2" fmla="*/ 10096 w 10096"/>
              <a:gd name="connsiteY2" fmla="*/ 4193 h 10242"/>
            </a:gdLst>
            <a:ahLst/>
            <a:cxnLst>
              <a:cxn ang="0">
                <a:pos x="connsiteX0" y="connsiteY0"/>
              </a:cxn>
              <a:cxn ang="0">
                <a:pos x="connsiteX1" y="connsiteY1"/>
              </a:cxn>
              <a:cxn ang="0">
                <a:pos x="connsiteX2" y="connsiteY2"/>
              </a:cxn>
            </a:cxnLst>
            <a:rect l="l" t="t" r="r" b="b"/>
            <a:pathLst>
              <a:path w="10096" h="10242">
                <a:moveTo>
                  <a:pt x="0" y="0"/>
                </a:moveTo>
                <a:cubicBezTo>
                  <a:pt x="150" y="930"/>
                  <a:pt x="1860" y="9903"/>
                  <a:pt x="5743" y="10242"/>
                </a:cubicBezTo>
                <a:cubicBezTo>
                  <a:pt x="9262" y="10098"/>
                  <a:pt x="10096" y="4193"/>
                  <a:pt x="10096" y="4193"/>
                </a:cubicBezTo>
              </a:path>
            </a:pathLst>
          </a:custGeom>
          <a:noFill/>
          <a:ln w="1143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14"/>
          <p:cNvSpPr>
            <a:spLocks/>
          </p:cNvSpPr>
          <p:nvPr/>
        </p:nvSpPr>
        <p:spPr bwMode="auto">
          <a:xfrm>
            <a:off x="-139516" y="2225139"/>
            <a:ext cx="9393459" cy="373902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385"/>
              <a:gd name="connsiteX1" fmla="*/ 5743 w 10055"/>
              <a:gd name="connsiteY1" fmla="*/ 10385 h 10385"/>
              <a:gd name="connsiteX2" fmla="*/ 10055 w 10055"/>
              <a:gd name="connsiteY2" fmla="*/ 4578 h 10385"/>
              <a:gd name="connsiteX0" fmla="*/ 0 w 10082"/>
              <a:gd name="connsiteY0" fmla="*/ 0 h 10385"/>
              <a:gd name="connsiteX1" fmla="*/ 5743 w 10082"/>
              <a:gd name="connsiteY1" fmla="*/ 10385 h 10385"/>
              <a:gd name="connsiteX2" fmla="*/ 10082 w 10082"/>
              <a:gd name="connsiteY2" fmla="*/ 4524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24"/>
              <a:gd name="connsiteY0" fmla="*/ 0 h 10528"/>
              <a:gd name="connsiteX1" fmla="*/ 5771 w 10124"/>
              <a:gd name="connsiteY1" fmla="*/ 10528 h 10528"/>
              <a:gd name="connsiteX2" fmla="*/ 10124 w 10124"/>
              <a:gd name="connsiteY2" fmla="*/ 4578 h 10528"/>
            </a:gdLst>
            <a:ahLst/>
            <a:cxnLst>
              <a:cxn ang="0">
                <a:pos x="connsiteX0" y="connsiteY0"/>
              </a:cxn>
              <a:cxn ang="0">
                <a:pos x="connsiteX1" y="connsiteY1"/>
              </a:cxn>
              <a:cxn ang="0">
                <a:pos x="connsiteX2" y="connsiteY2"/>
              </a:cxn>
            </a:cxnLst>
            <a:rect l="l" t="t" r="r" b="b"/>
            <a:pathLst>
              <a:path w="10124" h="10528">
                <a:moveTo>
                  <a:pt x="0" y="0"/>
                </a:moveTo>
                <a:cubicBezTo>
                  <a:pt x="129" y="644"/>
                  <a:pt x="1949" y="10403"/>
                  <a:pt x="5771" y="10528"/>
                </a:cubicBezTo>
                <a:cubicBezTo>
                  <a:pt x="9125" y="10456"/>
                  <a:pt x="10124" y="4578"/>
                  <a:pt x="10124" y="4578"/>
                </a:cubicBezTo>
              </a:path>
            </a:pathLst>
          </a:custGeom>
          <a:noFill/>
          <a:ln w="1143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234950" y="5211197"/>
            <a:ext cx="1744762" cy="830997"/>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smtClean="0"/>
              <a:t>© Copyright 2015 by ERM Worldwide Limited and/or its affiliates (‘ERM’). All Rights Reserved.  No part of this work may be reproduced or transmitted in any form or by any means, without prior written permission of ERM.</a:t>
            </a:r>
          </a:p>
        </p:txBody>
      </p:sp>
      <p:sp>
        <p:nvSpPr>
          <p:cNvPr id="2" name="Title 1"/>
          <p:cNvSpPr>
            <a:spLocks noGrp="1"/>
          </p:cNvSpPr>
          <p:nvPr>
            <p:ph type="ctrTitle"/>
          </p:nvPr>
        </p:nvSpPr>
        <p:spPr>
          <a:xfrm>
            <a:off x="235465" y="1425039"/>
            <a:ext cx="8673069" cy="956489"/>
          </a:xfrm>
        </p:spPr>
        <p:txBody>
          <a:bodyPr/>
          <a:lstStyle/>
          <a:p>
            <a:r>
              <a:rPr lang="en-US" dirty="0" smtClean="0"/>
              <a:t>FCC Compliance: Archaeology Topics</a:t>
            </a:r>
            <a:endParaRPr lang="en-US" dirty="0"/>
          </a:p>
        </p:txBody>
      </p:sp>
      <p:sp>
        <p:nvSpPr>
          <p:cNvPr id="3" name="Subtitle 2"/>
          <p:cNvSpPr>
            <a:spLocks noGrp="1"/>
          </p:cNvSpPr>
          <p:nvPr>
            <p:ph type="subTitle" idx="1"/>
          </p:nvPr>
        </p:nvSpPr>
        <p:spPr>
          <a:xfrm>
            <a:off x="235466" y="2566353"/>
            <a:ext cx="8673068" cy="661680"/>
          </a:xfrm>
        </p:spPr>
        <p:txBody>
          <a:bodyPr/>
          <a:lstStyle/>
          <a:p>
            <a:r>
              <a:rPr lang="en-US" dirty="0" smtClean="0"/>
              <a:t>May 4, 2016</a:t>
            </a:r>
            <a:endParaRPr lang="en-US" dirty="0"/>
          </a:p>
        </p:txBody>
      </p:sp>
    </p:spTree>
    <p:extLst>
      <p:ext uri="{BB962C8B-B14F-4D97-AF65-F5344CB8AC3E}">
        <p14:creationId xmlns:p14="http://schemas.microsoft.com/office/powerpoint/2010/main" val="1641524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NPA, Appendix C, Section VI, D(2)</a:t>
            </a:r>
            <a:endParaRPr lang="en-US"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2</a:t>
            </a:fld>
            <a:endParaRPr lang="en-GB" dirty="0"/>
          </a:p>
        </p:txBody>
      </p:sp>
      <p:sp>
        <p:nvSpPr>
          <p:cNvPr id="8" name="Text Placeholder 7"/>
          <p:cNvSpPr>
            <a:spLocks noGrp="1"/>
          </p:cNvSpPr>
          <p:nvPr>
            <p:ph type="body" sz="quarter" idx="1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 y="2495550"/>
            <a:ext cx="4134784"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95550"/>
            <a:ext cx="4223182"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6374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“Standard” Archaeological Field Methods	</a:t>
            </a:r>
            <a:endParaRPr lang="en-US"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3</a:t>
            </a:fld>
            <a:endParaRPr lang="en-GB" dirty="0"/>
          </a:p>
        </p:txBody>
      </p:sp>
      <p:sp>
        <p:nvSpPr>
          <p:cNvPr id="8" name="Text Placeholder 7"/>
          <p:cNvSpPr>
            <a:spLocks noGrp="1"/>
          </p:cNvSpPr>
          <p:nvPr>
            <p:ph type="body" sz="quarter" idx="11"/>
          </p:nvPr>
        </p:nvSpPr>
        <p:spPr>
          <a:xfrm>
            <a:off x="234950" y="2219325"/>
            <a:ext cx="8677275" cy="4000500"/>
          </a:xfrm>
        </p:spPr>
        <p:txBody>
          <a:bodyPr/>
          <a:lstStyle/>
          <a:p>
            <a:pPr marL="342900" indent="-342900">
              <a:buFont typeface="Wingdings" panose="05000000000000000000" pitchFamily="2" charset="2"/>
              <a:buChar char="v"/>
            </a:pPr>
            <a:r>
              <a:rPr lang="en-US" dirty="0" smtClean="0"/>
              <a:t>While specific practices are considered standard in some regions, settings, or states, there is no single accepted standard for appropriate field methods</a:t>
            </a:r>
          </a:p>
          <a:p>
            <a:pPr marL="342900" indent="-342900">
              <a:buFont typeface="Wingdings" panose="05000000000000000000" pitchFamily="2" charset="2"/>
              <a:buChar char="v"/>
            </a:pPr>
            <a:r>
              <a:rPr lang="en-US" dirty="0" smtClean="0"/>
              <a:t>Some SHPOs, THPOs, and land-managing agencies require permits or pre-screening of qualifications</a:t>
            </a:r>
          </a:p>
          <a:p>
            <a:pPr marL="342900" indent="-342900">
              <a:buFont typeface="Wingdings" panose="05000000000000000000" pitchFamily="2" charset="2"/>
              <a:buChar char="v"/>
            </a:pPr>
            <a:r>
              <a:rPr lang="en-US" dirty="0" smtClean="0"/>
              <a:t>The Principal Investigator is responsible for assuring that all parties consulting under Section 106 (including SHPO and tribes) are satisfied with the testing strategy in advance of field survey—or they risk having to redo survey to satisfy all parties</a:t>
            </a:r>
          </a:p>
          <a:p>
            <a:endParaRPr lang="en-US" dirty="0"/>
          </a:p>
        </p:txBody>
      </p:sp>
    </p:spTree>
    <p:extLst>
      <p:ext uri="{BB962C8B-B14F-4D97-AF65-F5344CB8AC3E}">
        <p14:creationId xmlns:p14="http://schemas.microsoft.com/office/powerpoint/2010/main" val="942571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SOI </a:t>
            </a:r>
            <a:r>
              <a:rPr lang="en-US" dirty="0" err="1" smtClean="0"/>
              <a:t>Quals</a:t>
            </a:r>
            <a:r>
              <a:rPr lang="en-US" dirty="0" smtClean="0"/>
              <a:t>—Archaeology (NPS--36 CFR Part 61)</a:t>
            </a:r>
            <a:endParaRPr lang="en-US"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4</a:t>
            </a:fld>
            <a:endParaRPr lang="en-GB" dirty="0"/>
          </a:p>
        </p:txBody>
      </p:sp>
      <p:sp>
        <p:nvSpPr>
          <p:cNvPr id="8" name="Text Placeholder 7"/>
          <p:cNvSpPr>
            <a:spLocks noGrp="1"/>
          </p:cNvSpPr>
          <p:nvPr>
            <p:ph type="body" sz="quarter" idx="11"/>
          </p:nvPr>
        </p:nvSpPr>
        <p:spPr>
          <a:xfrm>
            <a:off x="234950" y="2219325"/>
            <a:ext cx="7870825" cy="4075656"/>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0" y="2238375"/>
            <a:ext cx="4872038" cy="4056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6037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Case History—The Black Hills of South Dakota</a:t>
            </a:r>
            <a:endParaRPr lang="en-US"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5</a:t>
            </a:fld>
            <a:endParaRPr lang="en-GB" dirty="0"/>
          </a:p>
        </p:txBody>
      </p:sp>
      <p:sp>
        <p:nvSpPr>
          <p:cNvPr id="8" name="Text Placeholder 7"/>
          <p:cNvSpPr>
            <a:spLocks noGrp="1"/>
          </p:cNvSpPr>
          <p:nvPr>
            <p:ph type="body" sz="quarter" idx="11"/>
          </p:nvPr>
        </p:nvSpPr>
        <p:spPr>
          <a:xfrm>
            <a:off x="234950" y="2219325"/>
            <a:ext cx="7870825" cy="4075656"/>
          </a:xfrm>
        </p:spPr>
        <p:txBody>
          <a:bodyPr/>
          <a:lstStyle/>
          <a:p>
            <a:r>
              <a:rPr lang="en-US" dirty="0" smtClean="0"/>
              <a:t>Situation:</a:t>
            </a:r>
          </a:p>
          <a:p>
            <a:pPr marL="342900" indent="-342900">
              <a:buFont typeface="Wingdings" panose="05000000000000000000" pitchFamily="2" charset="2"/>
              <a:buChar char="v"/>
            </a:pPr>
            <a:r>
              <a:rPr lang="en-US" dirty="0" smtClean="0"/>
              <a:t>A cellular carrier proposed multiple sites within the Black Hills Region of South Dakota</a:t>
            </a:r>
          </a:p>
          <a:p>
            <a:pPr marL="342900" indent="-342900">
              <a:buFont typeface="Wingdings" panose="05000000000000000000" pitchFamily="2" charset="2"/>
              <a:buChar char="v"/>
            </a:pPr>
            <a:r>
              <a:rPr lang="en-US" dirty="0" smtClean="0"/>
              <a:t>Tribes either replied with no interest, or “timed out” according to FCC Declaratory Ruling process</a:t>
            </a:r>
          </a:p>
          <a:p>
            <a:pPr marL="342900" indent="-342900">
              <a:buFont typeface="Wingdings" panose="05000000000000000000" pitchFamily="2" charset="2"/>
              <a:buChar char="v"/>
            </a:pPr>
            <a:r>
              <a:rPr lang="en-US" dirty="0" smtClean="0"/>
              <a:t>Shortly after the consultant completed documentation that FCC requirements had been met, a THPO called the consultant and said that she had missed where the projects were, and there were actually big issues</a:t>
            </a:r>
            <a:endParaRPr lang="en-US" dirty="0"/>
          </a:p>
        </p:txBody>
      </p:sp>
    </p:spTree>
    <p:extLst>
      <p:ext uri="{BB962C8B-B14F-4D97-AF65-F5344CB8AC3E}">
        <p14:creationId xmlns:p14="http://schemas.microsoft.com/office/powerpoint/2010/main" val="13973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Case History—The Black Hills of South Dakota</a:t>
            </a:r>
            <a:endParaRPr lang="en-US"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6</a:t>
            </a:fld>
            <a:endParaRPr lang="en-GB" dirty="0"/>
          </a:p>
        </p:txBody>
      </p:sp>
      <p:sp>
        <p:nvSpPr>
          <p:cNvPr id="8" name="Text Placeholder 7"/>
          <p:cNvSpPr>
            <a:spLocks noGrp="1"/>
          </p:cNvSpPr>
          <p:nvPr>
            <p:ph type="body" sz="quarter" idx="11"/>
          </p:nvPr>
        </p:nvSpPr>
        <p:spPr>
          <a:xfrm>
            <a:off x="234950" y="2219325"/>
            <a:ext cx="7870825" cy="4075656"/>
          </a:xfrm>
        </p:spPr>
        <p:txBody>
          <a:bodyPr/>
          <a:lstStyle/>
          <a:p>
            <a:r>
              <a:rPr lang="en-US" dirty="0" smtClean="0"/>
              <a:t>Consultation at work:</a:t>
            </a:r>
          </a:p>
          <a:p>
            <a:pPr marL="342900" indent="-342900">
              <a:buFont typeface="Wingdings" panose="05000000000000000000" pitchFamily="2" charset="2"/>
              <a:buChar char="v"/>
            </a:pPr>
            <a:r>
              <a:rPr lang="en-US" dirty="0" smtClean="0"/>
              <a:t>The consultant contacted the carrier, and explained the situation</a:t>
            </a:r>
          </a:p>
          <a:p>
            <a:pPr marL="342900" indent="-342900">
              <a:buFont typeface="Wingdings" panose="05000000000000000000" pitchFamily="2" charset="2"/>
              <a:buChar char="v"/>
            </a:pPr>
            <a:r>
              <a:rPr lang="en-US" dirty="0" smtClean="0"/>
              <a:t>The carrier understood the importance of the THPO concerns, and notified FCC of the situation, and their willingness to reopen consultation</a:t>
            </a:r>
          </a:p>
          <a:p>
            <a:pPr marL="342900" indent="-342900">
              <a:buFont typeface="Wingdings" panose="05000000000000000000" pitchFamily="2" charset="2"/>
              <a:buChar char="v"/>
            </a:pPr>
            <a:r>
              <a:rPr lang="en-US" dirty="0" smtClean="0"/>
              <a:t>Meanwhile, the THPO had contacted several other THPOs, all of whom were concerned and interested in further consultation when they realized the location of the project</a:t>
            </a:r>
          </a:p>
        </p:txBody>
      </p:sp>
    </p:spTree>
    <p:extLst>
      <p:ext uri="{BB962C8B-B14F-4D97-AF65-F5344CB8AC3E}">
        <p14:creationId xmlns:p14="http://schemas.microsoft.com/office/powerpoint/2010/main" val="2306921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Case History—The Black Hills of South Dakota</a:t>
            </a:r>
            <a:endParaRPr lang="en-US"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7</a:t>
            </a:fld>
            <a:endParaRPr lang="en-GB" dirty="0"/>
          </a:p>
        </p:txBody>
      </p:sp>
      <p:sp>
        <p:nvSpPr>
          <p:cNvPr id="8" name="Text Placeholder 7"/>
          <p:cNvSpPr>
            <a:spLocks noGrp="1"/>
          </p:cNvSpPr>
          <p:nvPr>
            <p:ph type="body" sz="quarter" idx="11"/>
          </p:nvPr>
        </p:nvSpPr>
        <p:spPr>
          <a:xfrm>
            <a:off x="234950" y="2219325"/>
            <a:ext cx="7870825" cy="4075656"/>
          </a:xfrm>
        </p:spPr>
        <p:txBody>
          <a:bodyPr/>
          <a:lstStyle/>
          <a:p>
            <a:r>
              <a:rPr lang="en-US" dirty="0" smtClean="0"/>
              <a:t>Strategy:</a:t>
            </a:r>
          </a:p>
          <a:p>
            <a:pPr marL="342900" indent="-342900">
              <a:buFont typeface="Wingdings" panose="05000000000000000000" pitchFamily="2" charset="2"/>
              <a:buChar char="v"/>
            </a:pPr>
            <a:r>
              <a:rPr lang="en-US" dirty="0" smtClean="0"/>
              <a:t>The carrier recognized that several proposed projects would have similar issues, and decided to meet with the interested tribes about the entire group of sites</a:t>
            </a:r>
          </a:p>
          <a:p>
            <a:pPr marL="342900" indent="-342900">
              <a:buFont typeface="Wingdings" panose="05000000000000000000" pitchFamily="2" charset="2"/>
              <a:buChar char="v"/>
            </a:pPr>
            <a:r>
              <a:rPr lang="en-US" dirty="0" smtClean="0"/>
              <a:t>Several THPOs and tribal elders were concerned that geographic clues to tribally significant items had been missed during the archaeological surveys</a:t>
            </a:r>
          </a:p>
          <a:p>
            <a:pPr marL="342900" indent="-342900">
              <a:buFont typeface="Wingdings" panose="05000000000000000000" pitchFamily="2" charset="2"/>
              <a:buChar char="v"/>
            </a:pPr>
            <a:r>
              <a:rPr lang="en-US" dirty="0" smtClean="0"/>
              <a:t>The carrier organized a road trip to visit each of the Black Hills projects with the interested tribes, to re-examine the locations from a tribal perspective</a:t>
            </a:r>
          </a:p>
          <a:p>
            <a:pPr marL="342900" indent="-342900">
              <a:buFont typeface="Wingdings" panose="05000000000000000000" pitchFamily="2" charset="2"/>
              <a:buChar char="v"/>
            </a:pPr>
            <a:endParaRPr lang="en-US" dirty="0" smtClean="0"/>
          </a:p>
        </p:txBody>
      </p:sp>
    </p:spTree>
    <p:extLst>
      <p:ext uri="{BB962C8B-B14F-4D97-AF65-F5344CB8AC3E}">
        <p14:creationId xmlns:p14="http://schemas.microsoft.com/office/powerpoint/2010/main" val="2060126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Case History—The Black Hills of South Dakota</a:t>
            </a:r>
            <a:endParaRPr lang="en-US"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8</a:t>
            </a:fld>
            <a:endParaRPr lang="en-GB" dirty="0"/>
          </a:p>
        </p:txBody>
      </p:sp>
      <p:sp>
        <p:nvSpPr>
          <p:cNvPr id="8" name="Text Placeholder 7"/>
          <p:cNvSpPr>
            <a:spLocks noGrp="1"/>
          </p:cNvSpPr>
          <p:nvPr>
            <p:ph type="body" sz="quarter" idx="11"/>
          </p:nvPr>
        </p:nvSpPr>
        <p:spPr>
          <a:xfrm>
            <a:off x="234950" y="2219325"/>
            <a:ext cx="7870825" cy="4075656"/>
          </a:xfrm>
        </p:spPr>
        <p:txBody>
          <a:bodyPr/>
          <a:lstStyle/>
          <a:p>
            <a:r>
              <a:rPr lang="en-US" dirty="0" smtClean="0"/>
              <a:t>Outcome:</a:t>
            </a:r>
          </a:p>
          <a:p>
            <a:pPr marL="342900" indent="-342900">
              <a:buFont typeface="Wingdings" panose="05000000000000000000" pitchFamily="2" charset="2"/>
              <a:buChar char="v"/>
            </a:pPr>
            <a:r>
              <a:rPr lang="en-US" dirty="0" smtClean="0"/>
              <a:t>Several meetings and a week of field trips led to an agreement about which locations were acceptable and which needed to be moved slightly or significantly</a:t>
            </a:r>
          </a:p>
          <a:p>
            <a:pPr marL="342900" indent="-342900">
              <a:buFont typeface="Wingdings" panose="05000000000000000000" pitchFamily="2" charset="2"/>
              <a:buChar char="v"/>
            </a:pPr>
            <a:r>
              <a:rPr lang="en-US" dirty="0" smtClean="0"/>
              <a:t>A tribal liaison was identified to assist with all of the projects to be relocated, to work in cooperation with the consultant</a:t>
            </a:r>
          </a:p>
          <a:p>
            <a:pPr marL="342900" indent="-342900">
              <a:buFont typeface="Wingdings" panose="05000000000000000000" pitchFamily="2" charset="2"/>
              <a:buChar char="v"/>
            </a:pPr>
            <a:r>
              <a:rPr lang="en-US" dirty="0" smtClean="0"/>
              <a:t>The carrier was able to build out needed sites in the Black Hills, limiting cultural impacts, and providing needed service for the community—including the tribes</a:t>
            </a:r>
          </a:p>
          <a:p>
            <a:pPr marL="342900" indent="-342900">
              <a:buFont typeface="Wingdings" panose="05000000000000000000" pitchFamily="2" charset="2"/>
              <a:buChar char="v"/>
            </a:pPr>
            <a:endParaRPr lang="en-US" dirty="0" smtClean="0"/>
          </a:p>
          <a:p>
            <a:pPr marL="342900" indent="-342900">
              <a:buFont typeface="Wingdings" panose="05000000000000000000" pitchFamily="2" charset="2"/>
              <a:buChar char="v"/>
            </a:pPr>
            <a:endParaRPr lang="en-US" dirty="0" smtClean="0"/>
          </a:p>
        </p:txBody>
      </p:sp>
    </p:spTree>
    <p:extLst>
      <p:ext uri="{BB962C8B-B14F-4D97-AF65-F5344CB8AC3E}">
        <p14:creationId xmlns:p14="http://schemas.microsoft.com/office/powerpoint/2010/main" val="2443087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ERM template v17">
  <a:themeElements>
    <a:clrScheme name="ERM_1">
      <a:dk1>
        <a:srgbClr val="666F74"/>
      </a:dk1>
      <a:lt1>
        <a:sysClr val="window" lastClr="FFFFFF"/>
      </a:lt1>
      <a:dk2>
        <a:srgbClr val="003362"/>
      </a:dk2>
      <a:lt2>
        <a:srgbClr val="FFFFFF"/>
      </a:lt2>
      <a:accent1>
        <a:srgbClr val="007A5F"/>
      </a:accent1>
      <a:accent2>
        <a:srgbClr val="B1A800"/>
      </a:accent2>
      <a:accent3>
        <a:srgbClr val="D28700"/>
      </a:accent3>
      <a:accent4>
        <a:srgbClr val="C40043"/>
      </a:accent4>
      <a:accent5>
        <a:srgbClr val="008DD6"/>
      </a:accent5>
      <a:accent6>
        <a:srgbClr val="6A83B2"/>
      </a:accent6>
      <a:hlink>
        <a:srgbClr val="666F74"/>
      </a:hlink>
      <a:folHlink>
        <a:srgbClr val="666F74"/>
      </a:folHlink>
    </a:clrScheme>
    <a:fontScheme name="ERM_1">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Ins="0" rtlCol="0">
        <a:spAutoFit/>
      </a:bodyPr>
      <a:lstStyle>
        <a:defPPr>
          <a:defRPr sz="14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0716A065FCDA468BA8ABFD46D399EE" ma:contentTypeVersion="22" ma:contentTypeDescription="Create a new document." ma:contentTypeScope="" ma:versionID="1c44126c98e26853a3793462e08569c4">
  <xsd:schema xmlns:xsd="http://www.w3.org/2001/XMLSchema" xmlns:xs="http://www.w3.org/2001/XMLSchema" xmlns:p="http://schemas.microsoft.com/office/2006/metadata/properties" xmlns:ns2="1ab58cee-ddd4-4613-a174-e9df535166c4" targetNamespace="http://schemas.microsoft.com/office/2006/metadata/properties" ma:root="true" ma:fieldsID="b9cfb9e33e16ccb783338d711796dddd" ns2:_="">
    <xsd:import namespace="1ab58cee-ddd4-4613-a174-e9df535166c4"/>
    <xsd:element name="properties">
      <xsd:complexType>
        <xsd:sequence>
          <xsd:element name="documentManagement">
            <xsd:complexType>
              <xsd:all>
                <xsd:element ref="ns2:Softwar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b58cee-ddd4-4613-a174-e9df535166c4" elementFormDefault="qualified">
    <xsd:import namespace="http://schemas.microsoft.com/office/2006/documentManagement/types"/>
    <xsd:import namespace="http://schemas.microsoft.com/office/infopath/2007/PartnerControls"/>
    <xsd:element name="Software" ma:index="4" nillable="true" ma:displayName="Software" ma:default="PowerPoint 2010" ma:format="Dropdown" ma:internalName="Software" ma:readOnly="false">
      <xsd:simpleType>
        <xsd:restriction base="dms:Choice">
          <xsd:enumeration value="PowerPoint 2010"/>
          <xsd:enumeration value="PowerPoint 2003/2007"/>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Software xmlns="1ab58cee-ddd4-4613-a174-e9df535166c4">PowerPoint 2010</Software>
  </documentManagement>
</p:properti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81C9960D-3BE5-4EAD-A701-DC2D50DEBCAB}">
  <ds:schemaRefs>
    <ds:schemaRef ds:uri="http://schemas.microsoft.com/sharepoint/v3/contenttype/forms"/>
  </ds:schemaRefs>
</ds:datastoreItem>
</file>

<file path=customXml/itemProps2.xml><?xml version="1.0" encoding="utf-8"?>
<ds:datastoreItem xmlns:ds="http://schemas.openxmlformats.org/officeDocument/2006/customXml" ds:itemID="{BC6D8EAE-F312-4EB0-8C26-BFCBF9247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b58cee-ddd4-4613-a174-e9df535166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469B0D-AC35-4314-8C03-252554A2F4F5}">
  <ds:schemaRefs>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dcmitype/"/>
    <ds:schemaRef ds:uri="1ab58cee-ddd4-4613-a174-e9df535166c4"/>
    <ds:schemaRef ds:uri="http://schemas.openxmlformats.org/package/2006/metadata/core-properties"/>
    <ds:schemaRef ds:uri="http://www.w3.org/XML/1998/namespace"/>
    <ds:schemaRef ds:uri="http://purl.org/dc/elements/1.1/"/>
  </ds:schemaRefs>
</ds:datastoreItem>
</file>

<file path=customXml/itemProps4.xml><?xml version="1.0" encoding="utf-8"?>
<ds:datastoreItem xmlns:ds="http://schemas.openxmlformats.org/officeDocument/2006/customXml" ds:itemID="{54B801C5-4CA8-438D-BF34-79A27661E4C8}">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ERM template v17</Template>
  <TotalTime>5374</TotalTime>
  <Words>485</Words>
  <Application>Microsoft Office PowerPoint</Application>
  <PresentationFormat>On-screen Show (4:3)</PresentationFormat>
  <Paragraphs>37</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Book Antiqua</vt:lpstr>
      <vt:lpstr>Calibri</vt:lpstr>
      <vt:lpstr>Wingdings</vt:lpstr>
      <vt:lpstr>ERM template v17</vt:lpstr>
      <vt:lpstr>Custom Design</vt:lpstr>
      <vt:lpstr>FCC Compliance: Archaeology Topics</vt:lpstr>
      <vt:lpstr>NPA, Appendix C, Section VI, D(2)</vt:lpstr>
      <vt:lpstr>“Standard” Archaeological Field Methods </vt:lpstr>
      <vt:lpstr>SOI Quals—Archaeology (NPS--36 CFR Part 61)</vt:lpstr>
      <vt:lpstr>Case History—The Black Hills of South Dakota</vt:lpstr>
      <vt:lpstr>Case History—The Black Hills of South Dakota</vt:lpstr>
      <vt:lpstr>Case History—The Black Hills of South Dakota</vt:lpstr>
      <vt:lpstr>Case History—The Black Hills of South Dakota</vt:lpstr>
    </vt:vector>
  </TitlesOfParts>
  <Company>ERM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Template</dc:title>
  <dc:creator>Sarah Bailey</dc:creator>
  <cp:lastModifiedBy>Maira Delao</cp:lastModifiedBy>
  <cp:revision>36</cp:revision>
  <dcterms:created xsi:type="dcterms:W3CDTF">2012-04-02T12:05:24Z</dcterms:created>
  <dcterms:modified xsi:type="dcterms:W3CDTF">2016-05-05T20:12:39Z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0x010100120716A065FCDA468BA8ABFD46D399EE</vt:lpwstr>
  </property>
  <property fmtid="{D5CDD505-2E9C-101B-9397-08002B2CF9AE}" pid="3" name="_TemplateID">
    <vt:lpwstr>TC103382681033</vt:lpwstr>
  </property>
  <property fmtid="{D5CDD505-2E9C-101B-9397-08002B2CF9AE}" pid="5" name="_NewReviewCycle">
    <vt:lpwstr/>
  </property>
  <property fmtid="{D5CDD505-2E9C-101B-9397-08002B2CF9AE}" pid="10" name="AlternateThumbnailUrl">
    <vt:lpwstr/>
  </property>
  <property fmtid="{D5CDD505-2E9C-101B-9397-08002B2CF9AE}" pid="11" name="wic_System_Copyright">
    <vt:lpwstr/>
  </property>
  <property fmtid="{D5CDD505-2E9C-101B-9397-08002B2CF9AE}" pid="12" name="Comments">
    <vt:lpwstr/>
  </property>
</Properties>
</file>