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notesSlides/notesSlide25.xml" ContentType="application/vnd.openxmlformats-officedocument.presentationml.notesSlide+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tags/tag14.xml" ContentType="application/vnd.openxmlformats-officedocument.presentationml.tags+xml"/>
  <Override PartName="/ppt/notesSlides/notesSlide34.xml" ContentType="application/vnd.openxmlformats-officedocument.presentationml.notesSlide+xml"/>
  <Override PartName="/ppt/tags/tag15.xml" ContentType="application/vnd.openxmlformats-officedocument.presentationml.tags+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tags/tag17.xml" ContentType="application/vnd.openxmlformats-officedocument.presentationml.tags+xml"/>
  <Override PartName="/ppt/notesSlides/notesSlide37.xml" ContentType="application/vnd.openxmlformats-officedocument.presentationml.notesSlide+xml"/>
  <Override PartName="/ppt/tags/tag18.xml" ContentType="application/vnd.openxmlformats-officedocument.presentationml.tags+xml"/>
  <Override PartName="/ppt/notesSlides/notesSlide38.xml" ContentType="application/vnd.openxmlformats-officedocument.presentationml.notesSlide+xml"/>
  <Override PartName="/ppt/tags/tag19.xml" ContentType="application/vnd.openxmlformats-officedocument.presentationml.tags+xml"/>
  <Override PartName="/ppt/notesSlides/notesSlide39.xml" ContentType="application/vnd.openxmlformats-officedocument.presentationml.notesSlide+xml"/>
  <Override PartName="/ppt/tags/tag20.xml" ContentType="application/vnd.openxmlformats-officedocument.presentationml.tags+xml"/>
  <Override PartName="/ppt/notesSlides/notesSlide40.xml" ContentType="application/vnd.openxmlformats-officedocument.presentationml.notesSlide+xml"/>
  <Override PartName="/ppt/tags/tag21.xml" ContentType="application/vnd.openxmlformats-officedocument.presentationml.tags+xml"/>
  <Override PartName="/ppt/notesSlides/notesSlide41.xml" ContentType="application/vnd.openxmlformats-officedocument.presentationml.notesSlide+xml"/>
  <Override PartName="/ppt/tags/tag22.xml" ContentType="application/vnd.openxmlformats-officedocument.presentationml.tags+xml"/>
  <Override PartName="/ppt/notesSlides/notesSlide42.xml" ContentType="application/vnd.openxmlformats-officedocument.presentationml.notesSlide+xml"/>
  <Override PartName="/ppt/tags/tag23.xml" ContentType="application/vnd.openxmlformats-officedocument.presentationml.tags+xml"/>
  <Override PartName="/ppt/notesSlides/notesSlide43.xml" ContentType="application/vnd.openxmlformats-officedocument.presentationml.notesSlide+xml"/>
  <Override PartName="/ppt/tags/tag24.xml" ContentType="application/vnd.openxmlformats-officedocument.presentationml.tags+xml"/>
  <Override PartName="/ppt/notesSlides/notesSlide44.xml" ContentType="application/vnd.openxmlformats-officedocument.presentationml.notesSlide+xml"/>
  <Override PartName="/ppt/tags/tag25.xml" ContentType="application/vnd.openxmlformats-officedocument.presentationml.tags+xml"/>
  <Override PartName="/ppt/notesSlides/notesSlide45.xml" ContentType="application/vnd.openxmlformats-officedocument.presentationml.notesSlide+xml"/>
  <Override PartName="/ppt/tags/tag26.xml" ContentType="application/vnd.openxmlformats-officedocument.presentationml.tags+xml"/>
  <Override PartName="/ppt/notesSlides/notesSlide46.xml" ContentType="application/vnd.openxmlformats-officedocument.presentationml.notesSlide+xml"/>
  <Override PartName="/ppt/tags/tag27.xml" ContentType="application/vnd.openxmlformats-officedocument.presentationml.tags+xml"/>
  <Override PartName="/ppt/notesSlides/notesSlide47.xml" ContentType="application/vnd.openxmlformats-officedocument.presentationml.notesSlide+xml"/>
  <Override PartName="/ppt/tags/tag28.xml" ContentType="application/vnd.openxmlformats-officedocument.presentationml.tags+xml"/>
  <Override PartName="/ppt/notesSlides/notesSlide48.xml" ContentType="application/vnd.openxmlformats-officedocument.presentationml.notesSlide+xml"/>
  <Override PartName="/ppt/tags/tag29.xml" ContentType="application/vnd.openxmlformats-officedocument.presentationml.tags+xml"/>
  <Override PartName="/ppt/notesSlides/notesSlide49.xml" ContentType="application/vnd.openxmlformats-officedocument.presentationml.notesSlide+xml"/>
  <Override PartName="/ppt/tags/tag30.xml" ContentType="application/vnd.openxmlformats-officedocument.presentationml.tags+xml"/>
  <Override PartName="/ppt/notesSlides/notesSlide50.xml" ContentType="application/vnd.openxmlformats-officedocument.presentationml.notesSlide+xml"/>
  <Override PartName="/ppt/tags/tag31.xml" ContentType="application/vnd.openxmlformats-officedocument.presentationml.tags+xml"/>
  <Override PartName="/ppt/notesSlides/notesSlide51.xml" ContentType="application/vnd.openxmlformats-officedocument.presentationml.notesSlide+xml"/>
  <Override PartName="/ppt/tags/tag32.xml" ContentType="application/vnd.openxmlformats-officedocument.presentationml.tags+xml"/>
  <Override PartName="/ppt/notesSlides/notesSlide52.xml" ContentType="application/vnd.openxmlformats-officedocument.presentationml.notesSlide+xml"/>
  <Override PartName="/ppt/tags/tag33.xml" ContentType="application/vnd.openxmlformats-officedocument.presentationml.tags+xml"/>
  <Override PartName="/ppt/notesSlides/notesSlide53.xml" ContentType="application/vnd.openxmlformats-officedocument.presentationml.notesSlide+xml"/>
  <Override PartName="/ppt/tags/tag34.xml" ContentType="application/vnd.openxmlformats-officedocument.presentationml.tags+xml"/>
  <Override PartName="/ppt/notesSlides/notesSlide54.xml" ContentType="application/vnd.openxmlformats-officedocument.presentationml.notesSlide+xml"/>
  <Override PartName="/ppt/tags/tag35.xml" ContentType="application/vnd.openxmlformats-officedocument.presentationml.tags+xml"/>
  <Override PartName="/ppt/notesSlides/notesSlide55.xml" ContentType="application/vnd.openxmlformats-officedocument.presentationml.notesSlide+xml"/>
  <Override PartName="/ppt/tags/tag36.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37.xml" ContentType="application/vnd.openxmlformats-officedocument.presentationml.tags+xml"/>
  <Override PartName="/ppt/notesSlides/notesSlide60.xml" ContentType="application/vnd.openxmlformats-officedocument.presentationml.notesSlide+xml"/>
  <Override PartName="/ppt/tags/tag38.xml" ContentType="application/vnd.openxmlformats-officedocument.presentationml.tags+xml"/>
  <Override PartName="/ppt/notesSlides/notesSlide61.xml" ContentType="application/vnd.openxmlformats-officedocument.presentationml.notesSlide+xml"/>
  <Override PartName="/ppt/tags/tag39.xml" ContentType="application/vnd.openxmlformats-officedocument.presentationml.tags+xml"/>
  <Override PartName="/ppt/notesSlides/notesSlide62.xml" ContentType="application/vnd.openxmlformats-officedocument.presentationml.notesSlide+xml"/>
  <Override PartName="/ppt/tags/tag40.xml" ContentType="application/vnd.openxmlformats-officedocument.presentationml.tags+xml"/>
  <Override PartName="/ppt/notesSlides/notesSlide63.xml" ContentType="application/vnd.openxmlformats-officedocument.presentationml.notesSlide+xml"/>
  <Override PartName="/ppt/tags/tag41.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42.xml" ContentType="application/vnd.openxmlformats-officedocument.presentationml.tags+xml"/>
  <Override PartName="/ppt/notesSlides/notesSlide72.xml" ContentType="application/vnd.openxmlformats-officedocument.presentationml.notesSlide+xml"/>
  <Override PartName="/ppt/tags/tag43.xml" ContentType="application/vnd.openxmlformats-officedocument.presentationml.tags+xml"/>
  <Override PartName="/ppt/notesSlides/notesSlide73.xml" ContentType="application/vnd.openxmlformats-officedocument.presentationml.notesSlide+xml"/>
  <Override PartName="/ppt/tags/tag44.xml" ContentType="application/vnd.openxmlformats-officedocument.presentationml.tags+xml"/>
  <Override PartName="/ppt/notesSlides/notesSlide74.xml" ContentType="application/vnd.openxmlformats-officedocument.presentationml.notesSlide+xml"/>
  <Override PartName="/ppt/tags/tag45.xml" ContentType="application/vnd.openxmlformats-officedocument.presentationml.tags+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78"/>
  </p:notesMasterIdLst>
  <p:handoutMasterIdLst>
    <p:handoutMasterId r:id="rId79"/>
  </p:handoutMasterIdLst>
  <p:sldIdLst>
    <p:sldId id="256" r:id="rId2"/>
    <p:sldId id="464" r:id="rId3"/>
    <p:sldId id="636" r:id="rId4"/>
    <p:sldId id="637" r:id="rId5"/>
    <p:sldId id="638" r:id="rId6"/>
    <p:sldId id="639" r:id="rId7"/>
    <p:sldId id="640" r:id="rId8"/>
    <p:sldId id="641" r:id="rId9"/>
    <p:sldId id="642" r:id="rId10"/>
    <p:sldId id="643" r:id="rId11"/>
    <p:sldId id="644" r:id="rId12"/>
    <p:sldId id="645" r:id="rId13"/>
    <p:sldId id="646" r:id="rId14"/>
    <p:sldId id="647" r:id="rId15"/>
    <p:sldId id="648" r:id="rId16"/>
    <p:sldId id="649" r:id="rId17"/>
    <p:sldId id="650" r:id="rId18"/>
    <p:sldId id="651" r:id="rId19"/>
    <p:sldId id="652" r:id="rId20"/>
    <p:sldId id="653" r:id="rId21"/>
    <p:sldId id="654" r:id="rId22"/>
    <p:sldId id="655" r:id="rId23"/>
    <p:sldId id="656" r:id="rId24"/>
    <p:sldId id="669" r:id="rId25"/>
    <p:sldId id="670" r:id="rId26"/>
    <p:sldId id="671" r:id="rId27"/>
    <p:sldId id="672" r:id="rId28"/>
    <p:sldId id="673" r:id="rId29"/>
    <p:sldId id="674" r:id="rId30"/>
    <p:sldId id="584" r:id="rId31"/>
    <p:sldId id="585" r:id="rId32"/>
    <p:sldId id="586" r:id="rId33"/>
    <p:sldId id="587" r:id="rId34"/>
    <p:sldId id="588" r:id="rId35"/>
    <p:sldId id="633" r:id="rId36"/>
    <p:sldId id="634" r:id="rId37"/>
    <p:sldId id="591" r:id="rId38"/>
    <p:sldId id="592" r:id="rId39"/>
    <p:sldId id="593" r:id="rId40"/>
    <p:sldId id="594" r:id="rId41"/>
    <p:sldId id="595" r:id="rId42"/>
    <p:sldId id="596" r:id="rId43"/>
    <p:sldId id="597" r:id="rId44"/>
    <p:sldId id="598" r:id="rId45"/>
    <p:sldId id="599" r:id="rId46"/>
    <p:sldId id="600" r:id="rId47"/>
    <p:sldId id="601" r:id="rId48"/>
    <p:sldId id="602" r:id="rId49"/>
    <p:sldId id="603" r:id="rId50"/>
    <p:sldId id="604" r:id="rId51"/>
    <p:sldId id="605" r:id="rId52"/>
    <p:sldId id="606" r:id="rId53"/>
    <p:sldId id="607" r:id="rId54"/>
    <p:sldId id="608" r:id="rId55"/>
    <p:sldId id="609" r:id="rId56"/>
    <p:sldId id="610" r:id="rId57"/>
    <p:sldId id="611" r:id="rId58"/>
    <p:sldId id="562" r:id="rId59"/>
    <p:sldId id="612" r:id="rId60"/>
    <p:sldId id="613" r:id="rId61"/>
    <p:sldId id="614" r:id="rId62"/>
    <p:sldId id="615" r:id="rId63"/>
    <p:sldId id="616" r:id="rId64"/>
    <p:sldId id="617" r:id="rId65"/>
    <p:sldId id="629" r:id="rId66"/>
    <p:sldId id="657" r:id="rId67"/>
    <p:sldId id="658" r:id="rId68"/>
    <p:sldId id="659" r:id="rId69"/>
    <p:sldId id="660" r:id="rId70"/>
    <p:sldId id="662" r:id="rId71"/>
    <p:sldId id="661" r:id="rId72"/>
    <p:sldId id="663" r:id="rId73"/>
    <p:sldId id="665" r:id="rId74"/>
    <p:sldId id="666" r:id="rId75"/>
    <p:sldId id="668" r:id="rId76"/>
    <p:sldId id="667" r:id="rId77"/>
  </p:sldIdLst>
  <p:sldSz cx="9144000" cy="6858000" type="screen4x3"/>
  <p:notesSz cx="6934200" cy="9220200"/>
  <p:custDataLst>
    <p:tags r:id="rId80"/>
  </p:custDataLst>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sz="2400"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sz="2400"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sz="2400"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sz="2400" kern="1200">
        <a:solidFill>
          <a:schemeClr val="tx1"/>
        </a:solidFill>
        <a:latin typeface="Calibri"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A0B9417C-C01A-428D-A289-B6DF7578F20D}">
          <p14:sldIdLst>
            <p14:sldId id="256"/>
            <p14:sldId id="464"/>
            <p14:sldId id="636"/>
          </p14:sldIdLst>
        </p14:section>
        <p14:section name="Getting to May 31" id="{094C26FF-6872-4ED6-BFBF-41B04A1F8D3B}">
          <p14:sldIdLst>
            <p14:sldId id="637"/>
            <p14:sldId id="638"/>
            <p14:sldId id="639"/>
            <p14:sldId id="640"/>
            <p14:sldId id="641"/>
          </p14:sldIdLst>
        </p14:section>
        <p14:section name="Bidding Procedures Highlights" id="{10BC7693-A2DE-481D-90EE-06BC93F690D2}">
          <p14:sldIdLst>
            <p14:sldId id="642"/>
            <p14:sldId id="643"/>
            <p14:sldId id="644"/>
            <p14:sldId id="645"/>
            <p14:sldId id="646"/>
            <p14:sldId id="647"/>
            <p14:sldId id="648"/>
            <p14:sldId id="649"/>
            <p14:sldId id="650"/>
            <p14:sldId id="651"/>
            <p14:sldId id="652"/>
            <p14:sldId id="653"/>
            <p14:sldId id="654"/>
            <p14:sldId id="655"/>
            <p14:sldId id="656"/>
          </p14:sldIdLst>
        </p14:section>
        <p14:section name="Bidding System" id="{A4AE3BED-9DCD-4F81-9429-87ECE1C21A98}">
          <p14:sldIdLst>
            <p14:sldId id="669"/>
            <p14:sldId id="670"/>
            <p14:sldId id="671"/>
            <p14:sldId id="672"/>
            <p14:sldId id="673"/>
            <p14:sldId id="674"/>
            <p14:sldId id="584"/>
            <p14:sldId id="585"/>
            <p14:sldId id="586"/>
            <p14:sldId id="587"/>
            <p14:sldId id="588"/>
            <p14:sldId id="633"/>
            <p14:sldId id="634"/>
            <p14:sldId id="591"/>
            <p14:sldId id="592"/>
            <p14:sldId id="593"/>
            <p14:sldId id="594"/>
            <p14:sldId id="595"/>
            <p14:sldId id="596"/>
            <p14:sldId id="597"/>
            <p14:sldId id="598"/>
            <p14:sldId id="599"/>
            <p14:sldId id="600"/>
            <p14:sldId id="601"/>
            <p14:sldId id="602"/>
            <p14:sldId id="603"/>
            <p14:sldId id="604"/>
            <p14:sldId id="605"/>
            <p14:sldId id="606"/>
            <p14:sldId id="607"/>
            <p14:sldId id="608"/>
            <p14:sldId id="609"/>
            <p14:sldId id="610"/>
            <p14:sldId id="611"/>
          </p14:sldIdLst>
        </p14:section>
        <p14:section name="PRS" id="{8672468D-F60D-485B-8FB6-5F5B1CF03277}">
          <p14:sldIdLst>
            <p14:sldId id="562"/>
            <p14:sldId id="612"/>
            <p14:sldId id="613"/>
            <p14:sldId id="614"/>
            <p14:sldId id="615"/>
            <p14:sldId id="616"/>
            <p14:sldId id="617"/>
          </p14:sldIdLst>
        </p14:section>
        <p14:section name="Break" id="{72880917-7706-4472-AD67-3BF9EBB13EF2}">
          <p14:sldIdLst>
            <p14:sldId id="629"/>
          </p14:sldIdLst>
        </p14:section>
        <p14:section name="CORES" id="{C4C0BC63-7A60-4BCF-8C10-10F4D881101B}">
          <p14:sldIdLst>
            <p14:sldId id="657"/>
            <p14:sldId id="658"/>
          </p14:sldIdLst>
        </p14:section>
        <p14:section name="New Stage" id="{7442F50A-0D9D-4ECF-B793-755A48B2C358}">
          <p14:sldIdLst>
            <p14:sldId id="659"/>
            <p14:sldId id="660"/>
            <p14:sldId id="662"/>
            <p14:sldId id="661"/>
            <p14:sldId id="663"/>
            <p14:sldId id="665"/>
            <p14:sldId id="666"/>
          </p14:sldIdLst>
        </p14:section>
        <p14:section name="Q&amp;A" id="{3E0E08A8-44A1-413F-974E-078E71E72F1F}">
          <p14:sldIdLst>
            <p14:sldId id="668"/>
            <p14:sldId id="6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1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6F45"/>
    <a:srgbClr val="FFFF00"/>
    <a:srgbClr val="9B8B76"/>
    <a:srgbClr val="C68543"/>
    <a:srgbClr val="8D8351"/>
    <a:srgbClr val="D0A083"/>
    <a:srgbClr val="BF9277"/>
    <a:srgbClr val="9AB7DA"/>
    <a:srgbClr val="599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42" autoAdjust="0"/>
    <p:restoredTop sz="67153" autoAdjust="0"/>
  </p:normalViewPr>
  <p:slideViewPr>
    <p:cSldViewPr snapToGrid="0" snapToObjects="1">
      <p:cViewPr varScale="1">
        <p:scale>
          <a:sx n="78" d="100"/>
          <a:sy n="78" d="100"/>
        </p:scale>
        <p:origin x="21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2728"/>
    </p:cViewPr>
  </p:sorterViewPr>
  <p:notesViewPr>
    <p:cSldViewPr snapToGrid="0" snapToObjects="1">
      <p:cViewPr varScale="1">
        <p:scale>
          <a:sx n="82" d="100"/>
          <a:sy n="82" d="100"/>
        </p:scale>
        <p:origin x="201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B5C3E2BE-D83D-4579-B2B1-2D569692A8A9}" type="datetimeFigureOut">
              <a:rPr lang="en-US" smtClean="0"/>
              <a:t>5/23/2016</a:t>
            </a:fld>
            <a:endParaRPr lang="en-US"/>
          </a:p>
        </p:txBody>
      </p:sp>
      <p:sp>
        <p:nvSpPr>
          <p:cNvPr id="4" name="Footer Placeholder 3"/>
          <p:cNvSpPr>
            <a:spLocks noGrp="1"/>
          </p:cNvSpPr>
          <p:nvPr>
            <p:ph type="ftr" sz="quarter" idx="2"/>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1962"/>
          </a:xfrm>
          <a:prstGeom prst="rect">
            <a:avLst/>
          </a:prstGeom>
        </p:spPr>
        <p:txBody>
          <a:bodyPr vert="horz" lIns="91440" tIns="45720" rIns="91440" bIns="45720" rtlCol="0" anchor="b"/>
          <a:lstStyle>
            <a:lvl1pPr algn="r">
              <a:defRPr sz="1200"/>
            </a:lvl1pPr>
          </a:lstStyle>
          <a:p>
            <a:fld id="{0DE3F6EB-DCC1-4F94-895E-8D937CB475A1}" type="slidenum">
              <a:rPr lang="en-US" smtClean="0"/>
              <a:t>‹#›</a:t>
            </a:fld>
            <a:endParaRPr lang="en-US"/>
          </a:p>
        </p:txBody>
      </p:sp>
    </p:spTree>
    <p:extLst>
      <p:ext uri="{BB962C8B-B14F-4D97-AF65-F5344CB8AC3E}">
        <p14:creationId xmlns:p14="http://schemas.microsoft.com/office/powerpoint/2010/main" val="142666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4C727DBD-0102-403E-8193-0ED1E560AAD3}" type="datetimeFigureOut">
              <a:rPr lang="en-US" smtClean="0"/>
              <a:t>5/23/2016</a:t>
            </a:fld>
            <a:endParaRPr lang="en-US"/>
          </a:p>
        </p:txBody>
      </p:sp>
      <p:sp>
        <p:nvSpPr>
          <p:cNvPr id="4" name="Slide Image Placeholder 3"/>
          <p:cNvSpPr>
            <a:spLocks noGrp="1" noRot="1" noChangeAspect="1"/>
          </p:cNvSpPr>
          <p:nvPr>
            <p:ph type="sldImg" idx="2"/>
          </p:nvPr>
        </p:nvSpPr>
        <p:spPr>
          <a:xfrm>
            <a:off x="1392238" y="1152525"/>
            <a:ext cx="414972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98C25648-C5BD-44A7-9BCB-12B86D59B5D7}" type="slidenum">
              <a:rPr lang="en-US" smtClean="0"/>
              <a:t>‹#›</a:t>
            </a:fld>
            <a:endParaRPr lang="en-US"/>
          </a:p>
        </p:txBody>
      </p:sp>
    </p:spTree>
    <p:extLst>
      <p:ext uri="{BB962C8B-B14F-4D97-AF65-F5344CB8AC3E}">
        <p14:creationId xmlns:p14="http://schemas.microsoft.com/office/powerpoint/2010/main" val="172568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a:t>
            </a:fld>
            <a:endParaRPr lang="en-US" dirty="0"/>
          </a:p>
        </p:txBody>
      </p:sp>
    </p:spTree>
    <p:extLst>
      <p:ext uri="{BB962C8B-B14F-4D97-AF65-F5344CB8AC3E}">
        <p14:creationId xmlns:p14="http://schemas.microsoft.com/office/powerpoint/2010/main" val="2483441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11</a:t>
            </a:fld>
            <a:endParaRPr lang="en-US"/>
          </a:p>
        </p:txBody>
      </p:sp>
    </p:spTree>
    <p:extLst>
      <p:ext uri="{BB962C8B-B14F-4D97-AF65-F5344CB8AC3E}">
        <p14:creationId xmlns:p14="http://schemas.microsoft.com/office/powerpoint/2010/main" val="1677134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12</a:t>
            </a:fld>
            <a:endParaRPr lang="en-US"/>
          </a:p>
        </p:txBody>
      </p:sp>
    </p:spTree>
    <p:extLst>
      <p:ext uri="{BB962C8B-B14F-4D97-AF65-F5344CB8AC3E}">
        <p14:creationId xmlns:p14="http://schemas.microsoft.com/office/powerpoint/2010/main" val="94184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13</a:t>
            </a:fld>
            <a:endParaRPr lang="en-US"/>
          </a:p>
        </p:txBody>
      </p:sp>
    </p:spTree>
    <p:extLst>
      <p:ext uri="{BB962C8B-B14F-4D97-AF65-F5344CB8AC3E}">
        <p14:creationId xmlns:p14="http://schemas.microsoft.com/office/powerpoint/2010/main" val="269291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14</a:t>
            </a:fld>
            <a:endParaRPr lang="en-US"/>
          </a:p>
        </p:txBody>
      </p:sp>
    </p:spTree>
    <p:extLst>
      <p:ext uri="{BB962C8B-B14F-4D97-AF65-F5344CB8AC3E}">
        <p14:creationId xmlns:p14="http://schemas.microsoft.com/office/powerpoint/2010/main" val="31334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15</a:t>
            </a:fld>
            <a:endParaRPr lang="en-US"/>
          </a:p>
        </p:txBody>
      </p:sp>
    </p:spTree>
    <p:extLst>
      <p:ext uri="{BB962C8B-B14F-4D97-AF65-F5344CB8AC3E}">
        <p14:creationId xmlns:p14="http://schemas.microsoft.com/office/powerpoint/2010/main" val="957793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98C25648-C5BD-44A7-9BCB-12B86D59B5D7}" type="slidenum">
              <a:rPr lang="en-US" smtClean="0"/>
              <a:t>16</a:t>
            </a:fld>
            <a:endParaRPr lang="en-US"/>
          </a:p>
        </p:txBody>
      </p:sp>
    </p:spTree>
    <p:extLst>
      <p:ext uri="{BB962C8B-B14F-4D97-AF65-F5344CB8AC3E}">
        <p14:creationId xmlns:p14="http://schemas.microsoft.com/office/powerpoint/2010/main" val="3383064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17</a:t>
            </a:fld>
            <a:endParaRPr lang="en-US"/>
          </a:p>
        </p:txBody>
      </p:sp>
    </p:spTree>
    <p:extLst>
      <p:ext uri="{BB962C8B-B14F-4D97-AF65-F5344CB8AC3E}">
        <p14:creationId xmlns:p14="http://schemas.microsoft.com/office/powerpoint/2010/main" val="1474394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18</a:t>
            </a:fld>
            <a:endParaRPr lang="en-US"/>
          </a:p>
        </p:txBody>
      </p:sp>
    </p:spTree>
    <p:extLst>
      <p:ext uri="{BB962C8B-B14F-4D97-AF65-F5344CB8AC3E}">
        <p14:creationId xmlns:p14="http://schemas.microsoft.com/office/powerpoint/2010/main" val="2428799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19</a:t>
            </a:fld>
            <a:endParaRPr lang="en-US"/>
          </a:p>
        </p:txBody>
      </p:sp>
    </p:spTree>
    <p:extLst>
      <p:ext uri="{BB962C8B-B14F-4D97-AF65-F5344CB8AC3E}">
        <p14:creationId xmlns:p14="http://schemas.microsoft.com/office/powerpoint/2010/main" val="135497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20</a:t>
            </a:fld>
            <a:endParaRPr lang="en-US"/>
          </a:p>
        </p:txBody>
      </p:sp>
    </p:spTree>
    <p:extLst>
      <p:ext uri="{BB962C8B-B14F-4D97-AF65-F5344CB8AC3E}">
        <p14:creationId xmlns:p14="http://schemas.microsoft.com/office/powerpoint/2010/main" val="4770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a:t>
            </a:fld>
            <a:endParaRPr lang="en-US" dirty="0"/>
          </a:p>
        </p:txBody>
      </p:sp>
    </p:spTree>
    <p:extLst>
      <p:ext uri="{BB962C8B-B14F-4D97-AF65-F5344CB8AC3E}">
        <p14:creationId xmlns:p14="http://schemas.microsoft.com/office/powerpoint/2010/main" val="3907800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21</a:t>
            </a:fld>
            <a:endParaRPr lang="en-US"/>
          </a:p>
        </p:txBody>
      </p:sp>
    </p:spTree>
    <p:extLst>
      <p:ext uri="{BB962C8B-B14F-4D97-AF65-F5344CB8AC3E}">
        <p14:creationId xmlns:p14="http://schemas.microsoft.com/office/powerpoint/2010/main" val="9675086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GB" dirty="0"/>
          </a:p>
        </p:txBody>
      </p:sp>
      <p:sp>
        <p:nvSpPr>
          <p:cNvPr id="4" name="Slide Number Placeholder 3"/>
          <p:cNvSpPr>
            <a:spLocks noGrp="1"/>
          </p:cNvSpPr>
          <p:nvPr>
            <p:ph type="sldNum" sz="quarter" idx="10"/>
          </p:nvPr>
        </p:nvSpPr>
        <p:spPr/>
        <p:txBody>
          <a:bodyPr/>
          <a:lstStyle/>
          <a:p>
            <a:fld id="{98C25648-C5BD-44A7-9BCB-12B86D59B5D7}" type="slidenum">
              <a:rPr lang="en-US" smtClean="0"/>
              <a:t>22</a:t>
            </a:fld>
            <a:endParaRPr lang="en-US"/>
          </a:p>
        </p:txBody>
      </p:sp>
    </p:spTree>
    <p:extLst>
      <p:ext uri="{BB962C8B-B14F-4D97-AF65-F5344CB8AC3E}">
        <p14:creationId xmlns:p14="http://schemas.microsoft.com/office/powerpoint/2010/main" val="2310393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23</a:t>
            </a:fld>
            <a:endParaRPr lang="en-US"/>
          </a:p>
        </p:txBody>
      </p:sp>
    </p:spTree>
    <p:extLst>
      <p:ext uri="{BB962C8B-B14F-4D97-AF65-F5344CB8AC3E}">
        <p14:creationId xmlns:p14="http://schemas.microsoft.com/office/powerpoint/2010/main" val="2295219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24</a:t>
            </a:fld>
            <a:endParaRPr lang="en-US"/>
          </a:p>
        </p:txBody>
      </p:sp>
    </p:spTree>
    <p:extLst>
      <p:ext uri="{BB962C8B-B14F-4D97-AF65-F5344CB8AC3E}">
        <p14:creationId xmlns:p14="http://schemas.microsoft.com/office/powerpoint/2010/main" val="1684327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25</a:t>
            </a:fld>
            <a:endParaRPr lang="en-US"/>
          </a:p>
        </p:txBody>
      </p:sp>
    </p:spTree>
    <p:extLst>
      <p:ext uri="{BB962C8B-B14F-4D97-AF65-F5344CB8AC3E}">
        <p14:creationId xmlns:p14="http://schemas.microsoft.com/office/powerpoint/2010/main" val="2395341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26</a:t>
            </a:fld>
            <a:endParaRPr lang="en-US" dirty="0"/>
          </a:p>
        </p:txBody>
      </p:sp>
    </p:spTree>
    <p:extLst>
      <p:ext uri="{BB962C8B-B14F-4D97-AF65-F5344CB8AC3E}">
        <p14:creationId xmlns:p14="http://schemas.microsoft.com/office/powerpoint/2010/main" val="3900020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27</a:t>
            </a:fld>
            <a:endParaRPr lang="en-US" dirty="0"/>
          </a:p>
        </p:txBody>
      </p:sp>
    </p:spTree>
    <p:extLst>
      <p:ext uri="{BB962C8B-B14F-4D97-AF65-F5344CB8AC3E}">
        <p14:creationId xmlns:p14="http://schemas.microsoft.com/office/powerpoint/2010/main" val="721109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28</a:t>
            </a:fld>
            <a:endParaRPr lang="en-US" dirty="0"/>
          </a:p>
        </p:txBody>
      </p:sp>
    </p:spTree>
    <p:extLst>
      <p:ext uri="{BB962C8B-B14F-4D97-AF65-F5344CB8AC3E}">
        <p14:creationId xmlns:p14="http://schemas.microsoft.com/office/powerpoint/2010/main" val="3576788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29</a:t>
            </a:fld>
            <a:endParaRPr lang="en-US" dirty="0"/>
          </a:p>
        </p:txBody>
      </p:sp>
    </p:spTree>
    <p:extLst>
      <p:ext uri="{BB962C8B-B14F-4D97-AF65-F5344CB8AC3E}">
        <p14:creationId xmlns:p14="http://schemas.microsoft.com/office/powerpoint/2010/main" val="4157746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30</a:t>
            </a:fld>
            <a:endParaRPr lang="en-US" dirty="0"/>
          </a:p>
        </p:txBody>
      </p:sp>
    </p:spTree>
    <p:extLst>
      <p:ext uri="{BB962C8B-B14F-4D97-AF65-F5344CB8AC3E}">
        <p14:creationId xmlns:p14="http://schemas.microsoft.com/office/powerpoint/2010/main" val="2995408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a:t>
            </a:fld>
            <a:endParaRPr lang="en-US"/>
          </a:p>
        </p:txBody>
      </p:sp>
    </p:spTree>
    <p:extLst>
      <p:ext uri="{BB962C8B-B14F-4D97-AF65-F5344CB8AC3E}">
        <p14:creationId xmlns:p14="http://schemas.microsoft.com/office/powerpoint/2010/main" val="1925002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31</a:t>
            </a:fld>
            <a:endParaRPr lang="en-US" dirty="0"/>
          </a:p>
        </p:txBody>
      </p:sp>
    </p:spTree>
    <p:extLst>
      <p:ext uri="{BB962C8B-B14F-4D97-AF65-F5344CB8AC3E}">
        <p14:creationId xmlns:p14="http://schemas.microsoft.com/office/powerpoint/2010/main" val="3157739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32</a:t>
            </a:fld>
            <a:endParaRPr lang="en-US" dirty="0"/>
          </a:p>
        </p:txBody>
      </p:sp>
    </p:spTree>
    <p:extLst>
      <p:ext uri="{BB962C8B-B14F-4D97-AF65-F5344CB8AC3E}">
        <p14:creationId xmlns:p14="http://schemas.microsoft.com/office/powerpoint/2010/main" val="2702962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33</a:t>
            </a:fld>
            <a:endParaRPr lang="en-US" dirty="0"/>
          </a:p>
        </p:txBody>
      </p:sp>
    </p:spTree>
    <p:extLst>
      <p:ext uri="{BB962C8B-B14F-4D97-AF65-F5344CB8AC3E}">
        <p14:creationId xmlns:p14="http://schemas.microsoft.com/office/powerpoint/2010/main" val="1844887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34</a:t>
            </a:fld>
            <a:endParaRPr lang="en-US" dirty="0"/>
          </a:p>
        </p:txBody>
      </p:sp>
    </p:spTree>
    <p:extLst>
      <p:ext uri="{BB962C8B-B14F-4D97-AF65-F5344CB8AC3E}">
        <p14:creationId xmlns:p14="http://schemas.microsoft.com/office/powerpoint/2010/main" val="4244845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35</a:t>
            </a:fld>
            <a:endParaRPr lang="en-US" dirty="0"/>
          </a:p>
        </p:txBody>
      </p:sp>
    </p:spTree>
    <p:extLst>
      <p:ext uri="{BB962C8B-B14F-4D97-AF65-F5344CB8AC3E}">
        <p14:creationId xmlns:p14="http://schemas.microsoft.com/office/powerpoint/2010/main" val="9227986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36</a:t>
            </a:fld>
            <a:endParaRPr lang="en-US" dirty="0"/>
          </a:p>
        </p:txBody>
      </p:sp>
    </p:spTree>
    <p:extLst>
      <p:ext uri="{BB962C8B-B14F-4D97-AF65-F5344CB8AC3E}">
        <p14:creationId xmlns:p14="http://schemas.microsoft.com/office/powerpoint/2010/main" val="23842880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37</a:t>
            </a:fld>
            <a:endParaRPr lang="en-US" dirty="0"/>
          </a:p>
        </p:txBody>
      </p:sp>
    </p:spTree>
    <p:extLst>
      <p:ext uri="{BB962C8B-B14F-4D97-AF65-F5344CB8AC3E}">
        <p14:creationId xmlns:p14="http://schemas.microsoft.com/office/powerpoint/2010/main" val="6965241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38</a:t>
            </a:fld>
            <a:endParaRPr lang="en-US" dirty="0"/>
          </a:p>
        </p:txBody>
      </p:sp>
    </p:spTree>
    <p:extLst>
      <p:ext uri="{BB962C8B-B14F-4D97-AF65-F5344CB8AC3E}">
        <p14:creationId xmlns:p14="http://schemas.microsoft.com/office/powerpoint/2010/main" val="29613799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39</a:t>
            </a:fld>
            <a:endParaRPr lang="en-US" dirty="0"/>
          </a:p>
        </p:txBody>
      </p:sp>
    </p:spTree>
    <p:extLst>
      <p:ext uri="{BB962C8B-B14F-4D97-AF65-F5344CB8AC3E}">
        <p14:creationId xmlns:p14="http://schemas.microsoft.com/office/powerpoint/2010/main" val="1129296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40</a:t>
            </a:fld>
            <a:endParaRPr lang="en-US" dirty="0"/>
          </a:p>
        </p:txBody>
      </p:sp>
    </p:spTree>
    <p:extLst>
      <p:ext uri="{BB962C8B-B14F-4D97-AF65-F5344CB8AC3E}">
        <p14:creationId xmlns:p14="http://schemas.microsoft.com/office/powerpoint/2010/main" val="303809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a:t>
            </a:fld>
            <a:endParaRPr lang="en-US"/>
          </a:p>
        </p:txBody>
      </p:sp>
    </p:spTree>
    <p:extLst>
      <p:ext uri="{BB962C8B-B14F-4D97-AF65-F5344CB8AC3E}">
        <p14:creationId xmlns:p14="http://schemas.microsoft.com/office/powerpoint/2010/main" val="28576636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41</a:t>
            </a:fld>
            <a:endParaRPr lang="en-US" dirty="0"/>
          </a:p>
        </p:txBody>
      </p:sp>
    </p:spTree>
    <p:extLst>
      <p:ext uri="{BB962C8B-B14F-4D97-AF65-F5344CB8AC3E}">
        <p14:creationId xmlns:p14="http://schemas.microsoft.com/office/powerpoint/2010/main" val="16260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42</a:t>
            </a:fld>
            <a:endParaRPr lang="en-US" dirty="0"/>
          </a:p>
        </p:txBody>
      </p:sp>
    </p:spTree>
    <p:extLst>
      <p:ext uri="{BB962C8B-B14F-4D97-AF65-F5344CB8AC3E}">
        <p14:creationId xmlns:p14="http://schemas.microsoft.com/office/powerpoint/2010/main" val="3280271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43</a:t>
            </a:fld>
            <a:endParaRPr lang="en-US" dirty="0"/>
          </a:p>
        </p:txBody>
      </p:sp>
    </p:spTree>
    <p:extLst>
      <p:ext uri="{BB962C8B-B14F-4D97-AF65-F5344CB8AC3E}">
        <p14:creationId xmlns:p14="http://schemas.microsoft.com/office/powerpoint/2010/main" val="33392320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44</a:t>
            </a:fld>
            <a:endParaRPr lang="en-US" dirty="0"/>
          </a:p>
        </p:txBody>
      </p:sp>
    </p:spTree>
    <p:extLst>
      <p:ext uri="{BB962C8B-B14F-4D97-AF65-F5344CB8AC3E}">
        <p14:creationId xmlns:p14="http://schemas.microsoft.com/office/powerpoint/2010/main" val="1496776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45</a:t>
            </a:fld>
            <a:endParaRPr lang="en-US" dirty="0"/>
          </a:p>
        </p:txBody>
      </p:sp>
    </p:spTree>
    <p:extLst>
      <p:ext uri="{BB962C8B-B14F-4D97-AF65-F5344CB8AC3E}">
        <p14:creationId xmlns:p14="http://schemas.microsoft.com/office/powerpoint/2010/main" val="26521844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46</a:t>
            </a:fld>
            <a:endParaRPr lang="en-US" dirty="0"/>
          </a:p>
        </p:txBody>
      </p:sp>
    </p:spTree>
    <p:extLst>
      <p:ext uri="{BB962C8B-B14F-4D97-AF65-F5344CB8AC3E}">
        <p14:creationId xmlns:p14="http://schemas.microsoft.com/office/powerpoint/2010/main" val="32747909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47</a:t>
            </a:fld>
            <a:endParaRPr lang="en-US" dirty="0"/>
          </a:p>
        </p:txBody>
      </p:sp>
    </p:spTree>
    <p:extLst>
      <p:ext uri="{BB962C8B-B14F-4D97-AF65-F5344CB8AC3E}">
        <p14:creationId xmlns:p14="http://schemas.microsoft.com/office/powerpoint/2010/main" val="4481141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48</a:t>
            </a:fld>
            <a:endParaRPr lang="en-US" dirty="0"/>
          </a:p>
        </p:txBody>
      </p:sp>
    </p:spTree>
    <p:extLst>
      <p:ext uri="{BB962C8B-B14F-4D97-AF65-F5344CB8AC3E}">
        <p14:creationId xmlns:p14="http://schemas.microsoft.com/office/powerpoint/2010/main" val="747691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49</a:t>
            </a:fld>
            <a:endParaRPr lang="en-US" dirty="0"/>
          </a:p>
        </p:txBody>
      </p:sp>
    </p:spTree>
    <p:extLst>
      <p:ext uri="{BB962C8B-B14F-4D97-AF65-F5344CB8AC3E}">
        <p14:creationId xmlns:p14="http://schemas.microsoft.com/office/powerpoint/2010/main" val="4112817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50</a:t>
            </a:fld>
            <a:endParaRPr lang="en-US" dirty="0"/>
          </a:p>
        </p:txBody>
      </p:sp>
    </p:spTree>
    <p:extLst>
      <p:ext uri="{BB962C8B-B14F-4D97-AF65-F5344CB8AC3E}">
        <p14:creationId xmlns:p14="http://schemas.microsoft.com/office/powerpoint/2010/main" val="129134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a:t>
            </a:fld>
            <a:endParaRPr lang="en-US"/>
          </a:p>
        </p:txBody>
      </p:sp>
    </p:spTree>
    <p:extLst>
      <p:ext uri="{BB962C8B-B14F-4D97-AF65-F5344CB8AC3E}">
        <p14:creationId xmlns:p14="http://schemas.microsoft.com/office/powerpoint/2010/main" val="7344841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51</a:t>
            </a:fld>
            <a:endParaRPr lang="en-US" dirty="0"/>
          </a:p>
        </p:txBody>
      </p:sp>
    </p:spTree>
    <p:extLst>
      <p:ext uri="{BB962C8B-B14F-4D97-AF65-F5344CB8AC3E}">
        <p14:creationId xmlns:p14="http://schemas.microsoft.com/office/powerpoint/2010/main" val="2427969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52</a:t>
            </a:fld>
            <a:endParaRPr lang="en-US" dirty="0"/>
          </a:p>
        </p:txBody>
      </p:sp>
    </p:spTree>
    <p:extLst>
      <p:ext uri="{BB962C8B-B14F-4D97-AF65-F5344CB8AC3E}">
        <p14:creationId xmlns:p14="http://schemas.microsoft.com/office/powerpoint/2010/main" val="2033503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53</a:t>
            </a:fld>
            <a:endParaRPr lang="en-US" dirty="0"/>
          </a:p>
        </p:txBody>
      </p:sp>
    </p:spTree>
    <p:extLst>
      <p:ext uri="{BB962C8B-B14F-4D97-AF65-F5344CB8AC3E}">
        <p14:creationId xmlns:p14="http://schemas.microsoft.com/office/powerpoint/2010/main" val="791339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54</a:t>
            </a:fld>
            <a:endParaRPr lang="en-US" dirty="0"/>
          </a:p>
        </p:txBody>
      </p:sp>
    </p:spTree>
    <p:extLst>
      <p:ext uri="{BB962C8B-B14F-4D97-AF65-F5344CB8AC3E}">
        <p14:creationId xmlns:p14="http://schemas.microsoft.com/office/powerpoint/2010/main" val="3848216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55</a:t>
            </a:fld>
            <a:endParaRPr lang="en-US" dirty="0"/>
          </a:p>
        </p:txBody>
      </p:sp>
    </p:spTree>
    <p:extLst>
      <p:ext uri="{BB962C8B-B14F-4D97-AF65-F5344CB8AC3E}">
        <p14:creationId xmlns:p14="http://schemas.microsoft.com/office/powerpoint/2010/main" val="28320292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56</a:t>
            </a:fld>
            <a:endParaRPr lang="en-US" dirty="0"/>
          </a:p>
        </p:txBody>
      </p:sp>
    </p:spTree>
    <p:extLst>
      <p:ext uri="{BB962C8B-B14F-4D97-AF65-F5344CB8AC3E}">
        <p14:creationId xmlns:p14="http://schemas.microsoft.com/office/powerpoint/2010/main" val="2648856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57</a:t>
            </a:fld>
            <a:endParaRPr lang="en-US" dirty="0"/>
          </a:p>
        </p:txBody>
      </p:sp>
    </p:spTree>
    <p:extLst>
      <p:ext uri="{BB962C8B-B14F-4D97-AF65-F5344CB8AC3E}">
        <p14:creationId xmlns:p14="http://schemas.microsoft.com/office/powerpoint/2010/main" val="23332427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58</a:t>
            </a:fld>
            <a:endParaRPr lang="en-US"/>
          </a:p>
        </p:txBody>
      </p:sp>
    </p:spTree>
    <p:extLst>
      <p:ext uri="{BB962C8B-B14F-4D97-AF65-F5344CB8AC3E}">
        <p14:creationId xmlns:p14="http://schemas.microsoft.com/office/powerpoint/2010/main" val="39470603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59</a:t>
            </a:fld>
            <a:endParaRPr lang="en-US"/>
          </a:p>
        </p:txBody>
      </p:sp>
    </p:spTree>
    <p:extLst>
      <p:ext uri="{BB962C8B-B14F-4D97-AF65-F5344CB8AC3E}">
        <p14:creationId xmlns:p14="http://schemas.microsoft.com/office/powerpoint/2010/main" val="41049397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60</a:t>
            </a:fld>
            <a:endParaRPr lang="en-US"/>
          </a:p>
        </p:txBody>
      </p:sp>
    </p:spTree>
    <p:extLst>
      <p:ext uri="{BB962C8B-B14F-4D97-AF65-F5344CB8AC3E}">
        <p14:creationId xmlns:p14="http://schemas.microsoft.com/office/powerpoint/2010/main" val="374136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7</a:t>
            </a:fld>
            <a:endParaRPr lang="en-US"/>
          </a:p>
        </p:txBody>
      </p:sp>
    </p:spTree>
    <p:extLst>
      <p:ext uri="{BB962C8B-B14F-4D97-AF65-F5344CB8AC3E}">
        <p14:creationId xmlns:p14="http://schemas.microsoft.com/office/powerpoint/2010/main" val="12367339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61</a:t>
            </a:fld>
            <a:endParaRPr lang="en-US" dirty="0"/>
          </a:p>
        </p:txBody>
      </p:sp>
    </p:spTree>
    <p:extLst>
      <p:ext uri="{BB962C8B-B14F-4D97-AF65-F5344CB8AC3E}">
        <p14:creationId xmlns:p14="http://schemas.microsoft.com/office/powerpoint/2010/main" val="2647134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62</a:t>
            </a:fld>
            <a:endParaRPr lang="en-US" dirty="0"/>
          </a:p>
        </p:txBody>
      </p:sp>
    </p:spTree>
    <p:extLst>
      <p:ext uri="{BB962C8B-B14F-4D97-AF65-F5344CB8AC3E}">
        <p14:creationId xmlns:p14="http://schemas.microsoft.com/office/powerpoint/2010/main" val="6365686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63</a:t>
            </a:fld>
            <a:endParaRPr lang="en-US" dirty="0"/>
          </a:p>
        </p:txBody>
      </p:sp>
    </p:spTree>
    <p:extLst>
      <p:ext uri="{BB962C8B-B14F-4D97-AF65-F5344CB8AC3E}">
        <p14:creationId xmlns:p14="http://schemas.microsoft.com/office/powerpoint/2010/main" val="22962223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64</a:t>
            </a:fld>
            <a:endParaRPr lang="en-US" dirty="0"/>
          </a:p>
        </p:txBody>
      </p:sp>
    </p:spTree>
    <p:extLst>
      <p:ext uri="{BB962C8B-B14F-4D97-AF65-F5344CB8AC3E}">
        <p14:creationId xmlns:p14="http://schemas.microsoft.com/office/powerpoint/2010/main" val="3848756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65</a:t>
            </a:fld>
            <a:endParaRPr lang="en-US" dirty="0"/>
          </a:p>
        </p:txBody>
      </p:sp>
    </p:spTree>
    <p:extLst>
      <p:ext uri="{BB962C8B-B14F-4D97-AF65-F5344CB8AC3E}">
        <p14:creationId xmlns:p14="http://schemas.microsoft.com/office/powerpoint/2010/main" val="5500486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66</a:t>
            </a:fld>
            <a:endParaRPr lang="en-US"/>
          </a:p>
        </p:txBody>
      </p:sp>
    </p:spTree>
    <p:extLst>
      <p:ext uri="{BB962C8B-B14F-4D97-AF65-F5344CB8AC3E}">
        <p14:creationId xmlns:p14="http://schemas.microsoft.com/office/powerpoint/2010/main" val="27960524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67</a:t>
            </a:fld>
            <a:endParaRPr lang="en-US"/>
          </a:p>
        </p:txBody>
      </p:sp>
    </p:spTree>
    <p:extLst>
      <p:ext uri="{BB962C8B-B14F-4D97-AF65-F5344CB8AC3E}">
        <p14:creationId xmlns:p14="http://schemas.microsoft.com/office/powerpoint/2010/main" val="28129071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68</a:t>
            </a:fld>
            <a:endParaRPr lang="en-US"/>
          </a:p>
        </p:txBody>
      </p:sp>
    </p:spTree>
    <p:extLst>
      <p:ext uri="{BB962C8B-B14F-4D97-AF65-F5344CB8AC3E}">
        <p14:creationId xmlns:p14="http://schemas.microsoft.com/office/powerpoint/2010/main" val="31264929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69</a:t>
            </a:fld>
            <a:endParaRPr lang="en-US"/>
          </a:p>
        </p:txBody>
      </p:sp>
    </p:spTree>
    <p:extLst>
      <p:ext uri="{BB962C8B-B14F-4D97-AF65-F5344CB8AC3E}">
        <p14:creationId xmlns:p14="http://schemas.microsoft.com/office/powerpoint/2010/main" val="36839407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70</a:t>
            </a:fld>
            <a:endParaRPr lang="en-US"/>
          </a:p>
        </p:txBody>
      </p:sp>
    </p:spTree>
    <p:extLst>
      <p:ext uri="{BB962C8B-B14F-4D97-AF65-F5344CB8AC3E}">
        <p14:creationId xmlns:p14="http://schemas.microsoft.com/office/powerpoint/2010/main" val="2949516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8</a:t>
            </a:fld>
            <a:endParaRPr lang="en-US"/>
          </a:p>
        </p:txBody>
      </p:sp>
    </p:spTree>
    <p:extLst>
      <p:ext uri="{BB962C8B-B14F-4D97-AF65-F5344CB8AC3E}">
        <p14:creationId xmlns:p14="http://schemas.microsoft.com/office/powerpoint/2010/main" val="18074396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1200"/>
              </a:spcAft>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71</a:t>
            </a:fld>
            <a:endParaRPr lang="en-US"/>
          </a:p>
        </p:txBody>
      </p:sp>
    </p:spTree>
    <p:extLst>
      <p:ext uri="{BB962C8B-B14F-4D97-AF65-F5344CB8AC3E}">
        <p14:creationId xmlns:p14="http://schemas.microsoft.com/office/powerpoint/2010/main" val="6994070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72</a:t>
            </a:fld>
            <a:endParaRPr lang="en-US"/>
          </a:p>
        </p:txBody>
      </p:sp>
    </p:spTree>
    <p:extLst>
      <p:ext uri="{BB962C8B-B14F-4D97-AF65-F5344CB8AC3E}">
        <p14:creationId xmlns:p14="http://schemas.microsoft.com/office/powerpoint/2010/main" val="7182983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73</a:t>
            </a:fld>
            <a:endParaRPr lang="en-US" dirty="0"/>
          </a:p>
        </p:txBody>
      </p:sp>
    </p:spTree>
    <p:extLst>
      <p:ext uri="{BB962C8B-B14F-4D97-AF65-F5344CB8AC3E}">
        <p14:creationId xmlns:p14="http://schemas.microsoft.com/office/powerpoint/2010/main" val="14106776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74</a:t>
            </a:fld>
            <a:endParaRPr lang="en-US" dirty="0"/>
          </a:p>
        </p:txBody>
      </p:sp>
    </p:spTree>
    <p:extLst>
      <p:ext uri="{BB962C8B-B14F-4D97-AF65-F5344CB8AC3E}">
        <p14:creationId xmlns:p14="http://schemas.microsoft.com/office/powerpoint/2010/main" val="21762490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75</a:t>
            </a:fld>
            <a:endParaRPr lang="en-US" dirty="0"/>
          </a:p>
        </p:txBody>
      </p:sp>
    </p:spTree>
    <p:extLst>
      <p:ext uri="{BB962C8B-B14F-4D97-AF65-F5344CB8AC3E}">
        <p14:creationId xmlns:p14="http://schemas.microsoft.com/office/powerpoint/2010/main" val="3332004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76</a:t>
            </a:fld>
            <a:endParaRPr lang="en-US" dirty="0"/>
          </a:p>
        </p:txBody>
      </p:sp>
    </p:spTree>
    <p:extLst>
      <p:ext uri="{BB962C8B-B14F-4D97-AF65-F5344CB8AC3E}">
        <p14:creationId xmlns:p14="http://schemas.microsoft.com/office/powerpoint/2010/main" val="214953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9</a:t>
            </a:fld>
            <a:endParaRPr lang="en-US"/>
          </a:p>
        </p:txBody>
      </p:sp>
    </p:spTree>
    <p:extLst>
      <p:ext uri="{BB962C8B-B14F-4D97-AF65-F5344CB8AC3E}">
        <p14:creationId xmlns:p14="http://schemas.microsoft.com/office/powerpoint/2010/main" val="3852310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C25648-C5BD-44A7-9BCB-12B86D59B5D7}" type="slidenum">
              <a:rPr lang="en-US" smtClean="0"/>
              <a:t>10</a:t>
            </a:fld>
            <a:endParaRPr lang="en-US"/>
          </a:p>
        </p:txBody>
      </p:sp>
    </p:spTree>
    <p:extLst>
      <p:ext uri="{BB962C8B-B14F-4D97-AF65-F5344CB8AC3E}">
        <p14:creationId xmlns:p14="http://schemas.microsoft.com/office/powerpoint/2010/main" val="707965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pt-tit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18876" y="2260273"/>
            <a:ext cx="4778735" cy="1293213"/>
          </a:xfrm>
          <a:noFill/>
        </p:spPr>
        <p:txBody>
          <a:bodyPr anchor="b">
            <a:normAutofit/>
          </a:bodyPr>
          <a:lstStyle>
            <a:lvl1pPr>
              <a:defRPr sz="32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718876" y="3604532"/>
            <a:ext cx="4778735" cy="1261139"/>
          </a:xfrm>
        </p:spPr>
        <p:txBody>
          <a:bodyPr/>
          <a:lstStyle>
            <a:lvl1pPr marL="0" indent="0" algn="l">
              <a:buNone/>
              <a:defRPr sz="2500" b="1" i="0">
                <a:solidFill>
                  <a:srgbClr val="599FCC"/>
                </a:solidFill>
                <a:latin typeface="+mj-lt"/>
                <a:cs typeface="Trade Gothic LT Std Ex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8021202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9888" y="1506010"/>
            <a:ext cx="7805737" cy="610658"/>
          </a:xfrm>
        </p:spPr>
        <p:txBody>
          <a:bodyPr/>
          <a:lstStyle/>
          <a:p>
            <a:r>
              <a:rPr lang="en-US" dirty="0"/>
              <a:t>Click to edit Master title style</a:t>
            </a:r>
          </a:p>
        </p:txBody>
      </p:sp>
      <p:sp>
        <p:nvSpPr>
          <p:cNvPr id="3" name="Content Placeholder 2"/>
          <p:cNvSpPr>
            <a:spLocks noGrp="1"/>
          </p:cNvSpPr>
          <p:nvPr>
            <p:ph idx="1"/>
          </p:nvPr>
        </p:nvSpPr>
        <p:spPr>
          <a:xfrm>
            <a:off x="369888" y="2243667"/>
            <a:ext cx="8462962" cy="417935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A6EBF244-7CB9-47DE-A73C-412DBDB6974C}" type="datetime1">
              <a:rPr lang="en-US" smtClean="0"/>
              <a:t>5/23/2016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TextBox 6"/>
          <p:cNvSpPr txBox="1"/>
          <p:nvPr userDrawn="1"/>
        </p:nvSpPr>
        <p:spPr>
          <a:xfrm>
            <a:off x="254000" y="228600"/>
            <a:ext cx="8703733" cy="830997"/>
          </a:xfrm>
          <a:prstGeom prst="rect">
            <a:avLst/>
          </a:prstGeom>
          <a:solidFill>
            <a:schemeClr val="bg1"/>
          </a:solidFill>
        </p:spPr>
        <p:txBody>
          <a:bodyPr wrap="square" rtlCol="0">
            <a:spAutoFit/>
          </a:bodyPr>
          <a:lstStyle/>
          <a:p>
            <a:r>
              <a:rPr lang="en-US" dirty="0"/>
              <a:t> </a:t>
            </a:r>
          </a:p>
          <a:p>
            <a:endParaRPr lang="en-US" dirty="0"/>
          </a:p>
        </p:txBody>
      </p:sp>
      <p:cxnSp>
        <p:nvCxnSpPr>
          <p:cNvPr id="9" name="Straight Connector 8"/>
          <p:cNvCxnSpPr/>
          <p:nvPr userDrawn="1"/>
        </p:nvCxnSpPr>
        <p:spPr>
          <a:xfrm>
            <a:off x="369888" y="2116668"/>
            <a:ext cx="831691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1993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6C9B5C6C-D121-430F-A68D-4A49A209A8FA}" type="datetime1">
              <a:rPr lang="en-US" smtClean="0"/>
              <a:t>5/23/2016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42480019-0A0B-45DA-9C35-2515007D086B}" type="slidenum">
              <a:rPr lang="en-US"/>
              <a:pPr>
                <a:defRPr/>
              </a:pPr>
              <a:t>‹#›</a:t>
            </a:fld>
            <a:endParaRPr lang="en-US"/>
          </a:p>
        </p:txBody>
      </p:sp>
    </p:spTree>
    <p:extLst>
      <p:ext uri="{BB962C8B-B14F-4D97-AF65-F5344CB8AC3E}">
        <p14:creationId xmlns:p14="http://schemas.microsoft.com/office/powerpoint/2010/main" val="4164163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400">
                <a:latin typeface="Helvetica Neue LT Std 55 Roman"/>
              </a:defRPr>
            </a:lvl1pPr>
            <a:lvl2pPr>
              <a:defRPr sz="2200">
                <a:latin typeface="Helvetica Neue LT Std 55 Roman"/>
              </a:defRPr>
            </a:lvl2pPr>
            <a:lvl3pPr>
              <a:defRPr sz="2000">
                <a:latin typeface="Helvetica Neue LT Std 55 Roman"/>
              </a:defRPr>
            </a:lvl3pPr>
            <a:lvl4pPr>
              <a:defRPr sz="1800">
                <a:latin typeface="Helvetica Neue LT Std 55 Roman"/>
              </a:defRPr>
            </a:lvl4pPr>
            <a:lvl5pPr>
              <a:defRPr sz="1800">
                <a:latin typeface="Helvetica Neue LT Std 55 Roman"/>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atin typeface="Helvetica Neue LT Std 55 Roman"/>
              </a:defRPr>
            </a:lvl1pPr>
            <a:lvl2pPr>
              <a:defRPr sz="2200">
                <a:latin typeface="Helvetica Neue LT Std 55 Roman"/>
              </a:defRPr>
            </a:lvl2pPr>
            <a:lvl3pPr>
              <a:defRPr sz="2000">
                <a:latin typeface="Helvetica Neue LT Std 55 Roman"/>
              </a:defRPr>
            </a:lvl3pPr>
            <a:lvl4pPr>
              <a:defRPr sz="1800">
                <a:latin typeface="Helvetica Neue LT Std 55 Roman"/>
              </a:defRPr>
            </a:lvl4pPr>
            <a:lvl5pPr>
              <a:defRPr sz="1800">
                <a:latin typeface="Helvetica Neue LT Std 55 Roman"/>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759D0A68-C53A-4D46-90ED-1755E5850293}" type="datetime1">
              <a:rPr lang="en-US" smtClean="0"/>
              <a:t>5/23/2016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B275A762-063B-4B7E-BA28-C3D4EB86E078}" type="slidenum">
              <a:rPr lang="en-US"/>
              <a:pPr>
                <a:defRPr/>
              </a:pPr>
              <a:t>‹#›</a:t>
            </a:fld>
            <a:endParaRPr lang="en-US"/>
          </a:p>
        </p:txBody>
      </p:sp>
    </p:spTree>
    <p:extLst>
      <p:ext uri="{BB962C8B-B14F-4D97-AF65-F5344CB8AC3E}">
        <p14:creationId xmlns:p14="http://schemas.microsoft.com/office/powerpoint/2010/main" val="14335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Helvetica Neue LT Std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Helvetica Neue LT Std 55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10391A3D-B89D-4801-B168-D0DFCBBFD6AC}" type="datetime1">
              <a:rPr lang="en-US" smtClean="0"/>
              <a:t>5/23/2016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0E75E7A7-6211-49A6-B9E6-37B97EB68C3C}" type="slidenum">
              <a:rPr lang="en-US"/>
              <a:pPr>
                <a:defRPr/>
              </a:pPr>
              <a:t>‹#›</a:t>
            </a:fld>
            <a:endParaRPr lang="en-US"/>
          </a:p>
        </p:txBody>
      </p:sp>
    </p:spTree>
    <p:extLst>
      <p:ext uri="{BB962C8B-B14F-4D97-AF65-F5344CB8AC3E}">
        <p14:creationId xmlns:p14="http://schemas.microsoft.com/office/powerpoint/2010/main" val="90229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4071B1BA-EA92-4EA4-8891-F421E24A60BE}" type="datetime1">
              <a:rPr lang="en-US" smtClean="0"/>
              <a:t>5/23/2016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vl1pPr>
          </a:lstStyle>
          <a:p>
            <a:pPr>
              <a:defRPr/>
            </a:pPr>
            <a:fld id="{39358AF9-D92B-47A8-82E5-1EF07B3F466B}" type="slidenum">
              <a:rPr lang="en-US"/>
              <a:pPr>
                <a:defRPr/>
              </a:pPr>
              <a:t>‹#›</a:t>
            </a:fld>
            <a:endParaRPr lang="en-US"/>
          </a:p>
        </p:txBody>
      </p:sp>
    </p:spTree>
    <p:extLst>
      <p:ext uri="{BB962C8B-B14F-4D97-AF65-F5344CB8AC3E}">
        <p14:creationId xmlns:p14="http://schemas.microsoft.com/office/powerpoint/2010/main" val="321286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ppt-divider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2535566"/>
            <a:ext cx="3992178" cy="1903851"/>
          </a:xfrm>
          <a:noFill/>
        </p:spPr>
        <p:txBody>
          <a:bodyPr anchor="ctr"/>
          <a:lstStyle/>
          <a:p>
            <a:r>
              <a:rPr lang="en-US"/>
              <a:t>Click to edit Master title style</a:t>
            </a:r>
            <a:endParaRPr lang="en-US" dirty="0"/>
          </a:p>
        </p:txBody>
      </p:sp>
    </p:spTree>
    <p:extLst>
      <p:ext uri="{BB962C8B-B14F-4D97-AF65-F5344CB8AC3E}">
        <p14:creationId xmlns:p14="http://schemas.microsoft.com/office/powerpoint/2010/main" val="90501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ppt-slide2.jpg"/>
          <p:cNvPicPr>
            <a:picLocks noChangeAspect="1"/>
          </p:cNvPicPr>
          <p:nvPr userDrawn="1"/>
        </p:nvPicPr>
        <p:blipFill rotWithShape="1">
          <a:blip r:embed="rId9">
            <a:extLst>
              <a:ext uri="{28A0092B-C50C-407E-A947-70E740481C1C}">
                <a14:useLocalDpi xmlns:a14="http://schemas.microsoft.com/office/drawing/2010/main" val="0"/>
              </a:ext>
            </a:extLst>
          </a:blip>
          <a:srcRect/>
          <a:stretch/>
        </p:blipFill>
        <p:spPr bwMode="auto">
          <a:xfrm>
            <a:off x="0" y="14177"/>
            <a:ext cx="8360229" cy="61906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369888" y="1290716"/>
            <a:ext cx="8462962" cy="497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p:cNvCxnSpPr/>
          <p:nvPr/>
        </p:nvCxnSpPr>
        <p:spPr>
          <a:xfrm flipH="1">
            <a:off x="1027113" y="858477"/>
            <a:ext cx="7573962" cy="0"/>
          </a:xfrm>
          <a:prstGeom prst="line">
            <a:avLst/>
          </a:prstGeom>
          <a:ln w="28575">
            <a:solidFill>
              <a:srgbClr val="599FCC"/>
            </a:solidFill>
          </a:ln>
          <a:effectLst/>
        </p:spPr>
        <p:style>
          <a:lnRef idx="2">
            <a:schemeClr val="accent1"/>
          </a:lnRef>
          <a:fillRef idx="0">
            <a:schemeClr val="accent1"/>
          </a:fillRef>
          <a:effectRef idx="1">
            <a:schemeClr val="accent1"/>
          </a:effectRef>
          <a:fontRef idx="minor">
            <a:schemeClr val="tx1"/>
          </a:fontRef>
        </p:style>
      </p:cxnSp>
      <p:sp>
        <p:nvSpPr>
          <p:cNvPr id="1029" name="Title Placeholder 1"/>
          <p:cNvSpPr>
            <a:spLocks noGrp="1"/>
          </p:cNvSpPr>
          <p:nvPr>
            <p:ph type="title"/>
          </p:nvPr>
        </p:nvSpPr>
        <p:spPr bwMode="auto">
          <a:xfrm>
            <a:off x="1027113" y="304472"/>
            <a:ext cx="7805737" cy="664251"/>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pic>
        <p:nvPicPr>
          <p:cNvPr id="2" name="Picture 2" descr="https://transition.fcc.gov/files/logos/fcc-logo_dark-blue.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709092" y="6496400"/>
            <a:ext cx="359488" cy="30139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9" r:id="rId6"/>
    <p:sldLayoutId id="2147483808" r:id="rId7"/>
  </p:sldLayoutIdLst>
  <p:hf hdr="0" ftr="0" dt="0"/>
  <p:txStyles>
    <p:title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p:titleStyle>
    <p:bodyStyle>
      <a:lvl1pPr marL="342900" indent="-342900" algn="l" defTabSz="457200" rtl="0" eaLnBrk="1" fontAlgn="base" hangingPunct="1">
        <a:spcBef>
          <a:spcPct val="20000"/>
        </a:spcBef>
        <a:spcAft>
          <a:spcPct val="0"/>
        </a:spcAft>
        <a:buSzPct val="150000"/>
        <a:buFont typeface="Arial" pitchFamily="34" charset="0"/>
        <a:buChar char="•"/>
        <a:defRPr sz="2400" kern="1200">
          <a:solidFill>
            <a:schemeClr val="tx1"/>
          </a:solidFill>
          <a:latin typeface="Calibri" panose="020F0502020204030204" pitchFamily="34" charset="0"/>
          <a:ea typeface="ＭＳ Ｐゴシック" charset="0"/>
          <a:cs typeface="Calibri" panose="020F0502020204030204" pitchFamily="34" charset="0"/>
        </a:defRPr>
      </a:lvl1pPr>
      <a:lvl2pPr marL="742950" indent="-285750" algn="l" defTabSz="457200" rtl="0" eaLnBrk="1" fontAlgn="base" hangingPunct="1">
        <a:spcBef>
          <a:spcPct val="20000"/>
        </a:spcBef>
        <a:spcAft>
          <a:spcPct val="0"/>
        </a:spcAft>
        <a:buSzPct val="125000"/>
        <a:buFont typeface="Wingdings" pitchFamily="2" charset="2"/>
        <a:buChar char="§"/>
        <a:defRPr sz="2200" kern="1200">
          <a:solidFill>
            <a:schemeClr val="tx1"/>
          </a:solidFill>
          <a:latin typeface="Calibri" panose="020F050202020403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Courier New" pitchFamily="49" charset="0"/>
        <a:buChar char="o"/>
        <a:defRPr sz="2000" kern="1200">
          <a:solidFill>
            <a:schemeClr val="tx1"/>
          </a:solidFill>
          <a:latin typeface="Calibri" panose="020F050202020403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Calibri" panose="020F050202020403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Calibri" panose="020F050202020403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apps.fcc.gov/edocs_public/attachmatch/FCC-15-78A1.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ireless.fcc.gov/auctions/1001/resources/tutorial_1001_reverse_clockphase/presentation.html" TargetMode="External"/><Relationship Id="rId4" Type="http://schemas.openxmlformats.org/officeDocument/2006/relationships/hyperlink" Target="https://apps.fcc.gov/edocs_public/attachmatch/DA-15-1183A1.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notesSlide" Target="../notesSlides/notesSlide27.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mailto:auction1001@fcc.gov"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9.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35.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7.xml"/><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41.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61.png"/><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50.xml"/><Relationship Id="rId7"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74.png"/><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76.png"/><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78.png"/><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8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8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8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hyperlink" Target="mailto:auction1001@fcc.gov"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86.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87.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hyperlink" Target="mailto:auction1001@fcc.gov" TargetMode="Externa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651779" y="2781700"/>
            <a:ext cx="5277067" cy="990599"/>
          </a:xfrm>
          <a:noFill/>
          <a:extLst>
            <a:ext uri="{909E8E84-426E-40dd-AFC4-6F175D3DCCD1}">
              <a14:hiddenFill xmlns="" xmlns:a14="http://schemas.microsoft.com/office/drawing/2010/main">
                <a:solidFill>
                  <a:schemeClr val="bg1"/>
                </a:solidFill>
              </a14:hiddenFill>
            </a:ext>
          </a:extLst>
        </p:spPr>
        <p:txBody>
          <a:bodyPr>
            <a:normAutofit fontScale="90000"/>
          </a:bodyPr>
          <a:lstStyle/>
          <a:p>
            <a:pPr eaLnBrk="1" hangingPunct="1"/>
            <a:r>
              <a:rPr lang="en-US" sz="3600" dirty="0">
                <a:latin typeface="Trade Gothic LT Std Ext" charset="0"/>
                <a:ea typeface="ＭＳ Ｐゴシック" pitchFamily="34" charset="-128"/>
                <a:cs typeface="Trade Gothic LT Std Ext" charset="0"/>
              </a:rPr>
              <a:t>Reverse Auction</a:t>
            </a:r>
            <a:br>
              <a:rPr lang="en-US" sz="3600" dirty="0">
                <a:latin typeface="Trade Gothic LT Std Ext" charset="0"/>
                <a:ea typeface="ＭＳ Ｐゴシック" pitchFamily="34" charset="-128"/>
                <a:cs typeface="Trade Gothic LT Std Ext" charset="0"/>
              </a:rPr>
            </a:br>
            <a:r>
              <a:rPr lang="en-US" sz="3600" dirty="0">
                <a:latin typeface="Trade Gothic LT Std Ext" charset="0"/>
                <a:ea typeface="ＭＳ Ｐゴシック" pitchFamily="34" charset="-128"/>
                <a:cs typeface="Trade Gothic LT Std Ext" charset="0"/>
              </a:rPr>
              <a:t>(Auction 1001) </a:t>
            </a:r>
            <a:br>
              <a:rPr lang="en-US" sz="3600" dirty="0">
                <a:latin typeface="Trade Gothic LT Std Ext" charset="0"/>
                <a:ea typeface="ＭＳ Ｐゴシック" pitchFamily="34" charset="-128"/>
                <a:cs typeface="Trade Gothic LT Std Ext" charset="0"/>
              </a:rPr>
            </a:br>
            <a:r>
              <a:rPr lang="en-US" sz="3600" dirty="0">
                <a:latin typeface="Trade Gothic LT Std Ext" charset="0"/>
                <a:ea typeface="ＭＳ Ｐゴシック" pitchFamily="34" charset="-128"/>
                <a:cs typeface="Trade Gothic LT Std Ext" charset="0"/>
              </a:rPr>
              <a:t>Clock Phase Workshop</a:t>
            </a:r>
          </a:p>
        </p:txBody>
      </p:sp>
      <p:sp>
        <p:nvSpPr>
          <p:cNvPr id="13315" name="Subtitle 2"/>
          <p:cNvSpPr>
            <a:spLocks noGrp="1"/>
          </p:cNvSpPr>
          <p:nvPr>
            <p:ph type="subTitle" idx="1"/>
          </p:nvPr>
        </p:nvSpPr>
        <p:spPr>
          <a:xfrm>
            <a:off x="3675268" y="3926946"/>
            <a:ext cx="5424488" cy="1260475"/>
          </a:xfrm>
        </p:spPr>
        <p:txBody>
          <a:bodyPr/>
          <a:lstStyle/>
          <a:p>
            <a:pPr eaLnBrk="1" hangingPunct="1"/>
            <a:r>
              <a:rPr lang="en-US" sz="2800" dirty="0">
                <a:latin typeface="Trade Gothic LT Std Ext" charset="0"/>
                <a:ea typeface="ＭＳ Ｐゴシック" pitchFamily="34" charset="-128"/>
              </a:rPr>
              <a:t>May 24, 2016</a:t>
            </a:r>
          </a:p>
        </p:txBody>
      </p:sp>
    </p:spTree>
    <p:custDataLst>
      <p:tags r:id="rId1"/>
    </p:custData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593094"/>
            <a:ext cx="7805737" cy="610658"/>
          </a:xfrm>
        </p:spPr>
        <p:txBody>
          <a:bodyPr/>
          <a:lstStyle/>
          <a:p>
            <a:r>
              <a:rPr lang="en-US" dirty="0" smtClean="0"/>
              <a:t>Bidding Procedures Highlights</a:t>
            </a:r>
            <a:endParaRPr lang="en-US" dirty="0"/>
          </a:p>
        </p:txBody>
      </p:sp>
      <p:sp>
        <p:nvSpPr>
          <p:cNvPr id="3" name="Content Placeholder 2"/>
          <p:cNvSpPr>
            <a:spLocks noGrp="1"/>
          </p:cNvSpPr>
          <p:nvPr>
            <p:ph idx="1"/>
          </p:nvPr>
        </p:nvSpPr>
        <p:spPr>
          <a:xfrm>
            <a:off x="1372978" y="4754441"/>
            <a:ext cx="3143333" cy="1871133"/>
          </a:xfrm>
        </p:spPr>
        <p:txBody>
          <a:bodyPr/>
          <a:lstStyle/>
          <a:p>
            <a:r>
              <a:rPr lang="en-US" dirty="0" smtClean="0">
                <a:solidFill>
                  <a:schemeClr val="tx1">
                    <a:lumMod val="50000"/>
                  </a:schemeClr>
                </a:solidFill>
              </a:rPr>
              <a:t>Bidding Statuses</a:t>
            </a:r>
          </a:p>
          <a:p>
            <a:r>
              <a:rPr lang="en-US" dirty="0" smtClean="0">
                <a:solidFill>
                  <a:schemeClr val="tx1">
                    <a:lumMod val="50000"/>
                  </a:schemeClr>
                </a:solidFill>
              </a:rPr>
              <a:t>Currently Held Option</a:t>
            </a:r>
          </a:p>
          <a:p>
            <a:r>
              <a:rPr lang="en-US" dirty="0" smtClean="0">
                <a:solidFill>
                  <a:schemeClr val="tx1">
                    <a:lumMod val="50000"/>
                  </a:schemeClr>
                </a:solidFill>
              </a:rPr>
              <a:t>Vacancy Index</a:t>
            </a:r>
          </a:p>
          <a:p>
            <a:endParaRPr lang="en-US" dirty="0"/>
          </a:p>
        </p:txBody>
      </p:sp>
      <p:sp>
        <p:nvSpPr>
          <p:cNvPr id="4" name="TextBox 3"/>
          <p:cNvSpPr txBox="1"/>
          <p:nvPr/>
        </p:nvSpPr>
        <p:spPr>
          <a:xfrm>
            <a:off x="320899" y="2341640"/>
            <a:ext cx="8774113" cy="2015936"/>
          </a:xfrm>
          <a:prstGeom prst="rect">
            <a:avLst/>
          </a:prstGeom>
          <a:noFill/>
        </p:spPr>
        <p:txBody>
          <a:bodyPr wrap="square" rtlCol="0">
            <a:spAutoFit/>
          </a:bodyPr>
          <a:lstStyle/>
          <a:p>
            <a:pPr>
              <a:spcBef>
                <a:spcPts val="600"/>
              </a:spcBef>
              <a:spcAft>
                <a:spcPts val="600"/>
              </a:spcAft>
            </a:pPr>
            <a:r>
              <a:rPr lang="en-US" sz="2200" dirty="0">
                <a:solidFill>
                  <a:schemeClr val="tx1">
                    <a:lumMod val="50000"/>
                  </a:schemeClr>
                </a:solidFill>
              </a:rPr>
              <a:t>The </a:t>
            </a:r>
            <a:r>
              <a:rPr lang="en-US" sz="2200" dirty="0" smtClean="0">
                <a:solidFill>
                  <a:schemeClr val="tx1">
                    <a:lumMod val="50000"/>
                  </a:schemeClr>
                </a:solidFill>
              </a:rPr>
              <a:t>bidding procedures are </a:t>
            </a:r>
            <a:r>
              <a:rPr lang="en-US" sz="2200" dirty="0">
                <a:solidFill>
                  <a:schemeClr val="tx1">
                    <a:lumMod val="50000"/>
                  </a:schemeClr>
                </a:solidFill>
              </a:rPr>
              <a:t>discussed in </a:t>
            </a:r>
            <a:r>
              <a:rPr lang="en-US" sz="2200" dirty="0" smtClean="0">
                <a:solidFill>
                  <a:schemeClr val="tx1">
                    <a:lumMod val="50000"/>
                  </a:schemeClr>
                </a:solidFill>
              </a:rPr>
              <a:t>detail </a:t>
            </a:r>
            <a:r>
              <a:rPr lang="en-US" sz="2200" dirty="0">
                <a:solidFill>
                  <a:schemeClr val="tx1">
                    <a:lumMod val="50000"/>
                  </a:schemeClr>
                </a:solidFill>
              </a:rPr>
              <a:t>in the </a:t>
            </a:r>
            <a:r>
              <a:rPr lang="en-US" sz="2200" dirty="0">
                <a:solidFill>
                  <a:schemeClr val="tx1">
                    <a:lumMod val="50000"/>
                  </a:schemeClr>
                </a:solidFill>
                <a:hlinkClick r:id="rId3"/>
              </a:rPr>
              <a:t>Bidding Procedures Public Notice (FCC 17-58</a:t>
            </a:r>
            <a:r>
              <a:rPr lang="en-US" sz="2200" dirty="0" smtClean="0">
                <a:solidFill>
                  <a:schemeClr val="tx1">
                    <a:lumMod val="50000"/>
                  </a:schemeClr>
                </a:solidFill>
                <a:hlinkClick r:id="rId3"/>
              </a:rPr>
              <a:t>)</a:t>
            </a:r>
            <a:r>
              <a:rPr lang="en-US" sz="2200" dirty="0" smtClean="0">
                <a:solidFill>
                  <a:schemeClr val="tx1">
                    <a:lumMod val="50000"/>
                  </a:schemeClr>
                </a:solidFill>
              </a:rPr>
              <a:t>, Appendix D to </a:t>
            </a:r>
            <a:r>
              <a:rPr lang="en-US" sz="2200" dirty="0" smtClean="0">
                <a:solidFill>
                  <a:schemeClr val="tx1">
                    <a:lumMod val="50000"/>
                  </a:schemeClr>
                </a:solidFill>
                <a:hlinkClick r:id="rId4"/>
              </a:rPr>
              <a:t>the Application Procedures Public Notice (DA 15-1183)</a:t>
            </a:r>
            <a:r>
              <a:rPr lang="en-US" sz="2200" dirty="0" smtClean="0">
                <a:solidFill>
                  <a:schemeClr val="tx1">
                    <a:lumMod val="50000"/>
                  </a:schemeClr>
                </a:solidFill>
              </a:rPr>
              <a:t>, </a:t>
            </a:r>
            <a:r>
              <a:rPr lang="en-US" sz="2200" dirty="0">
                <a:solidFill>
                  <a:schemeClr val="tx1">
                    <a:lumMod val="50000"/>
                  </a:schemeClr>
                </a:solidFill>
              </a:rPr>
              <a:t>and in the </a:t>
            </a:r>
            <a:r>
              <a:rPr lang="en-US" sz="2200" dirty="0">
                <a:solidFill>
                  <a:schemeClr val="tx1">
                    <a:lumMod val="50000"/>
                  </a:schemeClr>
                </a:solidFill>
                <a:hlinkClick r:id="rId5"/>
              </a:rPr>
              <a:t>Reverse Auction Clock Phase Tutorial</a:t>
            </a:r>
            <a:endParaRPr lang="en-US" sz="2200" dirty="0">
              <a:solidFill>
                <a:schemeClr val="tx1">
                  <a:lumMod val="50000"/>
                </a:schemeClr>
              </a:solidFill>
            </a:endParaRPr>
          </a:p>
          <a:p>
            <a:pPr>
              <a:spcBef>
                <a:spcPts val="1200"/>
              </a:spcBef>
            </a:pPr>
            <a:r>
              <a:rPr lang="en-US" sz="2200" dirty="0" smtClean="0">
                <a:solidFill>
                  <a:schemeClr val="tx1">
                    <a:lumMod val="50000"/>
                  </a:schemeClr>
                </a:solidFill>
              </a:rPr>
              <a:t>This portion of the presentation is meant to reinforce information about the following topics, but it is not all-inclusive of the bidding procedures</a:t>
            </a:r>
            <a:endParaRPr lang="en-US" sz="2200" dirty="0">
              <a:solidFill>
                <a:schemeClr val="tx1">
                  <a:lumMod val="50000"/>
                </a:schemeClr>
              </a:solidFill>
            </a:endParaRPr>
          </a:p>
        </p:txBody>
      </p:sp>
      <p:sp>
        <p:nvSpPr>
          <p:cNvPr id="6" name="Rectangle 5"/>
          <p:cNvSpPr/>
          <p:nvPr/>
        </p:nvSpPr>
        <p:spPr>
          <a:xfrm>
            <a:off x="4848726" y="4785145"/>
            <a:ext cx="4572000" cy="904863"/>
          </a:xfrm>
          <a:prstGeom prst="rect">
            <a:avLst/>
          </a:prstGeom>
        </p:spPr>
        <p:txBody>
          <a:bodyPr>
            <a:spAutoFit/>
          </a:bodyPr>
          <a:lstStyle/>
          <a:p>
            <a:pPr marL="342900" lvl="0" indent="-342900">
              <a:spcBef>
                <a:spcPct val="20000"/>
              </a:spcBef>
              <a:buSzPct val="150000"/>
              <a:buFont typeface="Arial" pitchFamily="34" charset="0"/>
              <a:buChar char="•"/>
            </a:pPr>
            <a:r>
              <a:rPr lang="en-US" dirty="0">
                <a:solidFill>
                  <a:schemeClr val="tx1">
                    <a:lumMod val="50000"/>
                  </a:schemeClr>
                </a:solidFill>
                <a:ea typeface="ＭＳ Ｐゴシック" charset="0"/>
              </a:rPr>
              <a:t>Price Offers </a:t>
            </a:r>
          </a:p>
          <a:p>
            <a:pPr marL="342900" lvl="0" indent="-342900">
              <a:spcBef>
                <a:spcPct val="20000"/>
              </a:spcBef>
              <a:buSzPct val="150000"/>
              <a:buFont typeface="Arial" pitchFamily="34" charset="0"/>
              <a:buChar char="•"/>
            </a:pPr>
            <a:r>
              <a:rPr lang="en-US" dirty="0">
                <a:solidFill>
                  <a:schemeClr val="tx1">
                    <a:lumMod val="50000"/>
                  </a:schemeClr>
                </a:solidFill>
                <a:ea typeface="ＭＳ Ｐゴシック" charset="0"/>
              </a:rPr>
              <a:t>Proxy Bidding</a:t>
            </a:r>
          </a:p>
        </p:txBody>
      </p:sp>
    </p:spTree>
    <p:extLst>
      <p:ext uri="{BB962C8B-B14F-4D97-AF65-F5344CB8AC3E}">
        <p14:creationId xmlns:p14="http://schemas.microsoft.com/office/powerpoint/2010/main" val="3826442117"/>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393262" y="2325644"/>
          <a:ext cx="8221349" cy="4398039"/>
        </p:xfrm>
        <a:graphic>
          <a:graphicData uri="http://schemas.openxmlformats.org/drawingml/2006/table">
            <a:tbl>
              <a:tblPr firstRow="1" bandRow="1"/>
              <a:tblGrid>
                <a:gridCol w="641540">
                  <a:extLst>
                    <a:ext uri="{9D8B030D-6E8A-4147-A177-3AD203B41FA5}">
                      <a16:colId xmlns="" xmlns:a16="http://schemas.microsoft.com/office/drawing/2014/main" val="4187573020"/>
                    </a:ext>
                  </a:extLst>
                </a:gridCol>
                <a:gridCol w="1154945">
                  <a:extLst>
                    <a:ext uri="{9D8B030D-6E8A-4147-A177-3AD203B41FA5}">
                      <a16:colId xmlns="" xmlns:a16="http://schemas.microsoft.com/office/drawing/2014/main" val="3175816927"/>
                    </a:ext>
                  </a:extLst>
                </a:gridCol>
                <a:gridCol w="2502568">
                  <a:extLst>
                    <a:ext uri="{9D8B030D-6E8A-4147-A177-3AD203B41FA5}">
                      <a16:colId xmlns="" xmlns:a16="http://schemas.microsoft.com/office/drawing/2014/main" val="4193189372"/>
                    </a:ext>
                  </a:extLst>
                </a:gridCol>
                <a:gridCol w="2406316">
                  <a:extLst>
                    <a:ext uri="{9D8B030D-6E8A-4147-A177-3AD203B41FA5}">
                      <a16:colId xmlns="" xmlns:a16="http://schemas.microsoft.com/office/drawing/2014/main" val="3610440225"/>
                    </a:ext>
                  </a:extLst>
                </a:gridCol>
                <a:gridCol w="685800">
                  <a:extLst>
                    <a:ext uri="{9D8B030D-6E8A-4147-A177-3AD203B41FA5}">
                      <a16:colId xmlns="" xmlns:a16="http://schemas.microsoft.com/office/drawing/2014/main" val="1990401864"/>
                    </a:ext>
                  </a:extLst>
                </a:gridCol>
                <a:gridCol w="830180">
                  <a:extLst>
                    <a:ext uri="{9D8B030D-6E8A-4147-A177-3AD203B41FA5}">
                      <a16:colId xmlns="" xmlns:a16="http://schemas.microsoft.com/office/drawing/2014/main" val="2135759811"/>
                    </a:ext>
                  </a:extLst>
                </a:gridCol>
              </a:tblGrid>
              <a:tr h="732265">
                <a:tc gridSpan="2">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200" dirty="0"/>
                        <a:t>Status</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hMerge="1">
                  <a:txBody>
                    <a:bodyPr/>
                    <a:lstStyle/>
                    <a:p>
                      <a:endParaRPr lang="en-GB" dirty="0"/>
                    </a:p>
                  </a:txBody>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200" dirty="0"/>
                        <a:t>Description</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GB" sz="1200" dirty="0"/>
                        <a:t>Reason</a:t>
                      </a:r>
                      <a:r>
                        <a:rPr lang="en-GB" sz="1200" baseline="0" dirty="0"/>
                        <a:t> for </a:t>
                      </a:r>
                      <a:r>
                        <a:rPr lang="en-GB" sz="1200" baseline="0" dirty="0" smtClean="0"/>
                        <a:t>Status</a:t>
                      </a:r>
                      <a:endParaRPr lang="en-GB" sz="1200" dirty="0"/>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200" dirty="0"/>
                        <a:t>Can Become Unfrozen</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200" dirty="0"/>
                        <a:t>Can place a proxy bid?</a:t>
                      </a:r>
                    </a:p>
                  </a:txBody>
                  <a:tcPr marL="45720" marR="4572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Text" lastClr="000000"/>
                    </a:solidFill>
                  </a:tcPr>
                </a:tc>
                <a:extLst>
                  <a:ext uri="{0D108BD9-81ED-4DB2-BD59-A6C34878D82A}">
                    <a16:rowId xmlns="" xmlns:a16="http://schemas.microsoft.com/office/drawing/2014/main" val="974600377"/>
                  </a:ext>
                </a:extLst>
              </a:tr>
              <a:tr h="648581">
                <a:tc grid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200" dirty="0"/>
                        <a:t>BIDDING</a:t>
                      </a: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hMerge="1">
                  <a:txBody>
                    <a:bodyPr/>
                    <a:lstStyle/>
                    <a:p>
                      <a:endParaRPr lang="en-GB" sz="1400" dirty="0"/>
                    </a:p>
                  </a:txBody>
                  <a:tcPr>
                    <a:solidFill>
                      <a:schemeClr val="accent3">
                        <a:lumMod val="40000"/>
                        <a:lumOff val="6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dirty="0"/>
                        <a:t>A bid for the station</a:t>
                      </a:r>
                      <a:r>
                        <a:rPr lang="en-GB" sz="1300" baseline="0" dirty="0"/>
                        <a:t> must be placed in the next round at a lower price offer</a:t>
                      </a:r>
                      <a:endParaRPr lang="en-GB" sz="1300" dirty="0"/>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dirty="0"/>
                        <a:t>The</a:t>
                      </a:r>
                      <a:r>
                        <a:rPr lang="en-GB" sz="1300" baseline="0" dirty="0"/>
                        <a:t> station</a:t>
                      </a:r>
                      <a:r>
                        <a:rPr lang="en-GB" sz="1300" dirty="0"/>
                        <a:t> is currently feasible in its pre-auction band</a:t>
                      </a: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ym typeface="Wingdings" panose="05000000000000000000" pitchFamily="2" charset="2"/>
                        </a:rPr>
                        <a:t>N/A</a:t>
                      </a:r>
                      <a:endParaRPr lang="en-GB" sz="1200" dirty="0"/>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ym typeface="Wingdings" panose="05000000000000000000" pitchFamily="2" charset="2"/>
                        </a:rPr>
                        <a:t></a:t>
                      </a:r>
                      <a:endParaRPr lang="en-GB" sz="1200" dirty="0"/>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BBB59">
                        <a:lumMod val="40000"/>
                        <a:lumOff val="60000"/>
                      </a:srgbClr>
                    </a:solidFill>
                  </a:tcPr>
                </a:tc>
                <a:extLst>
                  <a:ext uri="{0D108BD9-81ED-4DB2-BD59-A6C34878D82A}">
                    <a16:rowId xmlns="" xmlns:a16="http://schemas.microsoft.com/office/drawing/2014/main" val="2097274737"/>
                  </a:ext>
                </a:extLst>
              </a:tr>
              <a:tr h="772425">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200" dirty="0"/>
                        <a:t>FROZEN</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200" dirty="0"/>
                        <a:t>Provisionally Winning</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dirty="0"/>
                        <a:t>The station’s currently held option and</a:t>
                      </a:r>
                      <a:r>
                        <a:rPr lang="en-GB" sz="1300" baseline="0" dirty="0"/>
                        <a:t> associated price is provisionally winning</a:t>
                      </a:r>
                      <a:endParaRPr lang="en-GB" sz="1300" dirty="0"/>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a:t>The station will never be feasible in its pre-auction band in this stage</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200" dirty="0"/>
                        <a:t>In a later stage</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GB" sz="1200" dirty="0"/>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 xmlns:a16="http://schemas.microsoft.com/office/drawing/2014/main" val="465019136"/>
                  </a:ext>
                </a:extLst>
              </a:tr>
              <a:tr h="835949">
                <a:tc vMerge="1">
                  <a:txBody>
                    <a:bodyPr/>
                    <a:lstStyle/>
                    <a:p>
                      <a:endParaRPr lang="en-GB"/>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200" dirty="0"/>
                        <a:t>Currently Infeasible </a:t>
                      </a:r>
                    </a:p>
                    <a:p>
                      <a:r>
                        <a:rPr lang="en-GB" sz="1200" dirty="0"/>
                        <a:t>(VHF stations only)</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dirty="0"/>
                        <a:t>The station’s currently held option and associated price is currently frozen but not provisionally winning</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dirty="0"/>
                        <a:t>The station is not currently feasible in its pre-auction band but could</a:t>
                      </a:r>
                      <a:r>
                        <a:rPr lang="en-GB" sz="1300" baseline="0" dirty="0"/>
                        <a:t> be later</a:t>
                      </a:r>
                      <a:endParaRPr lang="en-GB" sz="1300" dirty="0"/>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In the current stage</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sym typeface="Wingdings" panose="05000000000000000000" pitchFamily="2" charset="2"/>
                        </a:rPr>
                        <a:t></a:t>
                      </a: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 xmlns:a16="http://schemas.microsoft.com/office/drawing/2014/main" val="3167999710"/>
                  </a:ext>
                </a:extLst>
              </a:tr>
              <a:tr h="835949">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200" dirty="0"/>
                        <a:t>EXITED</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200" dirty="0"/>
                        <a:t>Voluntarily</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dirty="0"/>
                        <a:t>The station has exited the auction</a:t>
                      </a:r>
                      <a:r>
                        <a:rPr lang="en-GB" sz="1300" baseline="0" dirty="0"/>
                        <a:t> and will</a:t>
                      </a:r>
                      <a:r>
                        <a:rPr lang="en-GB" sz="1300" dirty="0"/>
                        <a:t> be repacked in its pre-auction band</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baseline="0" dirty="0"/>
                        <a:t>A bid was placed to drop it out of the auction and the station was feasible in its pre-auction band</a:t>
                      </a:r>
                      <a:endParaRPr lang="en-GB" sz="1300" dirty="0"/>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r>
                        <a:rPr lang="en-GB" sz="1200" dirty="0"/>
                        <a:t>N/A</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GB" sz="1200" dirty="0"/>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 xmlns:a16="http://schemas.microsoft.com/office/drawing/2014/main" val="4246734278"/>
                  </a:ext>
                </a:extLst>
              </a:tr>
              <a:tr h="461213">
                <a:tc vMerge="1">
                  <a:txBody>
                    <a:bodyPr/>
                    <a:lstStyle/>
                    <a:p>
                      <a:endParaRPr lang="en-GB" sz="1400" dirty="0"/>
                    </a:p>
                  </a:txBody>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200" dirty="0"/>
                        <a:t>Not Needed</a:t>
                      </a:r>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marL="45720" marR="45720" anchor="ctr">
                    <a:solidFill>
                      <a:schemeClr val="bg1">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GB" sz="1300" dirty="0"/>
                        <a:t>The</a:t>
                      </a:r>
                      <a:r>
                        <a:rPr lang="en-GB" sz="1300" baseline="0" dirty="0"/>
                        <a:t> station</a:t>
                      </a:r>
                      <a:r>
                        <a:rPr lang="en-GB" sz="1300" dirty="0"/>
                        <a:t> will always be feasible</a:t>
                      </a:r>
                      <a:r>
                        <a:rPr lang="en-GB" sz="1300" baseline="0" dirty="0"/>
                        <a:t> in its pre-auction band</a:t>
                      </a:r>
                      <a:endParaRPr lang="en-GB" sz="1300" dirty="0"/>
                    </a:p>
                  </a:txBody>
                  <a:tcPr marL="45720" marR="457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ysClr val="window" lastClr="FFFFFF">
                        <a:lumMod val="85000"/>
                      </a:sysClr>
                    </a:solidFill>
                  </a:tcPr>
                </a:tc>
                <a:tc vMerge="1">
                  <a:txBody>
                    <a:bodyPr/>
                    <a:lstStyle/>
                    <a:p>
                      <a:pPr algn="ctr"/>
                      <a:endParaRPr lang="en-GB" sz="1200" dirty="0"/>
                    </a:p>
                  </a:txBody>
                  <a:tcPr marL="45720" marR="45720" anchor="ctr">
                    <a:solidFill>
                      <a:schemeClr val="bg1">
                        <a:lumMod val="85000"/>
                      </a:schemeClr>
                    </a:solidFill>
                  </a:tcPr>
                </a:tc>
                <a:tc vMerge="1">
                  <a:txBody>
                    <a:bodyPr/>
                    <a:lstStyle/>
                    <a:p>
                      <a:pPr algn="ctr"/>
                      <a:endParaRPr lang="en-GB" sz="1200" dirty="0"/>
                    </a:p>
                  </a:txBody>
                  <a:tcPr marL="45720" marR="45720" anchor="ctr">
                    <a:solidFill>
                      <a:schemeClr val="bg1">
                        <a:lumMod val="85000"/>
                      </a:schemeClr>
                    </a:solidFill>
                  </a:tcPr>
                </a:tc>
                <a:extLst>
                  <a:ext uri="{0D108BD9-81ED-4DB2-BD59-A6C34878D82A}">
                    <a16:rowId xmlns="" xmlns:a16="http://schemas.microsoft.com/office/drawing/2014/main" val="2879162609"/>
                  </a:ext>
                </a:extLst>
              </a:tr>
            </a:tbl>
          </a:graphicData>
        </a:graphic>
      </p:graphicFrame>
      <p:sp>
        <p:nvSpPr>
          <p:cNvPr id="2" name="Title 1"/>
          <p:cNvSpPr>
            <a:spLocks noGrp="1"/>
          </p:cNvSpPr>
          <p:nvPr>
            <p:ph type="title"/>
          </p:nvPr>
        </p:nvSpPr>
        <p:spPr>
          <a:xfrm>
            <a:off x="369888" y="1593094"/>
            <a:ext cx="7805737" cy="610658"/>
          </a:xfrm>
        </p:spPr>
        <p:txBody>
          <a:bodyPr/>
          <a:lstStyle/>
          <a:p>
            <a:r>
              <a:rPr lang="en-US" dirty="0" smtClean="0"/>
              <a:t>Stage 1 Bidding Statuses </a:t>
            </a:r>
            <a:endParaRPr lang="en-US" dirty="0"/>
          </a:p>
        </p:txBody>
      </p:sp>
      <p:sp>
        <p:nvSpPr>
          <p:cNvPr id="6" name="Rectangle 5"/>
          <p:cNvSpPr/>
          <p:nvPr/>
        </p:nvSpPr>
        <p:spPr>
          <a:xfrm>
            <a:off x="369888" y="2325644"/>
            <a:ext cx="8256755" cy="4398040"/>
          </a:xfrm>
          <a:prstGeom prst="rect">
            <a:avLst/>
          </a:prstGeom>
          <a:noFill/>
          <a:ln w="3175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510246"/>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593094"/>
            <a:ext cx="7805737" cy="610658"/>
          </a:xfrm>
        </p:spPr>
        <p:txBody>
          <a:bodyPr/>
          <a:lstStyle/>
          <a:p>
            <a:r>
              <a:rPr lang="en-US" dirty="0" smtClean="0"/>
              <a:t>Bidding Statuses</a:t>
            </a:r>
            <a:endParaRPr lang="en-US" dirty="0"/>
          </a:p>
        </p:txBody>
      </p:sp>
      <p:sp>
        <p:nvSpPr>
          <p:cNvPr id="3" name="Content Placeholder 2"/>
          <p:cNvSpPr>
            <a:spLocks noGrp="1"/>
          </p:cNvSpPr>
          <p:nvPr>
            <p:ph idx="1"/>
          </p:nvPr>
        </p:nvSpPr>
        <p:spPr>
          <a:xfrm>
            <a:off x="369888" y="2243666"/>
            <a:ext cx="8462962" cy="4457579"/>
          </a:xfrm>
        </p:spPr>
        <p:txBody>
          <a:bodyPr/>
          <a:lstStyle/>
          <a:p>
            <a:pPr>
              <a:spcAft>
                <a:spcPts val="600"/>
              </a:spcAft>
            </a:pPr>
            <a:r>
              <a:rPr lang="en-US" sz="2000" dirty="0" smtClean="0">
                <a:solidFill>
                  <a:schemeClr val="tx1">
                    <a:lumMod val="50000"/>
                  </a:schemeClr>
                </a:solidFill>
                <a:latin typeface="Calibri" panose="020F0502020204030204" pitchFamily="34" charset="0"/>
              </a:rPr>
              <a:t>You must place a bid every round for a station that has the status “BIDDING” if you wish to keep the station in the auction</a:t>
            </a:r>
          </a:p>
          <a:p>
            <a:pPr lvl="1">
              <a:spcAft>
                <a:spcPts val="1800"/>
              </a:spcAft>
            </a:pPr>
            <a:r>
              <a:rPr lang="en-US" sz="1700" dirty="0" smtClean="0">
                <a:solidFill>
                  <a:schemeClr val="tx1">
                    <a:lumMod val="50000"/>
                  </a:schemeClr>
                </a:solidFill>
                <a:latin typeface="Calibri" panose="020F0502020204030204" pitchFamily="34" charset="0"/>
              </a:rPr>
              <a:t>The Auction System will treat a missing bid as a bid to drop out of the auction</a:t>
            </a:r>
          </a:p>
          <a:p>
            <a:pPr>
              <a:spcAft>
                <a:spcPts val="600"/>
              </a:spcAft>
            </a:pPr>
            <a:r>
              <a:rPr lang="en-US" sz="2000" dirty="0" smtClean="0">
                <a:solidFill>
                  <a:schemeClr val="tx1">
                    <a:lumMod val="50000"/>
                  </a:schemeClr>
                </a:solidFill>
                <a:latin typeface="Calibri" panose="020F0502020204030204" pitchFamily="34" charset="0"/>
              </a:rPr>
              <a:t>If </a:t>
            </a:r>
            <a:r>
              <a:rPr lang="en-US" sz="2000" dirty="0">
                <a:solidFill>
                  <a:schemeClr val="tx1">
                    <a:lumMod val="50000"/>
                  </a:schemeClr>
                </a:solidFill>
                <a:latin typeface="Calibri" panose="020F0502020204030204" pitchFamily="34" charset="0"/>
              </a:rPr>
              <a:t>a station’s status is “FROZEN – Provisionally Winning,” you do not need to place any more bids for that station </a:t>
            </a:r>
            <a:r>
              <a:rPr lang="en-US" sz="2000" dirty="0" smtClean="0">
                <a:solidFill>
                  <a:schemeClr val="tx1">
                    <a:lumMod val="50000"/>
                  </a:schemeClr>
                </a:solidFill>
                <a:latin typeface="Calibri" panose="020F0502020204030204" pitchFamily="34" charset="0"/>
              </a:rPr>
              <a:t>during </a:t>
            </a:r>
            <a:r>
              <a:rPr lang="en-US" sz="2000" dirty="0">
                <a:solidFill>
                  <a:schemeClr val="tx1">
                    <a:lumMod val="50000"/>
                  </a:schemeClr>
                </a:solidFill>
                <a:latin typeface="Calibri" panose="020F0502020204030204" pitchFamily="34" charset="0"/>
              </a:rPr>
              <a:t>the current stage of the auction</a:t>
            </a:r>
          </a:p>
          <a:p>
            <a:pPr lvl="1">
              <a:spcAft>
                <a:spcPts val="1800"/>
              </a:spcAft>
            </a:pPr>
            <a:r>
              <a:rPr lang="en-US" sz="1700" dirty="0">
                <a:solidFill>
                  <a:schemeClr val="tx1">
                    <a:lumMod val="50000"/>
                  </a:schemeClr>
                </a:solidFill>
                <a:latin typeface="Calibri" panose="020F0502020204030204" pitchFamily="34" charset="0"/>
              </a:rPr>
              <a:t>If there is a subsequent stage, your station could </a:t>
            </a:r>
            <a:r>
              <a:rPr lang="en-US" sz="1700" dirty="0" smtClean="0">
                <a:solidFill>
                  <a:schemeClr val="tx1">
                    <a:lumMod val="50000"/>
                  </a:schemeClr>
                </a:solidFill>
                <a:latin typeface="Calibri" panose="020F0502020204030204" pitchFamily="34" charset="0"/>
              </a:rPr>
              <a:t>unfreeze and you would need to resume bidding for that station if you wish to keep the station in the auction </a:t>
            </a:r>
          </a:p>
          <a:p>
            <a:pPr>
              <a:spcAft>
                <a:spcPts val="600"/>
              </a:spcAft>
            </a:pPr>
            <a:r>
              <a:rPr lang="en-US" sz="2000" dirty="0">
                <a:solidFill>
                  <a:schemeClr val="tx1">
                    <a:lumMod val="50000"/>
                  </a:schemeClr>
                </a:solidFill>
                <a:latin typeface="Calibri" panose="020F0502020204030204" pitchFamily="34" charset="0"/>
              </a:rPr>
              <a:t>It is possible that a </a:t>
            </a:r>
            <a:r>
              <a:rPr lang="en-US" sz="2000" u="sng" dirty="0">
                <a:solidFill>
                  <a:schemeClr val="tx1">
                    <a:lumMod val="50000"/>
                  </a:schemeClr>
                </a:solidFill>
                <a:latin typeface="Calibri" panose="020F0502020204030204" pitchFamily="34" charset="0"/>
              </a:rPr>
              <a:t>VHF station</a:t>
            </a:r>
            <a:r>
              <a:rPr lang="en-US" sz="2000" dirty="0">
                <a:solidFill>
                  <a:schemeClr val="tx1">
                    <a:lumMod val="50000"/>
                  </a:schemeClr>
                </a:solidFill>
                <a:latin typeface="Calibri" panose="020F0502020204030204" pitchFamily="34" charset="0"/>
              </a:rPr>
              <a:t> could freeze and unfreeze within the same </a:t>
            </a:r>
            <a:r>
              <a:rPr lang="en-US" sz="2000" dirty="0" smtClean="0">
                <a:solidFill>
                  <a:schemeClr val="tx1">
                    <a:lumMod val="50000"/>
                  </a:schemeClr>
                </a:solidFill>
                <a:latin typeface="Calibri" panose="020F0502020204030204" pitchFamily="34" charset="0"/>
              </a:rPr>
              <a:t>stage (UHF stations, once frozen will never unfreeze during the same stage)  </a:t>
            </a:r>
            <a:endParaRPr lang="en-US" sz="2000" dirty="0">
              <a:solidFill>
                <a:schemeClr val="tx1">
                  <a:lumMod val="50000"/>
                </a:schemeClr>
              </a:solidFill>
              <a:latin typeface="Calibri" panose="020F0502020204030204" pitchFamily="34" charset="0"/>
            </a:endParaRPr>
          </a:p>
          <a:p>
            <a:pPr lvl="1">
              <a:spcAft>
                <a:spcPts val="600"/>
              </a:spcAft>
            </a:pPr>
            <a:r>
              <a:rPr lang="en-US" sz="1700" dirty="0">
                <a:solidFill>
                  <a:schemeClr val="tx1">
                    <a:lumMod val="50000"/>
                  </a:schemeClr>
                </a:solidFill>
                <a:latin typeface="Calibri" panose="020F0502020204030204" pitchFamily="34" charset="0"/>
              </a:rPr>
              <a:t>If your </a:t>
            </a:r>
            <a:r>
              <a:rPr lang="en-US" sz="1700" u="sng" dirty="0">
                <a:solidFill>
                  <a:schemeClr val="tx1">
                    <a:lumMod val="50000"/>
                  </a:schemeClr>
                </a:solidFill>
                <a:latin typeface="Calibri" panose="020F0502020204030204" pitchFamily="34" charset="0"/>
              </a:rPr>
              <a:t>VHF station</a:t>
            </a:r>
            <a:r>
              <a:rPr lang="en-US" sz="1700" dirty="0">
                <a:solidFill>
                  <a:schemeClr val="tx1">
                    <a:lumMod val="50000"/>
                  </a:schemeClr>
                </a:solidFill>
                <a:latin typeface="Calibri" panose="020F0502020204030204" pitchFamily="34" charset="0"/>
              </a:rPr>
              <a:t> has the status, “FROZEN – Currently Infeasible,” you should check the status of the station each round to make sure </a:t>
            </a:r>
            <a:r>
              <a:rPr lang="en-US" sz="1700" dirty="0" smtClean="0">
                <a:solidFill>
                  <a:schemeClr val="tx1">
                    <a:lumMod val="50000"/>
                  </a:schemeClr>
                </a:solidFill>
                <a:latin typeface="Calibri" panose="020F0502020204030204" pitchFamily="34" charset="0"/>
              </a:rPr>
              <a:t>that </a:t>
            </a:r>
            <a:r>
              <a:rPr lang="en-US" sz="1700" dirty="0">
                <a:solidFill>
                  <a:schemeClr val="tx1">
                    <a:lumMod val="50000"/>
                  </a:schemeClr>
                </a:solidFill>
                <a:latin typeface="Calibri" panose="020F0502020204030204" pitchFamily="34" charset="0"/>
              </a:rPr>
              <a:t>you do not accidentally miss </a:t>
            </a:r>
            <a:r>
              <a:rPr lang="en-US" sz="1700" dirty="0" smtClean="0">
                <a:solidFill>
                  <a:schemeClr val="tx1">
                    <a:lumMod val="50000"/>
                  </a:schemeClr>
                </a:solidFill>
                <a:latin typeface="Calibri" panose="020F0502020204030204" pitchFamily="34" charset="0"/>
              </a:rPr>
              <a:t>submitting a </a:t>
            </a:r>
            <a:r>
              <a:rPr lang="en-US" sz="1700" dirty="0">
                <a:solidFill>
                  <a:schemeClr val="tx1">
                    <a:lumMod val="50000"/>
                  </a:schemeClr>
                </a:solidFill>
                <a:latin typeface="Calibri" panose="020F0502020204030204" pitchFamily="34" charset="0"/>
              </a:rPr>
              <a:t>bid if the station’s status changes </a:t>
            </a:r>
            <a:r>
              <a:rPr lang="en-US" sz="1700" dirty="0" smtClean="0">
                <a:solidFill>
                  <a:schemeClr val="tx1">
                    <a:lumMod val="50000"/>
                  </a:schemeClr>
                </a:solidFill>
                <a:latin typeface="Calibri" panose="020F0502020204030204" pitchFamily="34" charset="0"/>
              </a:rPr>
              <a:t>from “FROZEN” to </a:t>
            </a:r>
            <a:r>
              <a:rPr lang="en-US" sz="1700" dirty="0">
                <a:solidFill>
                  <a:schemeClr val="tx1">
                    <a:lumMod val="50000"/>
                  </a:schemeClr>
                </a:solidFill>
                <a:latin typeface="Calibri" panose="020F0502020204030204" pitchFamily="34" charset="0"/>
              </a:rPr>
              <a:t>“BIDDING”</a:t>
            </a:r>
          </a:p>
          <a:p>
            <a:pPr lvl="1">
              <a:spcAft>
                <a:spcPts val="600"/>
              </a:spcAft>
            </a:pPr>
            <a:endParaRPr lang="en-US" sz="1800" dirty="0">
              <a:latin typeface="Calibri" panose="020F0502020204030204" pitchFamily="34" charset="0"/>
            </a:endParaRPr>
          </a:p>
          <a:p>
            <a:pPr>
              <a:spcAft>
                <a:spcPts val="600"/>
              </a:spcAft>
            </a:pPr>
            <a:endParaRPr lang="en-US" sz="2000" u="sng" dirty="0">
              <a:latin typeface="Calibri" panose="020F0502020204030204" pitchFamily="34" charset="0"/>
            </a:endParaRPr>
          </a:p>
          <a:p>
            <a:pPr>
              <a:spcAft>
                <a:spcPts val="600"/>
              </a:spcAft>
            </a:pPr>
            <a:endParaRPr lang="en-US" sz="2000" dirty="0"/>
          </a:p>
        </p:txBody>
      </p:sp>
    </p:spTree>
    <p:extLst>
      <p:ext uri="{BB962C8B-B14F-4D97-AF65-F5344CB8AC3E}">
        <p14:creationId xmlns:p14="http://schemas.microsoft.com/office/powerpoint/2010/main" val="23238424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616846"/>
            <a:ext cx="7805737" cy="610658"/>
          </a:xfrm>
        </p:spPr>
        <p:txBody>
          <a:bodyPr/>
          <a:lstStyle/>
          <a:p>
            <a:r>
              <a:rPr lang="en-US" dirty="0" smtClean="0"/>
              <a:t>Currently Held Option</a:t>
            </a:r>
            <a:endParaRPr lang="en-US" dirty="0"/>
          </a:p>
        </p:txBody>
      </p:sp>
      <p:sp>
        <p:nvSpPr>
          <p:cNvPr id="3" name="Content Placeholder 2"/>
          <p:cNvSpPr>
            <a:spLocks noGrp="1"/>
          </p:cNvSpPr>
          <p:nvPr>
            <p:ph idx="1"/>
          </p:nvPr>
        </p:nvSpPr>
        <p:spPr>
          <a:xfrm>
            <a:off x="369888" y="2248200"/>
            <a:ext cx="8462962" cy="3192147"/>
          </a:xfrm>
        </p:spPr>
        <p:txBody>
          <a:bodyPr/>
          <a:lstStyle/>
          <a:p>
            <a:pPr>
              <a:spcAft>
                <a:spcPts val="600"/>
              </a:spcAft>
            </a:pPr>
            <a:r>
              <a:rPr lang="en-US" sz="2200" dirty="0">
                <a:solidFill>
                  <a:schemeClr val="tx1">
                    <a:lumMod val="50000"/>
                  </a:schemeClr>
                </a:solidFill>
              </a:rPr>
              <a:t>For each round, the currently held relinquishment option is the option a station is assigned to after bids from the previous round are </a:t>
            </a:r>
            <a:r>
              <a:rPr lang="en-US" sz="2200" dirty="0" smtClean="0">
                <a:solidFill>
                  <a:schemeClr val="tx1">
                    <a:lumMod val="50000"/>
                  </a:schemeClr>
                </a:solidFill>
              </a:rPr>
              <a:t>processed</a:t>
            </a:r>
          </a:p>
          <a:p>
            <a:pPr>
              <a:spcAft>
                <a:spcPts val="600"/>
              </a:spcAft>
            </a:pPr>
            <a:r>
              <a:rPr lang="en-US" sz="2200" dirty="0">
                <a:solidFill>
                  <a:schemeClr val="tx1">
                    <a:lumMod val="50000"/>
                  </a:schemeClr>
                </a:solidFill>
              </a:rPr>
              <a:t>The Auction System will always be able to accommodate a station in its currently held option </a:t>
            </a:r>
          </a:p>
          <a:p>
            <a:pPr lvl="1">
              <a:spcAft>
                <a:spcPts val="600"/>
              </a:spcAft>
            </a:pPr>
            <a:r>
              <a:rPr lang="en-US" sz="1800" dirty="0">
                <a:solidFill>
                  <a:schemeClr val="tx1">
                    <a:lumMod val="50000"/>
                  </a:schemeClr>
                </a:solidFill>
              </a:rPr>
              <a:t>Go off-air = has unlimited capacity</a:t>
            </a:r>
          </a:p>
          <a:p>
            <a:pPr lvl="1">
              <a:spcAft>
                <a:spcPts val="600"/>
              </a:spcAft>
            </a:pPr>
            <a:r>
              <a:rPr lang="en-US" sz="1800" dirty="0">
                <a:solidFill>
                  <a:schemeClr val="tx1">
                    <a:lumMod val="50000"/>
                  </a:schemeClr>
                </a:solidFill>
              </a:rPr>
              <a:t>Move to Low-VHF =  since the option has been assigned to the station, the Auction System has already determined that a feasible channel in Low-VHF exists for that station</a:t>
            </a:r>
          </a:p>
          <a:p>
            <a:pPr lvl="1">
              <a:spcAft>
                <a:spcPts val="600"/>
              </a:spcAft>
            </a:pPr>
            <a:r>
              <a:rPr lang="en-US" sz="1800" dirty="0">
                <a:solidFill>
                  <a:schemeClr val="tx1">
                    <a:lumMod val="50000"/>
                  </a:schemeClr>
                </a:solidFill>
              </a:rPr>
              <a:t>Move to High-VHF = since the option has been assigned to the station, the Auction System has already determined that a feasible channel in High-VHF exists for that station</a:t>
            </a:r>
          </a:p>
          <a:p>
            <a:pPr>
              <a:spcAft>
                <a:spcPts val="600"/>
              </a:spcAft>
            </a:pPr>
            <a:endParaRPr lang="en-US" sz="2000" dirty="0"/>
          </a:p>
          <a:p>
            <a:pPr marL="0" indent="0">
              <a:spcAft>
                <a:spcPts val="1800"/>
              </a:spcAft>
              <a:buNone/>
            </a:pPr>
            <a:endParaRPr lang="en-US" dirty="0">
              <a:solidFill>
                <a:srgbClr val="FF0000"/>
              </a:solidFill>
            </a:endParaRPr>
          </a:p>
          <a:p>
            <a:pPr>
              <a:spcAft>
                <a:spcPts val="600"/>
              </a:spcAft>
            </a:pPr>
            <a:endParaRPr lang="en-US" sz="2200" dirty="0" smtClean="0"/>
          </a:p>
        </p:txBody>
      </p:sp>
    </p:spTree>
    <p:extLst>
      <p:ext uri="{BB962C8B-B14F-4D97-AF65-F5344CB8AC3E}">
        <p14:creationId xmlns:p14="http://schemas.microsoft.com/office/powerpoint/2010/main" val="3302419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616846"/>
            <a:ext cx="7805737" cy="610658"/>
          </a:xfrm>
        </p:spPr>
        <p:txBody>
          <a:bodyPr/>
          <a:lstStyle/>
          <a:p>
            <a:r>
              <a:rPr lang="en-US" dirty="0" smtClean="0"/>
              <a:t>Currently Held Option</a:t>
            </a:r>
            <a:endParaRPr lang="en-US" dirty="0"/>
          </a:p>
        </p:txBody>
      </p:sp>
      <p:sp>
        <p:nvSpPr>
          <p:cNvPr id="3" name="Content Placeholder 2"/>
          <p:cNvSpPr>
            <a:spLocks noGrp="1"/>
          </p:cNvSpPr>
          <p:nvPr>
            <p:ph idx="1"/>
          </p:nvPr>
        </p:nvSpPr>
        <p:spPr>
          <a:xfrm>
            <a:off x="369888" y="2243667"/>
            <a:ext cx="8462962" cy="2721080"/>
          </a:xfrm>
        </p:spPr>
        <p:txBody>
          <a:bodyPr/>
          <a:lstStyle/>
          <a:p>
            <a:pPr>
              <a:spcAft>
                <a:spcPts val="600"/>
              </a:spcAft>
            </a:pPr>
            <a:r>
              <a:rPr lang="en-US" dirty="0" smtClean="0">
                <a:solidFill>
                  <a:schemeClr val="tx1">
                    <a:lumMod val="50000"/>
                  </a:schemeClr>
                </a:solidFill>
              </a:rPr>
              <a:t>Once </a:t>
            </a:r>
            <a:r>
              <a:rPr lang="en-US" dirty="0">
                <a:solidFill>
                  <a:schemeClr val="tx1">
                    <a:lumMod val="50000"/>
                  </a:schemeClr>
                </a:solidFill>
              </a:rPr>
              <a:t>a station holds an option, it will continue to be assigned to that relinquishment option each round until</a:t>
            </a:r>
          </a:p>
          <a:p>
            <a:pPr lvl="1">
              <a:spcAft>
                <a:spcPts val="600"/>
              </a:spcAft>
            </a:pPr>
            <a:r>
              <a:rPr lang="en-US" sz="2000" dirty="0" smtClean="0">
                <a:solidFill>
                  <a:schemeClr val="tx1">
                    <a:lumMod val="50000"/>
                  </a:schemeClr>
                </a:solidFill>
              </a:rPr>
              <a:t>you bid to switch to a new relinquishment option and it is processed by the Auction System,</a:t>
            </a:r>
          </a:p>
          <a:p>
            <a:pPr lvl="1">
              <a:spcAft>
                <a:spcPts val="600"/>
              </a:spcAft>
            </a:pPr>
            <a:r>
              <a:rPr lang="en-US" sz="2000" dirty="0" smtClean="0">
                <a:solidFill>
                  <a:schemeClr val="tx1">
                    <a:lumMod val="50000"/>
                  </a:schemeClr>
                </a:solidFill>
              </a:rPr>
              <a:t>you bid to drop out of bidding and it is processed by the Auction System,</a:t>
            </a:r>
          </a:p>
          <a:p>
            <a:pPr lvl="1">
              <a:spcAft>
                <a:spcPts val="1800"/>
              </a:spcAft>
            </a:pPr>
            <a:r>
              <a:rPr lang="en-US" sz="2000" dirty="0" smtClean="0">
                <a:solidFill>
                  <a:schemeClr val="tx1">
                    <a:lumMod val="50000"/>
                  </a:schemeClr>
                </a:solidFill>
              </a:rPr>
              <a:t>or during bid processing the Auction System determines that your station is no longer needed in the auction</a:t>
            </a:r>
          </a:p>
          <a:p>
            <a:pPr>
              <a:spcAft>
                <a:spcPts val="600"/>
              </a:spcAft>
            </a:pPr>
            <a:endParaRPr lang="en-US" sz="2000" dirty="0" smtClean="0">
              <a:latin typeface="Calibri" panose="020F0502020204030204" pitchFamily="34" charset="0"/>
            </a:endParaRPr>
          </a:p>
        </p:txBody>
      </p:sp>
      <p:pic>
        <p:nvPicPr>
          <p:cNvPr id="4" name="Picture 3"/>
          <p:cNvPicPr>
            <a:picLocks noChangeAspect="1"/>
          </p:cNvPicPr>
          <p:nvPr/>
        </p:nvPicPr>
        <p:blipFill rotWithShape="1">
          <a:blip r:embed="rId3"/>
          <a:srcRect l="74950"/>
          <a:stretch/>
        </p:blipFill>
        <p:spPr>
          <a:xfrm>
            <a:off x="5564320" y="4922986"/>
            <a:ext cx="954405" cy="1905000"/>
          </a:xfrm>
          <a:prstGeom prst="rect">
            <a:avLst/>
          </a:prstGeom>
        </p:spPr>
      </p:pic>
      <p:sp>
        <p:nvSpPr>
          <p:cNvPr id="5" name="TextBox 4"/>
          <p:cNvSpPr txBox="1"/>
          <p:nvPr/>
        </p:nvSpPr>
        <p:spPr>
          <a:xfrm>
            <a:off x="5663057" y="5103292"/>
            <a:ext cx="744515" cy="523220"/>
          </a:xfrm>
          <a:prstGeom prst="rect">
            <a:avLst/>
          </a:prstGeom>
          <a:noFill/>
        </p:spPr>
        <p:txBody>
          <a:bodyPr wrap="square" rtlCol="0">
            <a:spAutoFit/>
          </a:bodyPr>
          <a:lstStyle/>
          <a:p>
            <a:pPr algn="ctr"/>
            <a:r>
              <a:rPr lang="en-US" sz="1400" dirty="0" smtClean="0"/>
              <a:t>My Option</a:t>
            </a:r>
            <a:endParaRPr lang="en-US" sz="1400" dirty="0"/>
          </a:p>
        </p:txBody>
      </p:sp>
    </p:spTree>
    <p:extLst>
      <p:ext uri="{BB962C8B-B14F-4D97-AF65-F5344CB8AC3E}">
        <p14:creationId xmlns:p14="http://schemas.microsoft.com/office/powerpoint/2010/main" val="30989853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601260"/>
            <a:ext cx="7805737" cy="610658"/>
          </a:xfrm>
        </p:spPr>
        <p:txBody>
          <a:bodyPr/>
          <a:lstStyle/>
          <a:p>
            <a:r>
              <a:rPr lang="en-US" dirty="0" smtClean="0"/>
              <a:t>Vacancy Index</a:t>
            </a:r>
            <a:endParaRPr lang="en-US" dirty="0"/>
          </a:p>
        </p:txBody>
      </p:sp>
      <p:sp>
        <p:nvSpPr>
          <p:cNvPr id="4" name="TextBox 3"/>
          <p:cNvSpPr txBox="1"/>
          <p:nvPr/>
        </p:nvSpPr>
        <p:spPr>
          <a:xfrm>
            <a:off x="637046" y="2233202"/>
            <a:ext cx="8037722" cy="4955203"/>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GB" sz="2000" dirty="0" smtClean="0">
                <a:solidFill>
                  <a:schemeClr val="tx1">
                    <a:lumMod val="50000"/>
                  </a:schemeClr>
                </a:solidFill>
              </a:rPr>
              <a:t>For </a:t>
            </a:r>
            <a:r>
              <a:rPr lang="en-GB" sz="2000" dirty="0">
                <a:solidFill>
                  <a:schemeClr val="tx1">
                    <a:lumMod val="50000"/>
                  </a:schemeClr>
                </a:solidFill>
              </a:rPr>
              <a:t>a given </a:t>
            </a:r>
            <a:r>
              <a:rPr lang="en-GB" sz="2000" dirty="0" smtClean="0">
                <a:solidFill>
                  <a:schemeClr val="tx1">
                    <a:lumMod val="50000"/>
                  </a:schemeClr>
                </a:solidFill>
              </a:rPr>
              <a:t>band and a given station, </a:t>
            </a:r>
            <a:r>
              <a:rPr lang="en-GB" sz="2000" dirty="0">
                <a:solidFill>
                  <a:schemeClr val="tx1">
                    <a:lumMod val="50000"/>
                  </a:schemeClr>
                </a:solidFill>
              </a:rPr>
              <a:t>the vacancy </a:t>
            </a:r>
            <a:r>
              <a:rPr lang="en-GB" sz="2000" dirty="0" smtClean="0">
                <a:solidFill>
                  <a:schemeClr val="tx1">
                    <a:lumMod val="50000"/>
                  </a:schemeClr>
                </a:solidFill>
              </a:rPr>
              <a:t>index is an average number of weighted </a:t>
            </a:r>
            <a:r>
              <a:rPr lang="en-GB" sz="2000" dirty="0">
                <a:solidFill>
                  <a:schemeClr val="tx1">
                    <a:lumMod val="50000"/>
                  </a:schemeClr>
                </a:solidFill>
              </a:rPr>
              <a:t>channels available </a:t>
            </a:r>
            <a:r>
              <a:rPr lang="en-GB" sz="2000" dirty="0" smtClean="0">
                <a:solidFill>
                  <a:schemeClr val="tx1">
                    <a:lumMod val="50000"/>
                  </a:schemeClr>
                </a:solidFill>
              </a:rPr>
              <a:t>(weighted by station volume) in the station’s neighbor</a:t>
            </a:r>
            <a:r>
              <a:rPr lang="en-US" sz="2000" dirty="0" smtClean="0">
                <a:solidFill>
                  <a:schemeClr val="tx1">
                    <a:lumMod val="50000"/>
                  </a:schemeClr>
                </a:solidFill>
              </a:rPr>
              <a:t>hood, given the currently held options of all stations</a:t>
            </a:r>
          </a:p>
          <a:p>
            <a:pPr marL="742950" lvl="1" indent="-285750">
              <a:spcBef>
                <a:spcPts val="0"/>
              </a:spcBef>
              <a:spcAft>
                <a:spcPts val="600"/>
              </a:spcAft>
              <a:buFont typeface="Wingdings" panose="05000000000000000000" pitchFamily="2" charset="2"/>
              <a:buChar char="§"/>
            </a:pPr>
            <a:r>
              <a:rPr lang="en-US" sz="1800" dirty="0" smtClean="0">
                <a:solidFill>
                  <a:schemeClr val="tx1">
                    <a:lumMod val="50000"/>
                  </a:schemeClr>
                </a:solidFill>
              </a:rPr>
              <a:t>A station’s neighborhood includes stations that could interfere with that station in that band, and thus potentially </a:t>
            </a:r>
            <a:r>
              <a:rPr lang="en-US" sz="1800" dirty="0">
                <a:solidFill>
                  <a:schemeClr val="tx1">
                    <a:lumMod val="50000"/>
                  </a:schemeClr>
                </a:solidFill>
              </a:rPr>
              <a:t>limit assigning </a:t>
            </a:r>
            <a:r>
              <a:rPr lang="en-US" sz="1800" dirty="0" smtClean="0">
                <a:solidFill>
                  <a:schemeClr val="tx1">
                    <a:lumMod val="50000"/>
                  </a:schemeClr>
                </a:solidFill>
              </a:rPr>
              <a:t>that </a:t>
            </a:r>
            <a:r>
              <a:rPr lang="en-US" sz="1800" dirty="0">
                <a:solidFill>
                  <a:schemeClr val="tx1">
                    <a:lumMod val="50000"/>
                  </a:schemeClr>
                </a:solidFill>
              </a:rPr>
              <a:t>station to an available channel in that band</a:t>
            </a:r>
            <a:endParaRPr lang="en-GB" sz="1800" dirty="0" smtClean="0">
              <a:solidFill>
                <a:schemeClr val="tx1">
                  <a:lumMod val="50000"/>
                </a:schemeClr>
              </a:solidFill>
            </a:endParaRPr>
          </a:p>
          <a:p>
            <a:pPr marL="285750" indent="-285750">
              <a:spcBef>
                <a:spcPts val="0"/>
              </a:spcBef>
              <a:spcAft>
                <a:spcPts val="600"/>
              </a:spcAft>
              <a:buFont typeface="Arial" panose="020B0604020202020204" pitchFamily="34" charset="0"/>
              <a:buChar char="•"/>
            </a:pPr>
            <a:r>
              <a:rPr lang="en-US" sz="2000" dirty="0">
                <a:solidFill>
                  <a:schemeClr val="tx1">
                    <a:lumMod val="50000"/>
                  </a:schemeClr>
                </a:solidFill>
              </a:rPr>
              <a:t>The minimum possible value of the vacancy index is </a:t>
            </a:r>
            <a:r>
              <a:rPr lang="en-US" sz="2000" dirty="0" smtClean="0">
                <a:solidFill>
                  <a:schemeClr val="tx1">
                    <a:lumMod val="50000"/>
                  </a:schemeClr>
                </a:solidFill>
              </a:rPr>
              <a:t>0.5</a:t>
            </a:r>
          </a:p>
          <a:p>
            <a:pPr marL="285750" indent="-285750">
              <a:spcBef>
                <a:spcPts val="0"/>
              </a:spcBef>
              <a:spcAft>
                <a:spcPts val="600"/>
              </a:spcAft>
              <a:buFont typeface="Arial" panose="020B0604020202020204" pitchFamily="34" charset="0"/>
              <a:buChar char="•"/>
            </a:pPr>
            <a:r>
              <a:rPr lang="en-US" sz="2000" dirty="0" smtClean="0">
                <a:solidFill>
                  <a:schemeClr val="tx1">
                    <a:lumMod val="50000"/>
                  </a:schemeClr>
                </a:solidFill>
              </a:rPr>
              <a:t>The </a:t>
            </a:r>
            <a:r>
              <a:rPr lang="en-US" sz="2000" dirty="0">
                <a:solidFill>
                  <a:schemeClr val="tx1">
                    <a:lumMod val="50000"/>
                  </a:schemeClr>
                </a:solidFill>
              </a:rPr>
              <a:t>maximum possible value </a:t>
            </a:r>
            <a:r>
              <a:rPr lang="en-US" sz="2000" dirty="0" smtClean="0">
                <a:solidFill>
                  <a:schemeClr val="tx1">
                    <a:lumMod val="50000"/>
                  </a:schemeClr>
                </a:solidFill>
              </a:rPr>
              <a:t>of the vacancy index is </a:t>
            </a:r>
            <a:r>
              <a:rPr lang="en-US" sz="2000" dirty="0">
                <a:solidFill>
                  <a:schemeClr val="tx1">
                    <a:lumMod val="50000"/>
                  </a:schemeClr>
                </a:solidFill>
              </a:rPr>
              <a:t>the number of channels in </a:t>
            </a:r>
            <a:r>
              <a:rPr lang="en-US" sz="2000" dirty="0" smtClean="0">
                <a:solidFill>
                  <a:schemeClr val="tx1">
                    <a:lumMod val="50000"/>
                  </a:schemeClr>
                </a:solidFill>
              </a:rPr>
              <a:t>the band</a:t>
            </a:r>
          </a:p>
          <a:p>
            <a:pPr marL="742950" lvl="1" indent="-285750">
              <a:spcBef>
                <a:spcPts val="0"/>
              </a:spcBef>
              <a:spcAft>
                <a:spcPts val="600"/>
              </a:spcAft>
              <a:buFont typeface="Wingdings" panose="05000000000000000000" pitchFamily="2" charset="2"/>
              <a:buChar char="§"/>
            </a:pPr>
            <a:r>
              <a:rPr lang="en-US" sz="1800" dirty="0" smtClean="0">
                <a:solidFill>
                  <a:schemeClr val="tx1">
                    <a:lumMod val="50000"/>
                  </a:schemeClr>
                </a:solidFill>
              </a:rPr>
              <a:t>5 for Low-VHF; 7 for High-VHF; and at a clearing target of 126 MHz, </a:t>
            </a:r>
            <a:br>
              <a:rPr lang="en-US" sz="1800" dirty="0" smtClean="0">
                <a:solidFill>
                  <a:schemeClr val="tx1">
                    <a:lumMod val="50000"/>
                  </a:schemeClr>
                </a:solidFill>
              </a:rPr>
            </a:br>
            <a:r>
              <a:rPr lang="en-US" sz="1800" dirty="0" smtClean="0">
                <a:solidFill>
                  <a:schemeClr val="tx1">
                    <a:lumMod val="50000"/>
                  </a:schemeClr>
                </a:solidFill>
              </a:rPr>
              <a:t>16 for UHF</a:t>
            </a:r>
          </a:p>
          <a:p>
            <a:pPr marL="285750" indent="-285750">
              <a:spcBef>
                <a:spcPts val="0"/>
              </a:spcBef>
              <a:spcAft>
                <a:spcPts val="600"/>
              </a:spcAft>
              <a:buFont typeface="Arial" panose="020B0604020202020204" pitchFamily="34" charset="0"/>
              <a:buChar char="•"/>
            </a:pPr>
            <a:r>
              <a:rPr lang="en-US" sz="2000" dirty="0" smtClean="0">
                <a:solidFill>
                  <a:schemeClr val="tx1">
                    <a:lumMod val="50000"/>
                  </a:schemeClr>
                </a:solidFill>
              </a:rPr>
              <a:t>The system does not display the vacancy index, but instead displays a range between which the vacancy index falls</a:t>
            </a:r>
            <a:endParaRPr lang="en-US" sz="1600" dirty="0">
              <a:solidFill>
                <a:schemeClr val="tx1">
                  <a:lumMod val="50000"/>
                </a:schemeClr>
              </a:solidFill>
            </a:endParaRPr>
          </a:p>
          <a:p>
            <a:pPr>
              <a:spcBef>
                <a:spcPts val="0"/>
              </a:spcBef>
            </a:pPr>
            <a:endParaRPr lang="en-US" sz="1600" dirty="0">
              <a:solidFill>
                <a:prstClr val="black"/>
              </a:solidFill>
            </a:endParaRPr>
          </a:p>
        </p:txBody>
      </p:sp>
    </p:spTree>
    <p:extLst>
      <p:ext uri="{BB962C8B-B14F-4D97-AF65-F5344CB8AC3E}">
        <p14:creationId xmlns:p14="http://schemas.microsoft.com/office/powerpoint/2010/main" val="27298516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601260"/>
            <a:ext cx="8581607" cy="610658"/>
          </a:xfrm>
        </p:spPr>
        <p:txBody>
          <a:bodyPr/>
          <a:lstStyle/>
          <a:p>
            <a:r>
              <a:rPr lang="en-US" dirty="0" smtClean="0"/>
              <a:t>For which Bands is a Vacancy Range Provided?</a:t>
            </a:r>
            <a:endParaRPr lang="en-US" dirty="0"/>
          </a:p>
        </p:txBody>
      </p:sp>
      <p:sp>
        <p:nvSpPr>
          <p:cNvPr id="4" name="TextBox 3"/>
          <p:cNvSpPr txBox="1"/>
          <p:nvPr/>
        </p:nvSpPr>
        <p:spPr>
          <a:xfrm>
            <a:off x="496812" y="2287518"/>
            <a:ext cx="8093735" cy="432426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2200" dirty="0" smtClean="0">
                <a:solidFill>
                  <a:schemeClr val="tx1">
                    <a:lumMod val="50000"/>
                  </a:schemeClr>
                </a:solidFill>
              </a:rPr>
              <a:t>Vacancy ranges for a station are displayed for the following bands</a:t>
            </a:r>
          </a:p>
          <a:p>
            <a:pPr marL="800100" lvl="1" indent="-342900">
              <a:spcBef>
                <a:spcPts val="600"/>
              </a:spcBef>
              <a:spcAft>
                <a:spcPts val="600"/>
              </a:spcAft>
              <a:buFont typeface="Wingdings" panose="05000000000000000000" pitchFamily="2" charset="2"/>
              <a:buChar char="§"/>
            </a:pPr>
            <a:r>
              <a:rPr lang="en-GB" sz="1900" dirty="0">
                <a:solidFill>
                  <a:schemeClr val="tx1">
                    <a:lumMod val="50000"/>
                  </a:schemeClr>
                </a:solidFill>
              </a:rPr>
              <a:t>Its pre-auction </a:t>
            </a:r>
            <a:r>
              <a:rPr lang="en-GB" sz="1900" dirty="0" smtClean="0">
                <a:solidFill>
                  <a:schemeClr val="tx1">
                    <a:lumMod val="50000"/>
                  </a:schemeClr>
                </a:solidFill>
              </a:rPr>
              <a:t>band, </a:t>
            </a:r>
            <a:r>
              <a:rPr lang="en-GB" sz="1900" dirty="0">
                <a:solidFill>
                  <a:schemeClr val="tx1">
                    <a:lumMod val="50000"/>
                  </a:schemeClr>
                </a:solidFill>
              </a:rPr>
              <a:t>and</a:t>
            </a:r>
          </a:p>
          <a:p>
            <a:pPr marL="800100" lvl="1" indent="-342900">
              <a:spcBef>
                <a:spcPts val="600"/>
              </a:spcBef>
              <a:spcAft>
                <a:spcPts val="600"/>
              </a:spcAft>
              <a:buFont typeface="Wingdings" panose="05000000000000000000" pitchFamily="2" charset="2"/>
              <a:buChar char="§"/>
            </a:pPr>
            <a:r>
              <a:rPr lang="en-GB" sz="1900" dirty="0">
                <a:solidFill>
                  <a:schemeClr val="tx1">
                    <a:lumMod val="50000"/>
                  </a:schemeClr>
                </a:solidFill>
              </a:rPr>
              <a:t>Each band associated with an available </a:t>
            </a:r>
            <a:r>
              <a:rPr lang="en-GB" sz="1900" dirty="0" smtClean="0">
                <a:solidFill>
                  <a:schemeClr val="tx1">
                    <a:lumMod val="50000"/>
                  </a:schemeClr>
                </a:solidFill>
              </a:rPr>
              <a:t>relinquishment option for the </a:t>
            </a:r>
            <a:r>
              <a:rPr lang="en-GB" sz="1900" dirty="0">
                <a:solidFill>
                  <a:schemeClr val="tx1">
                    <a:lumMod val="50000"/>
                  </a:schemeClr>
                </a:solidFill>
              </a:rPr>
              <a:t>next round, excluding the station’s currently held </a:t>
            </a:r>
            <a:r>
              <a:rPr lang="en-GB" sz="1900" dirty="0" smtClean="0">
                <a:solidFill>
                  <a:schemeClr val="tx1">
                    <a:lumMod val="50000"/>
                  </a:schemeClr>
                </a:solidFill>
              </a:rPr>
              <a:t>option</a:t>
            </a:r>
          </a:p>
          <a:p>
            <a:pPr marL="285750" indent="-285750">
              <a:spcBef>
                <a:spcPts val="600"/>
              </a:spcBef>
              <a:spcAft>
                <a:spcPts val="600"/>
              </a:spcAft>
              <a:buFont typeface="Arial" panose="020B0604020202020204" pitchFamily="34" charset="0"/>
              <a:buChar char="•"/>
            </a:pPr>
            <a:r>
              <a:rPr lang="en-GB" sz="2200" dirty="0" smtClean="0">
                <a:solidFill>
                  <a:schemeClr val="tx1">
                    <a:lumMod val="50000"/>
                  </a:schemeClr>
                </a:solidFill>
              </a:rPr>
              <a:t>A vacancy range is not displayed for the station’s currently held option because the Auction System has already determined that the station can be accommodated in its currently held option and it will continue to ensure that the station will remain accommodated in that option</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p:txBody>
      </p:sp>
    </p:spTree>
    <p:extLst>
      <p:ext uri="{BB962C8B-B14F-4D97-AF65-F5344CB8AC3E}">
        <p14:creationId xmlns:p14="http://schemas.microsoft.com/office/powerpoint/2010/main" val="1236432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Vacancy Ranges</a:t>
            </a:r>
            <a:endParaRPr lang="en-US" dirty="0"/>
          </a:p>
        </p:txBody>
      </p:sp>
      <p:sp>
        <p:nvSpPr>
          <p:cNvPr id="5" name="TextBox 4"/>
          <p:cNvSpPr txBox="1"/>
          <p:nvPr/>
        </p:nvSpPr>
        <p:spPr>
          <a:xfrm>
            <a:off x="369888" y="2240902"/>
            <a:ext cx="8328944" cy="4062651"/>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2000" dirty="0" smtClean="0">
                <a:solidFill>
                  <a:schemeClr val="tx1">
                    <a:lumMod val="50000"/>
                  </a:schemeClr>
                </a:solidFill>
              </a:rPr>
              <a:t>The vacancy range gives bidders an indication of how “free” the band is for a station as of the time of the calculation</a:t>
            </a:r>
          </a:p>
          <a:p>
            <a:pPr marL="285750" indent="-285750">
              <a:spcBef>
                <a:spcPts val="600"/>
              </a:spcBef>
              <a:spcAft>
                <a:spcPts val="600"/>
              </a:spcAft>
              <a:buFont typeface="Arial" panose="020B0604020202020204" pitchFamily="34" charset="0"/>
              <a:buChar char="•"/>
            </a:pPr>
            <a:r>
              <a:rPr lang="en-GB" sz="2000" dirty="0" smtClean="0">
                <a:solidFill>
                  <a:schemeClr val="tx1">
                    <a:lumMod val="50000"/>
                  </a:schemeClr>
                </a:solidFill>
              </a:rPr>
              <a:t>The lower the values in the range, the fewer the number of available channels in the band</a:t>
            </a:r>
          </a:p>
          <a:p>
            <a:pPr marL="742950" lvl="1" indent="-285750">
              <a:spcBef>
                <a:spcPts val="600"/>
              </a:spcBef>
              <a:spcAft>
                <a:spcPts val="600"/>
              </a:spcAft>
              <a:buFont typeface="Wingdings" panose="05000000000000000000" pitchFamily="2" charset="2"/>
              <a:buChar char="§"/>
            </a:pPr>
            <a:r>
              <a:rPr lang="en-GB" sz="1800" dirty="0" smtClean="0">
                <a:solidFill>
                  <a:schemeClr val="tx1">
                    <a:lumMod val="50000"/>
                  </a:schemeClr>
                </a:solidFill>
              </a:rPr>
              <a:t>Lower values </a:t>
            </a:r>
            <a:r>
              <a:rPr lang="en-GB" sz="1800" dirty="0">
                <a:solidFill>
                  <a:schemeClr val="tx1">
                    <a:lumMod val="50000"/>
                  </a:schemeClr>
                </a:solidFill>
              </a:rPr>
              <a:t>f</a:t>
            </a:r>
            <a:r>
              <a:rPr lang="en-GB" sz="1800" dirty="0" smtClean="0">
                <a:solidFill>
                  <a:schemeClr val="tx1">
                    <a:lumMod val="50000"/>
                  </a:schemeClr>
                </a:solidFill>
              </a:rPr>
              <a:t>or the station’s pre-auction band indicate that there are fewer available channels remaining in the band so there is a higher potential the station may become frozen</a:t>
            </a:r>
          </a:p>
          <a:p>
            <a:pPr marL="742950" lvl="1" indent="-285750">
              <a:spcBef>
                <a:spcPts val="600"/>
              </a:spcBef>
              <a:spcAft>
                <a:spcPts val="600"/>
              </a:spcAft>
              <a:buFont typeface="Wingdings" panose="05000000000000000000" pitchFamily="2" charset="2"/>
              <a:buChar char="§"/>
            </a:pPr>
            <a:r>
              <a:rPr lang="en-GB" sz="1800" dirty="0" smtClean="0">
                <a:solidFill>
                  <a:schemeClr val="tx1">
                    <a:lumMod val="50000"/>
                  </a:schemeClr>
                </a:solidFill>
              </a:rPr>
              <a:t>Lower values in bands other than a station’s pre-auction band also indicate that there are fewer available channels in that band</a:t>
            </a:r>
          </a:p>
          <a:p>
            <a:pPr marL="1200150" lvl="2" indent="-285750">
              <a:spcBef>
                <a:spcPts val="600"/>
              </a:spcBef>
              <a:spcAft>
                <a:spcPts val="600"/>
              </a:spcAft>
              <a:buFont typeface="Arial" panose="020B0604020202020204" pitchFamily="34" charset="0"/>
              <a:buChar char="•"/>
            </a:pPr>
            <a:r>
              <a:rPr lang="en-GB" sz="1600" dirty="0" smtClean="0">
                <a:solidFill>
                  <a:schemeClr val="tx1">
                    <a:lumMod val="50000"/>
                  </a:schemeClr>
                </a:solidFill>
              </a:rPr>
              <a:t>If a bidder wants to bid to switch from its currently held option to a different band, lower values in that band’s vacancy range indicate a lower likelihood that the station will be able to switch into that band in the next round</a:t>
            </a:r>
            <a:endParaRPr lang="en-US" sz="1600" dirty="0">
              <a:solidFill>
                <a:schemeClr val="tx1">
                  <a:lumMod val="50000"/>
                </a:schemeClr>
              </a:solidFill>
            </a:endParaRPr>
          </a:p>
        </p:txBody>
      </p:sp>
    </p:spTree>
    <p:extLst>
      <p:ext uri="{BB962C8B-B14F-4D97-AF65-F5344CB8AC3E}">
        <p14:creationId xmlns:p14="http://schemas.microsoft.com/office/powerpoint/2010/main" val="26526698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2507" y="3004464"/>
            <a:ext cx="8049985" cy="1747157"/>
          </a:xfrm>
          <a:prstGeom prst="rect">
            <a:avLst/>
          </a:prstGeom>
          <a:noFill/>
          <a:ln w="12700">
            <a:solidFill>
              <a:schemeClr val="accent1"/>
            </a:solidFill>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Vacancy Ranges for Specific Bands</a:t>
            </a:r>
            <a:endParaRPr lang="en-US" dirty="0"/>
          </a:p>
        </p:txBody>
      </p:sp>
      <p:sp>
        <p:nvSpPr>
          <p:cNvPr id="5" name="TextBox 4"/>
          <p:cNvSpPr txBox="1"/>
          <p:nvPr/>
        </p:nvSpPr>
        <p:spPr>
          <a:xfrm>
            <a:off x="369888" y="2240902"/>
            <a:ext cx="8328944" cy="440120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2000" dirty="0" smtClean="0">
                <a:solidFill>
                  <a:schemeClr val="tx1">
                    <a:lumMod val="50000"/>
                  </a:schemeClr>
                </a:solidFill>
              </a:rPr>
              <a:t>The FCC defined specific ranges for a station’s pre-auction band</a:t>
            </a:r>
          </a:p>
          <a:p>
            <a:pPr marL="285750" indent="-285750">
              <a:spcBef>
                <a:spcPts val="600"/>
              </a:spcBef>
              <a:spcAft>
                <a:spcPts val="600"/>
              </a:spcAft>
              <a:buFont typeface="Arial" panose="020B0604020202020204" pitchFamily="34" charset="0"/>
              <a:buChar char="•"/>
            </a:pPr>
            <a:endParaRPr lang="en-GB" sz="2000" dirty="0">
              <a:solidFill>
                <a:prstClr val="black"/>
              </a:solidFill>
            </a:endParaRPr>
          </a:p>
          <a:p>
            <a:pPr marL="285750" indent="-285750">
              <a:spcBef>
                <a:spcPts val="600"/>
              </a:spcBef>
              <a:spcAft>
                <a:spcPts val="600"/>
              </a:spcAft>
              <a:buFont typeface="Arial" panose="020B0604020202020204" pitchFamily="34" charset="0"/>
              <a:buChar char="•"/>
            </a:pPr>
            <a:endParaRPr lang="en-GB" sz="2000" dirty="0" smtClean="0">
              <a:solidFill>
                <a:prstClr val="black"/>
              </a:solidFill>
            </a:endParaRPr>
          </a:p>
          <a:p>
            <a:pPr marL="285750" indent="-285750">
              <a:spcBef>
                <a:spcPts val="600"/>
              </a:spcBef>
              <a:spcAft>
                <a:spcPts val="600"/>
              </a:spcAft>
              <a:buFont typeface="Arial" panose="020B0604020202020204" pitchFamily="34" charset="0"/>
              <a:buChar char="•"/>
            </a:pPr>
            <a:endParaRPr lang="en-GB" sz="2000" dirty="0">
              <a:solidFill>
                <a:prstClr val="black"/>
              </a:solidFill>
            </a:endParaRPr>
          </a:p>
          <a:p>
            <a:pPr marL="285750" indent="-285750">
              <a:spcBef>
                <a:spcPts val="600"/>
              </a:spcBef>
              <a:spcAft>
                <a:spcPts val="600"/>
              </a:spcAft>
              <a:buFont typeface="Arial" panose="020B0604020202020204" pitchFamily="34" charset="0"/>
              <a:buChar char="•"/>
            </a:pPr>
            <a:endParaRPr lang="en-GB" sz="2000" dirty="0" smtClean="0">
              <a:solidFill>
                <a:prstClr val="black"/>
              </a:solidFill>
            </a:endParaRPr>
          </a:p>
          <a:p>
            <a:pPr marL="285750" indent="-285750">
              <a:spcBef>
                <a:spcPts val="600"/>
              </a:spcBef>
              <a:spcAft>
                <a:spcPts val="600"/>
              </a:spcAft>
              <a:buFont typeface="Arial" panose="020B0604020202020204" pitchFamily="34" charset="0"/>
              <a:buChar char="•"/>
            </a:pPr>
            <a:endParaRPr lang="en-GB" sz="2000" dirty="0">
              <a:solidFill>
                <a:prstClr val="black"/>
              </a:solidFill>
            </a:endParaRPr>
          </a:p>
          <a:p>
            <a:pPr marL="285750" indent="-285750">
              <a:spcBef>
                <a:spcPts val="600"/>
              </a:spcBef>
              <a:spcAft>
                <a:spcPts val="600"/>
              </a:spcAft>
              <a:buFont typeface="Arial" panose="020B0604020202020204" pitchFamily="34" charset="0"/>
              <a:buChar char="•"/>
            </a:pPr>
            <a:r>
              <a:rPr lang="en-GB" sz="2000" dirty="0" smtClean="0">
                <a:solidFill>
                  <a:schemeClr val="tx1">
                    <a:lumMod val="50000"/>
                  </a:schemeClr>
                </a:solidFill>
              </a:rPr>
              <a:t>Vacancy ranges for the other relevant bands are not pre-defined and get calculated during bid processing of a round</a:t>
            </a:r>
          </a:p>
          <a:p>
            <a:pPr marL="742950" lvl="1" indent="-285750">
              <a:spcBef>
                <a:spcPts val="600"/>
              </a:spcBef>
              <a:spcAft>
                <a:spcPts val="600"/>
              </a:spcAft>
              <a:buFont typeface="Arial" panose="020B0604020202020204" pitchFamily="34" charset="0"/>
              <a:buChar char="•"/>
            </a:pPr>
            <a:r>
              <a:rPr lang="en-GB" sz="2000" dirty="0" smtClean="0">
                <a:solidFill>
                  <a:schemeClr val="tx1">
                    <a:lumMod val="50000"/>
                  </a:schemeClr>
                </a:solidFill>
              </a:rPr>
              <a:t>These calculations may results in decimal values for the vacancy ranges</a:t>
            </a:r>
          </a:p>
          <a:p>
            <a:pPr marL="285750" indent="-285750">
              <a:spcBef>
                <a:spcPts val="600"/>
              </a:spcBef>
              <a:spcAft>
                <a:spcPts val="600"/>
              </a:spcAft>
              <a:buFont typeface="Arial" panose="020B0604020202020204" pitchFamily="34" charset="0"/>
              <a:buChar char="•"/>
            </a:pPr>
            <a:endParaRPr lang="en-GB" sz="2000" dirty="0" smtClean="0">
              <a:solidFill>
                <a:schemeClr val="tx1">
                  <a:lumMod val="50000"/>
                </a:schemeClr>
              </a:solidFill>
            </a:endParaRPr>
          </a:p>
        </p:txBody>
      </p:sp>
      <p:grpSp>
        <p:nvGrpSpPr>
          <p:cNvPr id="4" name="Group 3"/>
          <p:cNvGrpSpPr/>
          <p:nvPr/>
        </p:nvGrpSpPr>
        <p:grpSpPr>
          <a:xfrm>
            <a:off x="1258091" y="3212031"/>
            <a:ext cx="4581118" cy="325918"/>
            <a:chOff x="834033" y="2395858"/>
            <a:chExt cx="3742068" cy="384926"/>
          </a:xfrm>
        </p:grpSpPr>
        <p:pic>
          <p:nvPicPr>
            <p:cNvPr id="7" name="Picture 6"/>
            <p:cNvPicPr>
              <a:picLocks noChangeAspect="1"/>
            </p:cNvPicPr>
            <p:nvPr/>
          </p:nvPicPr>
          <p:blipFill>
            <a:blip r:embed="rId3">
              <a:duotone>
                <a:prstClr val="black"/>
                <a:srgbClr val="00B0F0">
                  <a:tint val="45000"/>
                  <a:satMod val="400000"/>
                </a:srgbClr>
              </a:duotone>
              <a:extLst>
                <a:ext uri="{BEBA8EAE-BF5A-486C-A8C5-ECC9F3942E4B}">
                  <a14:imgProps xmlns:a14="http://schemas.microsoft.com/office/drawing/2010/main">
                    <a14:imgLayer r:embed="rId4">
                      <a14:imgEffect>
                        <a14:artisticTexturizer/>
                      </a14:imgEffect>
                    </a14:imgLayer>
                  </a14:imgProps>
                </a:ext>
              </a:extLst>
            </a:blip>
            <a:stretch>
              <a:fillRect/>
            </a:stretch>
          </p:blipFill>
          <p:spPr>
            <a:xfrm>
              <a:off x="834033" y="2439040"/>
              <a:ext cx="150912" cy="233818"/>
            </a:xfrm>
            <a:prstGeom prst="rect">
              <a:avLst/>
            </a:prstGeom>
          </p:spPr>
        </p:pic>
        <p:sp>
          <p:nvSpPr>
            <p:cNvPr id="11" name="TextBox 10"/>
            <p:cNvSpPr txBox="1"/>
            <p:nvPr/>
          </p:nvSpPr>
          <p:spPr>
            <a:xfrm>
              <a:off x="984945" y="2395858"/>
              <a:ext cx="2031203" cy="276999"/>
            </a:xfrm>
            <a:prstGeom prst="rect">
              <a:avLst/>
            </a:prstGeom>
            <a:noFill/>
          </p:spPr>
          <p:txBody>
            <a:bodyPr wrap="square" rtlCol="0">
              <a:spAutoFit/>
            </a:bodyPr>
            <a:lstStyle/>
            <a:p>
              <a:r>
                <a:rPr lang="en-GB" sz="1200" dirty="0"/>
                <a:t>UHF station in UHF band:</a:t>
              </a:r>
            </a:p>
          </p:txBody>
        </p:sp>
        <p:sp>
          <p:nvSpPr>
            <p:cNvPr id="12" name="TextBox 11"/>
            <p:cNvSpPr txBox="1"/>
            <p:nvPr/>
          </p:nvSpPr>
          <p:spPr>
            <a:xfrm>
              <a:off x="2482391" y="2422497"/>
              <a:ext cx="575799" cy="276999"/>
            </a:xfrm>
            <a:prstGeom prst="rect">
              <a:avLst/>
            </a:prstGeom>
            <a:noFill/>
          </p:spPr>
          <p:txBody>
            <a:bodyPr wrap="none" rtlCol="0">
              <a:spAutoFit/>
            </a:bodyPr>
            <a:lstStyle/>
            <a:p>
              <a:pPr algn="ctr"/>
              <a:r>
                <a:rPr lang="en-GB" sz="1200" dirty="0"/>
                <a:t>0.5 - 3</a:t>
              </a:r>
            </a:p>
          </p:txBody>
        </p:sp>
        <p:sp>
          <p:nvSpPr>
            <p:cNvPr id="13" name="TextBox 12"/>
            <p:cNvSpPr txBox="1"/>
            <p:nvPr/>
          </p:nvSpPr>
          <p:spPr>
            <a:xfrm>
              <a:off x="3331833" y="2447712"/>
              <a:ext cx="458779" cy="276999"/>
            </a:xfrm>
            <a:prstGeom prst="rect">
              <a:avLst/>
            </a:prstGeom>
            <a:noFill/>
          </p:spPr>
          <p:txBody>
            <a:bodyPr wrap="none" rtlCol="0">
              <a:spAutoFit/>
            </a:bodyPr>
            <a:lstStyle/>
            <a:p>
              <a:pPr algn="ctr"/>
              <a:r>
                <a:rPr lang="en-GB" sz="1200" dirty="0"/>
                <a:t>3 - 6</a:t>
              </a:r>
            </a:p>
          </p:txBody>
        </p:sp>
        <p:sp>
          <p:nvSpPr>
            <p:cNvPr id="14" name="TextBox 13"/>
            <p:cNvSpPr txBox="1"/>
            <p:nvPr/>
          </p:nvSpPr>
          <p:spPr>
            <a:xfrm>
              <a:off x="4095286" y="2453634"/>
              <a:ext cx="480815" cy="327150"/>
            </a:xfrm>
            <a:prstGeom prst="rect">
              <a:avLst/>
            </a:prstGeom>
            <a:noFill/>
          </p:spPr>
          <p:txBody>
            <a:bodyPr wrap="none" rtlCol="0">
              <a:spAutoFit/>
            </a:bodyPr>
            <a:lstStyle/>
            <a:p>
              <a:pPr algn="ctr"/>
              <a:r>
                <a:rPr lang="en-GB" sz="1200" dirty="0"/>
                <a:t>6 </a:t>
              </a:r>
              <a:r>
                <a:rPr lang="en-GB" sz="1200" dirty="0" smtClean="0"/>
                <a:t>- </a:t>
              </a:r>
              <a:r>
                <a:rPr lang="en-GB" sz="1200" dirty="0" smtClean="0"/>
                <a:t>16</a:t>
              </a:r>
              <a:r>
                <a:rPr lang="en-GB" sz="1200" i="1" baseline="30000" dirty="0" smtClean="0"/>
                <a:t>*</a:t>
              </a:r>
              <a:endParaRPr lang="en-GB" sz="1200" i="1" baseline="30000" dirty="0"/>
            </a:p>
          </p:txBody>
        </p:sp>
      </p:grpSp>
      <p:grpSp>
        <p:nvGrpSpPr>
          <p:cNvPr id="26" name="Group 25"/>
          <p:cNvGrpSpPr/>
          <p:nvPr/>
        </p:nvGrpSpPr>
        <p:grpSpPr>
          <a:xfrm>
            <a:off x="756423" y="3643697"/>
            <a:ext cx="4953352" cy="249874"/>
            <a:chOff x="604901" y="3123080"/>
            <a:chExt cx="4953352" cy="295113"/>
          </a:xfrm>
        </p:grpSpPr>
        <p:sp>
          <p:nvSpPr>
            <p:cNvPr id="30" name="TextBox 29"/>
            <p:cNvSpPr txBox="1"/>
            <p:nvPr/>
          </p:nvSpPr>
          <p:spPr>
            <a:xfrm>
              <a:off x="758917" y="3123080"/>
              <a:ext cx="2537674" cy="276999"/>
            </a:xfrm>
            <a:prstGeom prst="rect">
              <a:avLst/>
            </a:prstGeom>
            <a:noFill/>
          </p:spPr>
          <p:txBody>
            <a:bodyPr wrap="square" rtlCol="0">
              <a:spAutoFit/>
            </a:bodyPr>
            <a:lstStyle/>
            <a:p>
              <a:r>
                <a:rPr lang="en-GB" sz="1200" dirty="0"/>
                <a:t>High-VHF station in High-VHF band:</a:t>
              </a:r>
            </a:p>
          </p:txBody>
        </p:sp>
        <p:sp>
          <p:nvSpPr>
            <p:cNvPr id="31" name="TextBox 30"/>
            <p:cNvSpPr txBox="1"/>
            <p:nvPr/>
          </p:nvSpPr>
          <p:spPr>
            <a:xfrm>
              <a:off x="3186303" y="3123080"/>
              <a:ext cx="575799" cy="276999"/>
            </a:xfrm>
            <a:prstGeom prst="rect">
              <a:avLst/>
            </a:prstGeom>
            <a:noFill/>
          </p:spPr>
          <p:txBody>
            <a:bodyPr wrap="none" rtlCol="0">
              <a:spAutoFit/>
            </a:bodyPr>
            <a:lstStyle/>
            <a:p>
              <a:pPr algn="ctr"/>
              <a:r>
                <a:rPr lang="en-GB" sz="1200" dirty="0"/>
                <a:t>0.5 - 2</a:t>
              </a:r>
            </a:p>
          </p:txBody>
        </p:sp>
        <p:sp>
          <p:nvSpPr>
            <p:cNvPr id="32" name="TextBox 31"/>
            <p:cNvSpPr txBox="1"/>
            <p:nvPr/>
          </p:nvSpPr>
          <p:spPr>
            <a:xfrm>
              <a:off x="4208034" y="3123081"/>
              <a:ext cx="458779" cy="276998"/>
            </a:xfrm>
            <a:prstGeom prst="rect">
              <a:avLst/>
            </a:prstGeom>
            <a:noFill/>
          </p:spPr>
          <p:txBody>
            <a:bodyPr wrap="none" rtlCol="0">
              <a:spAutoFit/>
            </a:bodyPr>
            <a:lstStyle/>
            <a:p>
              <a:pPr algn="ctr"/>
              <a:r>
                <a:rPr lang="en-GB" sz="1200" dirty="0"/>
                <a:t>2 - 4</a:t>
              </a:r>
            </a:p>
          </p:txBody>
        </p:sp>
        <p:sp>
          <p:nvSpPr>
            <p:cNvPr id="33" name="TextBox 32"/>
            <p:cNvSpPr txBox="1"/>
            <p:nvPr/>
          </p:nvSpPr>
          <p:spPr>
            <a:xfrm>
              <a:off x="5099474" y="3141194"/>
              <a:ext cx="458779" cy="276999"/>
            </a:xfrm>
            <a:prstGeom prst="rect">
              <a:avLst/>
            </a:prstGeom>
            <a:noFill/>
          </p:spPr>
          <p:txBody>
            <a:bodyPr wrap="none" rtlCol="0">
              <a:spAutoFit/>
            </a:bodyPr>
            <a:lstStyle/>
            <a:p>
              <a:pPr algn="ctr"/>
              <a:r>
                <a:rPr lang="en-GB" sz="1200" dirty="0"/>
                <a:t>4 - 7</a:t>
              </a:r>
            </a:p>
          </p:txBody>
        </p:sp>
        <p:pic>
          <p:nvPicPr>
            <p:cNvPr id="34" name="Picture 33"/>
            <p:cNvPicPr>
              <a:picLocks noChangeAspect="1"/>
            </p:cNvPicPr>
            <p:nvPr/>
          </p:nvPicPr>
          <p:blipFill>
            <a:blip r:embed="rId5">
              <a:duotone>
                <a:prstClr val="black"/>
                <a:srgbClr val="FF0000">
                  <a:tint val="45000"/>
                  <a:satMod val="400000"/>
                </a:srgbClr>
              </a:duotone>
            </a:blip>
            <a:stretch>
              <a:fillRect/>
            </a:stretch>
          </p:blipFill>
          <p:spPr>
            <a:xfrm>
              <a:off x="604901" y="3166080"/>
              <a:ext cx="151030" cy="234000"/>
            </a:xfrm>
            <a:prstGeom prst="rect">
              <a:avLst/>
            </a:prstGeom>
          </p:spPr>
        </p:pic>
      </p:grpSp>
      <p:grpSp>
        <p:nvGrpSpPr>
          <p:cNvPr id="48" name="Group 47"/>
          <p:cNvGrpSpPr/>
          <p:nvPr/>
        </p:nvGrpSpPr>
        <p:grpSpPr>
          <a:xfrm>
            <a:off x="756662" y="4055020"/>
            <a:ext cx="4953104" cy="260295"/>
            <a:chOff x="605148" y="3798664"/>
            <a:chExt cx="4953104" cy="307421"/>
          </a:xfrm>
        </p:grpSpPr>
        <p:sp>
          <p:nvSpPr>
            <p:cNvPr id="52" name="TextBox 51"/>
            <p:cNvSpPr txBox="1"/>
            <p:nvPr/>
          </p:nvSpPr>
          <p:spPr>
            <a:xfrm>
              <a:off x="3186303" y="3829086"/>
              <a:ext cx="575799" cy="276999"/>
            </a:xfrm>
            <a:prstGeom prst="rect">
              <a:avLst/>
            </a:prstGeom>
            <a:noFill/>
          </p:spPr>
          <p:txBody>
            <a:bodyPr wrap="none" rtlCol="0">
              <a:spAutoFit/>
            </a:bodyPr>
            <a:lstStyle/>
            <a:p>
              <a:pPr algn="ctr"/>
              <a:r>
                <a:rPr lang="en-GB" sz="1200" dirty="0"/>
                <a:t>0.5 - 2</a:t>
              </a:r>
            </a:p>
          </p:txBody>
        </p:sp>
        <p:sp>
          <p:nvSpPr>
            <p:cNvPr id="53" name="TextBox 52"/>
            <p:cNvSpPr txBox="1"/>
            <p:nvPr/>
          </p:nvSpPr>
          <p:spPr>
            <a:xfrm>
              <a:off x="4197761" y="3829087"/>
              <a:ext cx="458779" cy="276998"/>
            </a:xfrm>
            <a:prstGeom prst="rect">
              <a:avLst/>
            </a:prstGeom>
            <a:noFill/>
          </p:spPr>
          <p:txBody>
            <a:bodyPr wrap="none" rtlCol="0">
              <a:spAutoFit/>
            </a:bodyPr>
            <a:lstStyle/>
            <a:p>
              <a:pPr algn="ctr"/>
              <a:r>
                <a:rPr lang="en-GB" sz="1200" dirty="0"/>
                <a:t>2 - 4</a:t>
              </a:r>
            </a:p>
          </p:txBody>
        </p:sp>
        <p:sp>
          <p:nvSpPr>
            <p:cNvPr id="54" name="TextBox 53"/>
            <p:cNvSpPr txBox="1"/>
            <p:nvPr/>
          </p:nvSpPr>
          <p:spPr>
            <a:xfrm>
              <a:off x="5099473" y="3798664"/>
              <a:ext cx="458779" cy="276998"/>
            </a:xfrm>
            <a:prstGeom prst="rect">
              <a:avLst/>
            </a:prstGeom>
            <a:noFill/>
          </p:spPr>
          <p:txBody>
            <a:bodyPr wrap="none" rtlCol="0">
              <a:spAutoFit/>
            </a:bodyPr>
            <a:lstStyle/>
            <a:p>
              <a:pPr algn="ctr"/>
              <a:r>
                <a:rPr lang="en-GB" sz="1200" dirty="0"/>
                <a:t>4 - 5</a:t>
              </a:r>
            </a:p>
          </p:txBody>
        </p:sp>
        <p:pic>
          <p:nvPicPr>
            <p:cNvPr id="55" name="Picture 54"/>
            <p:cNvPicPr>
              <a:picLocks noChangeAspect="1"/>
            </p:cNvPicPr>
            <p:nvPr/>
          </p:nvPicPr>
          <p:blipFill>
            <a:blip r:embed="rId6"/>
            <a:stretch>
              <a:fillRect/>
            </a:stretch>
          </p:blipFill>
          <p:spPr>
            <a:xfrm>
              <a:off x="605148" y="3872085"/>
              <a:ext cx="151030" cy="234000"/>
            </a:xfrm>
            <a:prstGeom prst="rect">
              <a:avLst/>
            </a:prstGeom>
          </p:spPr>
        </p:pic>
        <p:sp>
          <p:nvSpPr>
            <p:cNvPr id="63" name="TextBox 62"/>
            <p:cNvSpPr txBox="1"/>
            <p:nvPr/>
          </p:nvSpPr>
          <p:spPr>
            <a:xfrm>
              <a:off x="758916" y="3828068"/>
              <a:ext cx="2331948" cy="276999"/>
            </a:xfrm>
            <a:prstGeom prst="rect">
              <a:avLst/>
            </a:prstGeom>
            <a:noFill/>
          </p:spPr>
          <p:txBody>
            <a:bodyPr wrap="square" rtlCol="0">
              <a:spAutoFit/>
            </a:bodyPr>
            <a:lstStyle/>
            <a:p>
              <a:r>
                <a:rPr lang="en-GB" sz="1200" dirty="0"/>
                <a:t>Low-VHF station in Low-VHF band:</a:t>
              </a:r>
            </a:p>
          </p:txBody>
        </p:sp>
      </p:grpSp>
      <p:sp>
        <p:nvSpPr>
          <p:cNvPr id="64" name="TextBox 63"/>
          <p:cNvSpPr txBox="1"/>
          <p:nvPr/>
        </p:nvSpPr>
        <p:spPr>
          <a:xfrm>
            <a:off x="5966433" y="3255935"/>
            <a:ext cx="2429191" cy="276999"/>
          </a:xfrm>
          <a:prstGeom prst="rect">
            <a:avLst/>
          </a:prstGeom>
          <a:noFill/>
        </p:spPr>
        <p:txBody>
          <a:bodyPr wrap="none" rtlCol="0">
            <a:spAutoFit/>
          </a:bodyPr>
          <a:lstStyle/>
          <a:p>
            <a:pPr algn="ctr"/>
            <a:r>
              <a:rPr lang="en-GB" sz="1200" dirty="0" smtClean="0"/>
              <a:t>* Assuming 126 MHz clearing target</a:t>
            </a:r>
            <a:endParaRPr lang="en-GB" sz="1200" i="1" dirty="0"/>
          </a:p>
        </p:txBody>
      </p:sp>
      <p:grpSp>
        <p:nvGrpSpPr>
          <p:cNvPr id="3" name="Group 2"/>
          <p:cNvGrpSpPr/>
          <p:nvPr/>
        </p:nvGrpSpPr>
        <p:grpSpPr>
          <a:xfrm>
            <a:off x="3356295" y="4398144"/>
            <a:ext cx="2510499" cy="355290"/>
            <a:chOff x="3356295" y="4398144"/>
            <a:chExt cx="2510499" cy="355290"/>
          </a:xfrm>
        </p:grpSpPr>
        <p:sp>
          <p:nvSpPr>
            <p:cNvPr id="8" name="TextBox 7"/>
            <p:cNvSpPr txBox="1"/>
            <p:nvPr/>
          </p:nvSpPr>
          <p:spPr>
            <a:xfrm>
              <a:off x="3356295" y="4414880"/>
              <a:ext cx="636815" cy="338554"/>
            </a:xfrm>
            <a:prstGeom prst="rect">
              <a:avLst/>
            </a:prstGeom>
            <a:noFill/>
          </p:spPr>
          <p:txBody>
            <a:bodyPr wrap="square" rtlCol="0">
              <a:spAutoFit/>
            </a:bodyPr>
            <a:lstStyle/>
            <a:p>
              <a:r>
                <a:rPr lang="en-US" sz="1600" dirty="0" smtClean="0"/>
                <a:t>Low</a:t>
              </a:r>
              <a:endParaRPr lang="en-US" sz="1600" dirty="0"/>
            </a:p>
          </p:txBody>
        </p:sp>
        <p:sp>
          <p:nvSpPr>
            <p:cNvPr id="27" name="TextBox 26"/>
            <p:cNvSpPr txBox="1"/>
            <p:nvPr/>
          </p:nvSpPr>
          <p:spPr>
            <a:xfrm>
              <a:off x="4179339" y="4398551"/>
              <a:ext cx="994597" cy="338554"/>
            </a:xfrm>
            <a:prstGeom prst="rect">
              <a:avLst/>
            </a:prstGeom>
            <a:noFill/>
          </p:spPr>
          <p:txBody>
            <a:bodyPr wrap="square" rtlCol="0">
              <a:spAutoFit/>
            </a:bodyPr>
            <a:lstStyle/>
            <a:p>
              <a:r>
                <a:rPr lang="en-US" sz="1600" dirty="0" smtClean="0"/>
                <a:t>Medium </a:t>
              </a:r>
              <a:endParaRPr lang="en-US" sz="1600" dirty="0"/>
            </a:p>
          </p:txBody>
        </p:sp>
        <p:sp>
          <p:nvSpPr>
            <p:cNvPr id="28" name="TextBox 27"/>
            <p:cNvSpPr txBox="1"/>
            <p:nvPr/>
          </p:nvSpPr>
          <p:spPr>
            <a:xfrm>
              <a:off x="5229979" y="4398144"/>
              <a:ext cx="636815" cy="338554"/>
            </a:xfrm>
            <a:prstGeom prst="rect">
              <a:avLst/>
            </a:prstGeom>
            <a:noFill/>
          </p:spPr>
          <p:txBody>
            <a:bodyPr wrap="square" rtlCol="0">
              <a:spAutoFit/>
            </a:bodyPr>
            <a:lstStyle/>
            <a:p>
              <a:r>
                <a:rPr lang="en-US" sz="1600" dirty="0" smtClean="0"/>
                <a:t>High</a:t>
              </a:r>
              <a:endParaRPr lang="en-US" sz="1600" dirty="0"/>
            </a:p>
          </p:txBody>
        </p:sp>
      </p:grpSp>
    </p:spTree>
    <p:extLst>
      <p:ext uri="{BB962C8B-B14F-4D97-AF65-F5344CB8AC3E}">
        <p14:creationId xmlns:p14="http://schemas.microsoft.com/office/powerpoint/2010/main" val="35754769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506010"/>
            <a:ext cx="8581607" cy="610658"/>
          </a:xfrm>
        </p:spPr>
        <p:txBody>
          <a:bodyPr/>
          <a:lstStyle/>
          <a:p>
            <a:r>
              <a:rPr lang="en-US" sz="2400" dirty="0" smtClean="0"/>
              <a:t>Vacancy Range Example</a:t>
            </a:r>
            <a:endParaRPr lang="en-US" sz="2400" dirty="0"/>
          </a:p>
        </p:txBody>
      </p:sp>
      <p:sp>
        <p:nvSpPr>
          <p:cNvPr id="69" name="Rectangle 68"/>
          <p:cNvSpPr/>
          <p:nvPr/>
        </p:nvSpPr>
        <p:spPr>
          <a:xfrm>
            <a:off x="6534364" y="2195591"/>
            <a:ext cx="2236143" cy="43066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80000" tIns="180000" rIns="180000" bIns="180000" rtlCol="0" anchor="t" anchorCtr="0"/>
          <a:lstStyle/>
          <a:p>
            <a:pPr marL="285750" indent="-285750">
              <a:spcAft>
                <a:spcPts val="600"/>
              </a:spcAft>
              <a:buFont typeface="Arial" panose="020B0604020202020204" pitchFamily="34" charset="0"/>
              <a:buChar char="•"/>
            </a:pPr>
            <a:endParaRPr lang="en-GB" sz="2000" dirty="0" smtClean="0">
              <a:latin typeface="Calibri" panose="020F0502020204030204" pitchFamily="34" charset="0"/>
            </a:endParaRPr>
          </a:p>
        </p:txBody>
      </p:sp>
      <p:pic>
        <p:nvPicPr>
          <p:cNvPr id="4" name="Screen"/>
          <p:cNvPicPr>
            <a:picLocks noChangeAspect="1"/>
          </p:cNvPicPr>
          <p:nvPr/>
        </p:nvPicPr>
        <p:blipFill>
          <a:blip r:embed="rId3"/>
          <a:stretch>
            <a:fillRect/>
          </a:stretch>
        </p:blipFill>
        <p:spPr>
          <a:xfrm>
            <a:off x="236553" y="2286840"/>
            <a:ext cx="6138006" cy="4092004"/>
          </a:xfrm>
          <a:prstGeom prst="rect">
            <a:avLst/>
          </a:prstGeom>
        </p:spPr>
      </p:pic>
      <p:sp>
        <p:nvSpPr>
          <p:cNvPr id="5" name="TextBox"/>
          <p:cNvSpPr txBox="1"/>
          <p:nvPr/>
        </p:nvSpPr>
        <p:spPr>
          <a:xfrm>
            <a:off x="6490211" y="2209916"/>
            <a:ext cx="2400086" cy="3447098"/>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smtClean="0">
                <a:solidFill>
                  <a:schemeClr val="tx1">
                    <a:lumMod val="50000"/>
                  </a:schemeClr>
                </a:solidFill>
              </a:rPr>
              <a:t>In this example a UHF station has an initial vacancy range for “Drop out to UHF” of 6.0 to 16.0</a:t>
            </a:r>
          </a:p>
          <a:p>
            <a:pPr marL="173038" indent="-173038">
              <a:spcBef>
                <a:spcPts val="1200"/>
              </a:spcBef>
              <a:buFont typeface="Arial" panose="020B0604020202020204" pitchFamily="34" charset="0"/>
              <a:buChar char="•"/>
            </a:pPr>
            <a:r>
              <a:rPr lang="en-US" sz="1600" dirty="0" smtClean="0">
                <a:solidFill>
                  <a:schemeClr val="tx1">
                    <a:lumMod val="50000"/>
                  </a:schemeClr>
                </a:solidFill>
              </a:rPr>
              <a:t>This means that after the initial commitments were processed, this station’s vacancy range is the highest of the three ranges for a UHF station’s pre-auction band</a:t>
            </a:r>
          </a:p>
        </p:txBody>
      </p:sp>
      <p:sp>
        <p:nvSpPr>
          <p:cNvPr id="6" name="Initial Vacancy Highlight"/>
          <p:cNvSpPr/>
          <p:nvPr/>
        </p:nvSpPr>
        <p:spPr>
          <a:xfrm>
            <a:off x="4705935" y="3380677"/>
            <a:ext cx="638575" cy="754671"/>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78161608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48640" y="3123644"/>
            <a:ext cx="8229600" cy="3489066"/>
          </a:xfrm>
        </p:spPr>
        <p:txBody>
          <a:bodyPr>
            <a:noAutofit/>
          </a:bodyPr>
          <a:lstStyle/>
          <a:p>
            <a:pPr marL="0" indent="0">
              <a:buNone/>
            </a:pPr>
            <a:r>
              <a:rPr lang="en-US" altLang="en-US" sz="2200" dirty="0">
                <a:latin typeface="Calibri" panose="020F0502020204030204" pitchFamily="34" charset="0"/>
                <a:cs typeface="Calibri" panose="020F0502020204030204" pitchFamily="34" charset="0"/>
              </a:rPr>
              <a:t>Nothing herein is intended to supersede any provision of the Commission's rules or public notices.  These slides should not be used as a substitute for a prospective applicant's review of the Commission's relevant orders, rules, and public notices. Applicants must familiarize themselves thoroughly and remain current with the Commission's rules relating to the Incentive Auction, application and auction procedures, and the procedures, terms and conditions contained in auction public notices.  All examples use fictional information, are for illustrative purposes only, and are not predictions or advice.</a:t>
            </a:r>
            <a:endParaRPr lang="en-US" sz="2200" dirty="0">
              <a:latin typeface="Calibri" panose="020F0502020204030204" pitchFamily="34" charset="0"/>
              <a:cs typeface="Calibri" panose="020F0502020204030204" pitchFamily="34" charset="0"/>
            </a:endParaRPr>
          </a:p>
        </p:txBody>
      </p:sp>
      <p:sp>
        <p:nvSpPr>
          <p:cNvPr id="5" name="Title 1"/>
          <p:cNvSpPr txBox="1">
            <a:spLocks/>
          </p:cNvSpPr>
          <p:nvPr/>
        </p:nvSpPr>
        <p:spPr bwMode="auto">
          <a:xfrm>
            <a:off x="548640" y="2272041"/>
            <a:ext cx="7805737" cy="610658"/>
          </a:xfrm>
          <a:prstGeom prst="rect">
            <a:avLst/>
          </a:prstGeom>
          <a:noFill/>
          <a:ln>
            <a:noFill/>
          </a:ln>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0"/>
              </a:spcBef>
              <a:spcAft>
                <a:spcPct val="0"/>
              </a:spcAft>
              <a:defRPr sz="2800" b="1" kern="1200">
                <a:solidFill>
                  <a:srgbClr val="376688"/>
                </a:solidFill>
                <a:latin typeface="+mj-lt"/>
                <a:ea typeface="ＭＳ Ｐゴシック" charset="0"/>
                <a:cs typeface="Trade Gothic LT Std Ext"/>
              </a:defRPr>
            </a:lvl1pPr>
            <a:lvl2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2pPr>
            <a:lvl3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3pPr>
            <a:lvl4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4pPr>
            <a:lvl5pPr algn="l" defTabSz="457200" rtl="0" eaLnBrk="1" fontAlgn="base" hangingPunct="1">
              <a:spcBef>
                <a:spcPct val="0"/>
              </a:spcBef>
              <a:spcAft>
                <a:spcPct val="0"/>
              </a:spcAft>
              <a:defRPr sz="2800" b="1">
                <a:solidFill>
                  <a:srgbClr val="376688"/>
                </a:solidFill>
                <a:latin typeface="Trade Gothic LT Std Ext" charset="0"/>
                <a:ea typeface="ＭＳ Ｐゴシック" charset="0"/>
                <a:cs typeface="Trade Gothic LT Std Ext" charset="0"/>
              </a:defRPr>
            </a:lvl5pPr>
            <a:lvl6pPr marL="4572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6pPr>
            <a:lvl7pPr marL="9144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7pPr>
            <a:lvl8pPr marL="13716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8pPr>
            <a:lvl9pPr marL="1828800" algn="l" defTabSz="457200" rtl="0" eaLnBrk="1" fontAlgn="base" hangingPunct="1">
              <a:spcBef>
                <a:spcPct val="0"/>
              </a:spcBef>
              <a:spcAft>
                <a:spcPct val="0"/>
              </a:spcAft>
              <a:defRPr sz="2800" b="1">
                <a:solidFill>
                  <a:srgbClr val="599FCC"/>
                </a:solidFill>
                <a:latin typeface="Trade Gothic LT Std Ext" charset="0"/>
                <a:ea typeface="ＭＳ Ｐゴシック" charset="0"/>
              </a:defRPr>
            </a:lvl9pPr>
          </a:lstStyle>
          <a:p>
            <a:pPr algn="ctr"/>
            <a:r>
              <a:rPr lang="en-US" sz="4000" dirty="0"/>
              <a:t>Disclaimer</a:t>
            </a:r>
          </a:p>
        </p:txBody>
      </p:sp>
    </p:spTree>
    <p:custDataLst>
      <p:tags r:id="rId1"/>
    </p:custDataLst>
    <p:extLst>
      <p:ext uri="{BB962C8B-B14F-4D97-AF65-F5344CB8AC3E}">
        <p14:creationId xmlns:p14="http://schemas.microsoft.com/office/powerpoint/2010/main" val="313850006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506010"/>
            <a:ext cx="8581607" cy="610658"/>
          </a:xfrm>
        </p:spPr>
        <p:txBody>
          <a:bodyPr/>
          <a:lstStyle/>
          <a:p>
            <a:r>
              <a:rPr lang="en-US" sz="2400" dirty="0" smtClean="0"/>
              <a:t>Vacancy Range Example</a:t>
            </a:r>
            <a:endParaRPr lang="en-US" sz="2400" dirty="0"/>
          </a:p>
        </p:txBody>
      </p:sp>
      <p:sp>
        <p:nvSpPr>
          <p:cNvPr id="69" name="Rectangle 68"/>
          <p:cNvSpPr/>
          <p:nvPr/>
        </p:nvSpPr>
        <p:spPr>
          <a:xfrm>
            <a:off x="6534364" y="2195591"/>
            <a:ext cx="2236143" cy="430660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180000" tIns="180000" rIns="180000" bIns="180000" rtlCol="0" anchor="t" anchorCtr="0"/>
          <a:lstStyle/>
          <a:p>
            <a:pPr marL="285750" indent="-285750">
              <a:spcAft>
                <a:spcPts val="600"/>
              </a:spcAft>
              <a:buFont typeface="Arial" panose="020B0604020202020204" pitchFamily="34" charset="0"/>
              <a:buChar char="•"/>
            </a:pPr>
            <a:endParaRPr lang="en-GB" sz="2000" dirty="0" smtClean="0">
              <a:latin typeface="Calibri" panose="020F0502020204030204" pitchFamily="34" charset="0"/>
            </a:endParaRPr>
          </a:p>
        </p:txBody>
      </p:sp>
      <p:pic>
        <p:nvPicPr>
          <p:cNvPr id="4" name="Screen"/>
          <p:cNvPicPr>
            <a:picLocks noChangeAspect="1"/>
          </p:cNvPicPr>
          <p:nvPr/>
        </p:nvPicPr>
        <p:blipFill>
          <a:blip r:embed="rId3"/>
          <a:stretch>
            <a:fillRect/>
          </a:stretch>
        </p:blipFill>
        <p:spPr>
          <a:xfrm>
            <a:off x="236553" y="2286840"/>
            <a:ext cx="6138006" cy="4092004"/>
          </a:xfrm>
          <a:prstGeom prst="rect">
            <a:avLst/>
          </a:prstGeom>
        </p:spPr>
      </p:pic>
      <p:sp>
        <p:nvSpPr>
          <p:cNvPr id="6" name="Initial Vacancy Highlight"/>
          <p:cNvSpPr/>
          <p:nvPr/>
        </p:nvSpPr>
        <p:spPr>
          <a:xfrm>
            <a:off x="4705935" y="3380677"/>
            <a:ext cx="638575" cy="754671"/>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8" name="TextBox"/>
          <p:cNvSpPr txBox="1"/>
          <p:nvPr/>
        </p:nvSpPr>
        <p:spPr>
          <a:xfrm>
            <a:off x="6534364" y="2236866"/>
            <a:ext cx="2400086" cy="4585871"/>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smtClean="0">
                <a:solidFill>
                  <a:schemeClr val="tx1">
                    <a:lumMod val="50000"/>
                  </a:schemeClr>
                </a:solidFill>
              </a:rPr>
              <a:t>The station’s vacancy range for the “Move to High-VHF” option is 0.5 to 1.4</a:t>
            </a:r>
          </a:p>
          <a:p>
            <a:pPr marL="173038" indent="-173038">
              <a:spcBef>
                <a:spcPts val="1200"/>
              </a:spcBef>
              <a:buFont typeface="Arial" panose="020B0604020202020204" pitchFamily="34" charset="0"/>
              <a:buChar char="•"/>
            </a:pPr>
            <a:r>
              <a:rPr lang="en-US" sz="1600" dirty="0" smtClean="0">
                <a:solidFill>
                  <a:schemeClr val="tx1">
                    <a:lumMod val="50000"/>
                  </a:schemeClr>
                </a:solidFill>
              </a:rPr>
              <a:t>This means that after the initial commitments were processed, the vacancy in the station's High-VHF neighborhood is low</a:t>
            </a:r>
          </a:p>
          <a:p>
            <a:pPr marL="173038" indent="-173038">
              <a:spcBef>
                <a:spcPts val="1200"/>
              </a:spcBef>
              <a:buFont typeface="Arial" panose="020B0604020202020204" pitchFamily="34" charset="0"/>
              <a:buChar char="•"/>
            </a:pPr>
            <a:r>
              <a:rPr lang="en-US" sz="1600" dirty="0" smtClean="0">
                <a:solidFill>
                  <a:schemeClr val="tx1">
                    <a:lumMod val="50000"/>
                  </a:schemeClr>
                </a:solidFill>
              </a:rPr>
              <a:t>The station’s vacancy range </a:t>
            </a:r>
            <a:r>
              <a:rPr lang="en-US" sz="1600" dirty="0">
                <a:solidFill>
                  <a:schemeClr val="tx1">
                    <a:lumMod val="50000"/>
                  </a:schemeClr>
                </a:solidFill>
              </a:rPr>
              <a:t>for the “Move to </a:t>
            </a:r>
            <a:r>
              <a:rPr lang="en-US" sz="1600" dirty="0" smtClean="0">
                <a:solidFill>
                  <a:schemeClr val="tx1">
                    <a:lumMod val="50000"/>
                  </a:schemeClr>
                </a:solidFill>
              </a:rPr>
              <a:t>Low-VHF” </a:t>
            </a:r>
            <a:r>
              <a:rPr lang="en-US" sz="1600" dirty="0">
                <a:solidFill>
                  <a:schemeClr val="tx1">
                    <a:lumMod val="50000"/>
                  </a:schemeClr>
                </a:solidFill>
              </a:rPr>
              <a:t>option is </a:t>
            </a:r>
            <a:r>
              <a:rPr lang="en-US" sz="1600" dirty="0" smtClean="0">
                <a:solidFill>
                  <a:schemeClr val="tx1">
                    <a:lumMod val="50000"/>
                  </a:schemeClr>
                </a:solidFill>
              </a:rPr>
              <a:t>0.7 </a:t>
            </a:r>
            <a:r>
              <a:rPr lang="en-US" sz="1600" dirty="0">
                <a:solidFill>
                  <a:schemeClr val="tx1">
                    <a:lumMod val="50000"/>
                  </a:schemeClr>
                </a:solidFill>
              </a:rPr>
              <a:t>to </a:t>
            </a:r>
            <a:r>
              <a:rPr lang="en-US" sz="1600" dirty="0" smtClean="0">
                <a:solidFill>
                  <a:schemeClr val="tx1">
                    <a:lumMod val="50000"/>
                  </a:schemeClr>
                </a:solidFill>
              </a:rPr>
              <a:t>2.1 which indicates a relatively low vacancy in the station's Low-VHF neighborhood </a:t>
            </a:r>
            <a:endParaRPr lang="en-US" sz="1600" dirty="0">
              <a:solidFill>
                <a:schemeClr val="tx1">
                  <a:lumMod val="50000"/>
                </a:schemeClr>
              </a:solidFill>
            </a:endParaRPr>
          </a:p>
        </p:txBody>
      </p:sp>
    </p:spTree>
    <p:extLst>
      <p:ext uri="{BB962C8B-B14F-4D97-AF65-F5344CB8AC3E}">
        <p14:creationId xmlns:p14="http://schemas.microsoft.com/office/powerpoint/2010/main" val="3466164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643170"/>
            <a:ext cx="7805737" cy="610658"/>
          </a:xfrm>
        </p:spPr>
        <p:txBody>
          <a:bodyPr/>
          <a:lstStyle/>
          <a:p>
            <a:r>
              <a:rPr lang="en-US" dirty="0" smtClean="0"/>
              <a:t>Price Offers </a:t>
            </a:r>
            <a:endParaRPr lang="en-US" dirty="0"/>
          </a:p>
        </p:txBody>
      </p:sp>
      <p:sp>
        <p:nvSpPr>
          <p:cNvPr id="3" name="Content Placeholder 2"/>
          <p:cNvSpPr>
            <a:spLocks noGrp="1"/>
          </p:cNvSpPr>
          <p:nvPr>
            <p:ph idx="1"/>
          </p:nvPr>
        </p:nvSpPr>
        <p:spPr>
          <a:xfrm>
            <a:off x="369888" y="2195538"/>
            <a:ext cx="8462962" cy="4578241"/>
          </a:xfrm>
        </p:spPr>
        <p:txBody>
          <a:bodyPr/>
          <a:lstStyle/>
          <a:p>
            <a:pPr>
              <a:spcBef>
                <a:spcPts val="0"/>
              </a:spcBef>
              <a:spcAft>
                <a:spcPts val="600"/>
              </a:spcAft>
            </a:pPr>
            <a:r>
              <a:rPr lang="en-US" sz="2200" dirty="0" smtClean="0">
                <a:solidFill>
                  <a:schemeClr val="tx1">
                    <a:lumMod val="50000"/>
                  </a:schemeClr>
                </a:solidFill>
              </a:rPr>
              <a:t>Base clock price = $900</a:t>
            </a:r>
          </a:p>
          <a:p>
            <a:pPr lvl="1">
              <a:spcBef>
                <a:spcPts val="0"/>
              </a:spcBef>
              <a:spcAft>
                <a:spcPts val="600"/>
              </a:spcAft>
            </a:pPr>
            <a:r>
              <a:rPr lang="en-US" sz="2000" dirty="0" smtClean="0">
                <a:solidFill>
                  <a:schemeClr val="tx1">
                    <a:lumMod val="50000"/>
                  </a:schemeClr>
                </a:solidFill>
              </a:rPr>
              <a:t>Each </a:t>
            </a:r>
            <a:r>
              <a:rPr lang="en-US" sz="2000" dirty="0">
                <a:solidFill>
                  <a:schemeClr val="tx1">
                    <a:lumMod val="50000"/>
                  </a:schemeClr>
                </a:solidFill>
              </a:rPr>
              <a:t>round, the base clock price is reduced by the larger of:</a:t>
            </a:r>
          </a:p>
          <a:p>
            <a:pPr lvl="2">
              <a:spcAft>
                <a:spcPts val="600"/>
              </a:spcAft>
            </a:pPr>
            <a:r>
              <a:rPr lang="en-US" sz="1800" dirty="0">
                <a:solidFill>
                  <a:schemeClr val="tx1">
                    <a:lumMod val="50000"/>
                  </a:schemeClr>
                </a:solidFill>
              </a:rPr>
              <a:t>5% of the current base clock price</a:t>
            </a:r>
          </a:p>
          <a:p>
            <a:pPr lvl="2">
              <a:spcAft>
                <a:spcPts val="600"/>
              </a:spcAft>
            </a:pPr>
            <a:r>
              <a:rPr lang="en-US" sz="1800" dirty="0">
                <a:solidFill>
                  <a:schemeClr val="tx1">
                    <a:lumMod val="50000"/>
                  </a:schemeClr>
                </a:solidFill>
              </a:rPr>
              <a:t>1% of the $900 opening base clock price ($9</a:t>
            </a:r>
            <a:r>
              <a:rPr lang="en-US" sz="1800" dirty="0" smtClean="0">
                <a:solidFill>
                  <a:schemeClr val="tx1">
                    <a:lumMod val="50000"/>
                  </a:schemeClr>
                </a:solidFill>
              </a:rPr>
              <a:t>)</a:t>
            </a:r>
            <a:r>
              <a:rPr lang="en-US" sz="1800" baseline="30000" dirty="0" smtClean="0">
                <a:solidFill>
                  <a:schemeClr val="tx1">
                    <a:lumMod val="50000"/>
                  </a:schemeClr>
                </a:solidFill>
              </a:rPr>
              <a:t>*</a:t>
            </a:r>
            <a:endParaRPr lang="en-US" sz="1800" baseline="30000" dirty="0">
              <a:solidFill>
                <a:schemeClr val="tx1">
                  <a:lumMod val="50000"/>
                </a:schemeClr>
              </a:solidFill>
            </a:endParaRPr>
          </a:p>
          <a:p>
            <a:pPr>
              <a:spcAft>
                <a:spcPts val="600"/>
              </a:spcAft>
            </a:pPr>
            <a:r>
              <a:rPr lang="en-US" sz="2200" dirty="0" smtClean="0">
                <a:solidFill>
                  <a:schemeClr val="tx1">
                    <a:lumMod val="50000"/>
                  </a:schemeClr>
                </a:solidFill>
              </a:rPr>
              <a:t>The price offers for UHF stations bidding to Go off-air will be (Base Clock Price) x (Station Volume)</a:t>
            </a:r>
          </a:p>
          <a:p>
            <a:pPr lvl="1">
              <a:spcAft>
                <a:spcPts val="600"/>
              </a:spcAft>
            </a:pPr>
            <a:r>
              <a:rPr lang="en-US" sz="2000" dirty="0" smtClean="0">
                <a:solidFill>
                  <a:schemeClr val="tx1">
                    <a:lumMod val="50000"/>
                  </a:schemeClr>
                </a:solidFill>
              </a:rPr>
              <a:t>Price offers for all other options, and for VHF stations, </a:t>
            </a:r>
            <a:r>
              <a:rPr lang="en-US" sz="2000" dirty="0">
                <a:solidFill>
                  <a:schemeClr val="tx1">
                    <a:lumMod val="50000"/>
                  </a:schemeClr>
                </a:solidFill>
              </a:rPr>
              <a:t>depend on the relative availability of channels in each band in the station’s </a:t>
            </a:r>
            <a:r>
              <a:rPr lang="en-US" sz="2000" dirty="0" smtClean="0">
                <a:solidFill>
                  <a:schemeClr val="tx1">
                    <a:lumMod val="50000"/>
                  </a:schemeClr>
                </a:solidFill>
              </a:rPr>
              <a:t>neighborhood (vacancy)</a:t>
            </a:r>
          </a:p>
          <a:p>
            <a:pPr lvl="2">
              <a:spcAft>
                <a:spcPts val="600"/>
              </a:spcAft>
            </a:pPr>
            <a:r>
              <a:rPr lang="en-US" sz="1800" dirty="0" smtClean="0">
                <a:solidFill>
                  <a:schemeClr val="tx1">
                    <a:lumMod val="50000"/>
                  </a:schemeClr>
                </a:solidFill>
              </a:rPr>
              <a:t>The decrement percentage may vary greatly from round to round depending on vacancy; therefore, price offers in these cases will not be predictable</a:t>
            </a:r>
            <a:endParaRPr lang="en-US" sz="1800" dirty="0">
              <a:solidFill>
                <a:schemeClr val="tx1">
                  <a:lumMod val="50000"/>
                </a:schemeClr>
              </a:solidFill>
            </a:endParaRPr>
          </a:p>
          <a:p>
            <a:pPr>
              <a:spcAft>
                <a:spcPts val="600"/>
              </a:spcAft>
            </a:pPr>
            <a:endParaRPr lang="en-US" dirty="0">
              <a:solidFill>
                <a:schemeClr val="tx1">
                  <a:lumMod val="50000"/>
                </a:schemeClr>
              </a:solidFill>
            </a:endParaRPr>
          </a:p>
        </p:txBody>
      </p:sp>
      <p:sp>
        <p:nvSpPr>
          <p:cNvPr id="4" name="TextBox 3"/>
          <p:cNvSpPr txBox="1"/>
          <p:nvPr/>
        </p:nvSpPr>
        <p:spPr>
          <a:xfrm>
            <a:off x="369889" y="6395772"/>
            <a:ext cx="8220658" cy="707886"/>
          </a:xfrm>
          <a:prstGeom prst="rect">
            <a:avLst/>
          </a:prstGeom>
          <a:noFill/>
        </p:spPr>
        <p:txBody>
          <a:bodyPr wrap="square" rtlCol="0">
            <a:spAutoFit/>
          </a:bodyPr>
          <a:lstStyle/>
          <a:p>
            <a:r>
              <a:rPr lang="en-US" sz="1600" dirty="0" smtClean="0">
                <a:solidFill>
                  <a:schemeClr val="tx1">
                    <a:lumMod val="50000"/>
                  </a:schemeClr>
                </a:solidFill>
              </a:rPr>
              <a:t>*The </a:t>
            </a:r>
            <a:r>
              <a:rPr lang="en-US" sz="1600" dirty="0">
                <a:solidFill>
                  <a:schemeClr val="tx1">
                    <a:lumMod val="50000"/>
                  </a:schemeClr>
                </a:solidFill>
              </a:rPr>
              <a:t>FCC has the discretion to change the 5% and 1% </a:t>
            </a:r>
            <a:r>
              <a:rPr lang="en-US" sz="1600" dirty="0" smtClean="0">
                <a:solidFill>
                  <a:schemeClr val="tx1">
                    <a:lumMod val="50000"/>
                  </a:schemeClr>
                </a:solidFill>
              </a:rPr>
              <a:t>decrement percentages during </a:t>
            </a:r>
            <a:r>
              <a:rPr lang="en-US" sz="1600" dirty="0">
                <a:solidFill>
                  <a:schemeClr val="tx1">
                    <a:lumMod val="50000"/>
                  </a:schemeClr>
                </a:solidFill>
              </a:rPr>
              <a:t>the auction</a:t>
            </a:r>
          </a:p>
          <a:p>
            <a:endParaRPr lang="en-US" dirty="0"/>
          </a:p>
        </p:txBody>
      </p:sp>
    </p:spTree>
    <p:extLst>
      <p:ext uri="{BB962C8B-B14F-4D97-AF65-F5344CB8AC3E}">
        <p14:creationId xmlns:p14="http://schemas.microsoft.com/office/powerpoint/2010/main" val="7404690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643170"/>
            <a:ext cx="7805737" cy="610658"/>
          </a:xfrm>
        </p:spPr>
        <p:txBody>
          <a:bodyPr/>
          <a:lstStyle/>
          <a:p>
            <a:r>
              <a:rPr lang="en-US" dirty="0" smtClean="0"/>
              <a:t>Proxy Instructions</a:t>
            </a:r>
            <a:endParaRPr lang="en-US" dirty="0"/>
          </a:p>
        </p:txBody>
      </p:sp>
      <p:sp>
        <p:nvSpPr>
          <p:cNvPr id="3" name="Content Placeholder 2"/>
          <p:cNvSpPr>
            <a:spLocks noGrp="1"/>
          </p:cNvSpPr>
          <p:nvPr>
            <p:ph idx="1"/>
          </p:nvPr>
        </p:nvSpPr>
        <p:spPr>
          <a:xfrm>
            <a:off x="369888" y="2183507"/>
            <a:ext cx="8462962" cy="4179358"/>
          </a:xfrm>
        </p:spPr>
        <p:txBody>
          <a:bodyPr/>
          <a:lstStyle/>
          <a:p>
            <a:pPr>
              <a:spcBef>
                <a:spcPts val="600"/>
              </a:spcBef>
              <a:spcAft>
                <a:spcPts val="600"/>
              </a:spcAft>
            </a:pPr>
            <a:r>
              <a:rPr lang="en-GB" sz="2000" dirty="0">
                <a:solidFill>
                  <a:schemeClr val="tx1">
                    <a:lumMod val="50000"/>
                  </a:schemeClr>
                </a:solidFill>
              </a:rPr>
              <a:t>A proxy instruction </a:t>
            </a:r>
            <a:r>
              <a:rPr lang="en-GB" sz="2000" dirty="0" smtClean="0">
                <a:solidFill>
                  <a:schemeClr val="tx1">
                    <a:lumMod val="50000"/>
                  </a:schemeClr>
                </a:solidFill>
              </a:rPr>
              <a:t>tells the Auction System to submit </a:t>
            </a:r>
            <a:r>
              <a:rPr lang="en-GB" sz="2000" dirty="0">
                <a:solidFill>
                  <a:schemeClr val="tx1">
                    <a:lumMod val="50000"/>
                  </a:schemeClr>
                </a:solidFill>
              </a:rPr>
              <a:t>bids on behalf of the bidder in all rounds in which the price offer is greater than or equal to the amount entered by the bidder in the proxy </a:t>
            </a:r>
            <a:r>
              <a:rPr lang="en-GB" sz="2000" dirty="0" smtClean="0">
                <a:solidFill>
                  <a:schemeClr val="tx1">
                    <a:lumMod val="50000"/>
                  </a:schemeClr>
                </a:solidFill>
              </a:rPr>
              <a:t>instruction</a:t>
            </a:r>
          </a:p>
          <a:p>
            <a:pPr lvl="1">
              <a:spcBef>
                <a:spcPts val="600"/>
              </a:spcBef>
              <a:spcAft>
                <a:spcPts val="600"/>
              </a:spcAft>
            </a:pPr>
            <a:r>
              <a:rPr lang="en-GB" sz="1700" dirty="0" smtClean="0">
                <a:solidFill>
                  <a:schemeClr val="tx1">
                    <a:lumMod val="50000"/>
                  </a:schemeClr>
                </a:solidFill>
              </a:rPr>
              <a:t>Proxy instructions can only be submitted for a station’s currently held option</a:t>
            </a:r>
          </a:p>
          <a:p>
            <a:pPr lvl="1">
              <a:spcBef>
                <a:spcPts val="600"/>
              </a:spcBef>
              <a:spcAft>
                <a:spcPts val="600"/>
              </a:spcAft>
            </a:pPr>
            <a:r>
              <a:rPr lang="en-US" sz="1700" dirty="0" smtClean="0">
                <a:solidFill>
                  <a:schemeClr val="tx1">
                    <a:lumMod val="50000"/>
                  </a:schemeClr>
                </a:solidFill>
              </a:rPr>
              <a:t>Proxy instructions can be changed or deleted at any time during a round</a:t>
            </a:r>
            <a:endParaRPr lang="en-GB" sz="1700" dirty="0">
              <a:solidFill>
                <a:schemeClr val="tx1">
                  <a:lumMod val="50000"/>
                </a:schemeClr>
              </a:solidFill>
            </a:endParaRPr>
          </a:p>
          <a:p>
            <a:pPr lvl="1">
              <a:spcBef>
                <a:spcPts val="600"/>
              </a:spcBef>
              <a:spcAft>
                <a:spcPts val="600"/>
              </a:spcAft>
            </a:pPr>
            <a:r>
              <a:rPr lang="en-US" sz="1700" dirty="0" smtClean="0">
                <a:solidFill>
                  <a:schemeClr val="tx1">
                    <a:lumMod val="50000"/>
                  </a:schemeClr>
                </a:solidFill>
              </a:rPr>
              <a:t>Bids submitted by </a:t>
            </a:r>
            <a:r>
              <a:rPr lang="en-US" sz="1700" dirty="0">
                <a:solidFill>
                  <a:schemeClr val="tx1">
                    <a:lumMod val="50000"/>
                  </a:schemeClr>
                </a:solidFill>
              </a:rPr>
              <a:t>the </a:t>
            </a:r>
            <a:r>
              <a:rPr lang="en-US" sz="1700" dirty="0" smtClean="0">
                <a:solidFill>
                  <a:schemeClr val="tx1">
                    <a:lumMod val="50000"/>
                  </a:schemeClr>
                </a:solidFill>
              </a:rPr>
              <a:t>Auction System </a:t>
            </a:r>
            <a:r>
              <a:rPr lang="en-US" sz="1700" dirty="0">
                <a:solidFill>
                  <a:schemeClr val="tx1">
                    <a:lumMod val="50000"/>
                  </a:schemeClr>
                </a:solidFill>
              </a:rPr>
              <a:t>according to proxy </a:t>
            </a:r>
            <a:r>
              <a:rPr lang="en-US" sz="1700" dirty="0" smtClean="0">
                <a:solidFill>
                  <a:schemeClr val="tx1">
                    <a:lumMod val="50000"/>
                  </a:schemeClr>
                </a:solidFill>
              </a:rPr>
              <a:t>instructions can be manually changed during a round</a:t>
            </a:r>
          </a:p>
          <a:p>
            <a:pPr marL="400050">
              <a:spcBef>
                <a:spcPts val="600"/>
              </a:spcBef>
              <a:spcAft>
                <a:spcPts val="600"/>
              </a:spcAft>
            </a:pPr>
            <a:r>
              <a:rPr lang="en-GB" sz="2000" dirty="0">
                <a:solidFill>
                  <a:schemeClr val="tx1">
                    <a:lumMod val="50000"/>
                  </a:schemeClr>
                </a:solidFill>
              </a:rPr>
              <a:t>Users should check regularly that their proxy instruction remains in effect if the bidder wishes to continue bidding for a station after the price offers for the station drop below the proxy amount </a:t>
            </a:r>
            <a:endParaRPr lang="en-US" sz="1700" dirty="0">
              <a:solidFill>
                <a:schemeClr val="tx1">
                  <a:lumMod val="50000"/>
                </a:schemeClr>
              </a:solidFill>
            </a:endParaRPr>
          </a:p>
          <a:p>
            <a:pPr lvl="1">
              <a:spcBef>
                <a:spcPts val="600"/>
              </a:spcBef>
              <a:spcAft>
                <a:spcPts val="600"/>
              </a:spcAft>
            </a:pPr>
            <a:r>
              <a:rPr lang="en-GB" sz="1700" dirty="0" smtClean="0">
                <a:solidFill>
                  <a:schemeClr val="tx1">
                    <a:lumMod val="50000"/>
                  </a:schemeClr>
                </a:solidFill>
              </a:rPr>
              <a:t>As </a:t>
            </a:r>
            <a:r>
              <a:rPr lang="en-GB" sz="1700" dirty="0">
                <a:solidFill>
                  <a:schemeClr val="tx1">
                    <a:lumMod val="50000"/>
                  </a:schemeClr>
                </a:solidFill>
              </a:rPr>
              <a:t>soon as the price offer for a station’s currently held option drops below the proxy amount, the proxy instruction is no longer in effect and the system will no longer submit bids for the </a:t>
            </a:r>
            <a:r>
              <a:rPr lang="en-GB" sz="1700" dirty="0" smtClean="0">
                <a:solidFill>
                  <a:schemeClr val="tx1">
                    <a:lumMod val="50000"/>
                  </a:schemeClr>
                </a:solidFill>
              </a:rPr>
              <a:t>station</a:t>
            </a:r>
            <a:endParaRPr lang="en-GB" sz="1700" dirty="0">
              <a:solidFill>
                <a:schemeClr val="tx1">
                  <a:lumMod val="50000"/>
                </a:schemeClr>
              </a:solidFill>
            </a:endParaRPr>
          </a:p>
          <a:p>
            <a:pPr marL="742950" lvl="2" indent="-342900">
              <a:spcBef>
                <a:spcPts val="600"/>
              </a:spcBef>
              <a:spcAft>
                <a:spcPts val="1200"/>
              </a:spcAft>
              <a:buSzPct val="150000"/>
              <a:buFont typeface="Arial" pitchFamily="34" charset="0"/>
              <a:buChar char="•"/>
            </a:pPr>
            <a:endParaRPr lang="en-GB" sz="1800" dirty="0">
              <a:solidFill>
                <a:schemeClr val="tx1">
                  <a:lumMod val="50000"/>
                </a:schemeClr>
              </a:solidFill>
            </a:endParaRPr>
          </a:p>
          <a:p>
            <a:pPr marL="342900" lvl="1" indent="-342900">
              <a:spcBef>
                <a:spcPts val="600"/>
              </a:spcBef>
              <a:spcAft>
                <a:spcPts val="600"/>
              </a:spcAft>
              <a:buSzPct val="150000"/>
              <a:buFont typeface="Arial" pitchFamily="34" charset="0"/>
              <a:buChar char="•"/>
            </a:pPr>
            <a:endParaRPr lang="en-US" sz="1800" dirty="0">
              <a:solidFill>
                <a:schemeClr val="tx1">
                  <a:lumMod val="50000"/>
                </a:schemeClr>
              </a:solidFill>
            </a:endParaRPr>
          </a:p>
          <a:p>
            <a:endParaRPr lang="en-GB" sz="2000" dirty="0">
              <a:solidFill>
                <a:schemeClr val="tx1">
                  <a:lumMod val="5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24236709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620310"/>
            <a:ext cx="7805737" cy="610658"/>
          </a:xfrm>
        </p:spPr>
        <p:txBody>
          <a:bodyPr/>
          <a:lstStyle/>
          <a:p>
            <a:r>
              <a:rPr lang="en-US" dirty="0" smtClean="0"/>
              <a:t>High-Level Take Away Points</a:t>
            </a:r>
            <a:endParaRPr lang="en-US" dirty="0"/>
          </a:p>
        </p:txBody>
      </p:sp>
      <p:sp>
        <p:nvSpPr>
          <p:cNvPr id="3" name="Content Placeholder 2"/>
          <p:cNvSpPr>
            <a:spLocks noGrp="1"/>
          </p:cNvSpPr>
          <p:nvPr>
            <p:ph idx="1"/>
          </p:nvPr>
        </p:nvSpPr>
        <p:spPr>
          <a:xfrm>
            <a:off x="369888" y="2171475"/>
            <a:ext cx="8353007" cy="4774078"/>
          </a:xfrm>
        </p:spPr>
        <p:txBody>
          <a:bodyPr/>
          <a:lstStyle/>
          <a:p>
            <a:r>
              <a:rPr lang="en-US" sz="2100" dirty="0" smtClean="0">
                <a:solidFill>
                  <a:schemeClr val="tx1">
                    <a:lumMod val="50000"/>
                  </a:schemeClr>
                </a:solidFill>
              </a:rPr>
              <a:t>Pay </a:t>
            </a:r>
            <a:r>
              <a:rPr lang="en-US" sz="2100" dirty="0">
                <a:solidFill>
                  <a:schemeClr val="tx1">
                    <a:lumMod val="50000"/>
                  </a:schemeClr>
                </a:solidFill>
              </a:rPr>
              <a:t>attention to the bidding schedule and the bidding status for your </a:t>
            </a:r>
            <a:r>
              <a:rPr lang="en-US" sz="2100" dirty="0" smtClean="0">
                <a:solidFill>
                  <a:schemeClr val="tx1">
                    <a:lumMod val="50000"/>
                  </a:schemeClr>
                </a:solidFill>
              </a:rPr>
              <a:t>stations—a missing bid is a bid to drop out</a:t>
            </a:r>
          </a:p>
          <a:p>
            <a:pPr lvl="1"/>
            <a:r>
              <a:rPr lang="en-US" sz="1700" dirty="0" smtClean="0">
                <a:solidFill>
                  <a:schemeClr val="tx1">
                    <a:lumMod val="50000"/>
                  </a:schemeClr>
                </a:solidFill>
              </a:rPr>
              <a:t>Proxy instructions are a useful tool, but you still need to pay attention to price offers and bidding statuses</a:t>
            </a:r>
          </a:p>
          <a:p>
            <a:pPr lvl="1">
              <a:spcAft>
                <a:spcPts val="600"/>
              </a:spcAft>
            </a:pPr>
            <a:r>
              <a:rPr lang="en-US" sz="1700" dirty="0">
                <a:solidFill>
                  <a:schemeClr val="tx1">
                    <a:lumMod val="50000"/>
                  </a:schemeClr>
                </a:solidFill>
              </a:rPr>
              <a:t>While the decrement percentage for the base clock price is predictable, the decrement percentage for </a:t>
            </a:r>
            <a:r>
              <a:rPr lang="en-US" sz="1700" dirty="0" smtClean="0">
                <a:solidFill>
                  <a:schemeClr val="tx1">
                    <a:lumMod val="50000"/>
                  </a:schemeClr>
                </a:solidFill>
              </a:rPr>
              <a:t>price offers for anything other than a UHF station </a:t>
            </a:r>
            <a:r>
              <a:rPr lang="en-US" sz="1700" dirty="0">
                <a:solidFill>
                  <a:schemeClr val="tx1">
                    <a:lumMod val="50000"/>
                  </a:schemeClr>
                </a:solidFill>
              </a:rPr>
              <a:t>bidding to Go </a:t>
            </a:r>
            <a:r>
              <a:rPr lang="en-US" sz="1700" dirty="0" smtClean="0">
                <a:solidFill>
                  <a:schemeClr val="tx1">
                    <a:lumMod val="50000"/>
                  </a:schemeClr>
                </a:solidFill>
              </a:rPr>
              <a:t>off-air </a:t>
            </a:r>
            <a:r>
              <a:rPr lang="en-US" sz="1700" dirty="0">
                <a:solidFill>
                  <a:schemeClr val="tx1">
                    <a:lumMod val="50000"/>
                  </a:schemeClr>
                </a:solidFill>
              </a:rPr>
              <a:t>will vary from round-to-round based on </a:t>
            </a:r>
            <a:r>
              <a:rPr lang="en-US" sz="1700" dirty="0" smtClean="0">
                <a:solidFill>
                  <a:schemeClr val="tx1">
                    <a:lumMod val="50000"/>
                  </a:schemeClr>
                </a:solidFill>
              </a:rPr>
              <a:t>vacancy</a:t>
            </a:r>
          </a:p>
          <a:p>
            <a:r>
              <a:rPr lang="en-US" sz="2100" dirty="0" smtClean="0">
                <a:solidFill>
                  <a:schemeClr val="tx1">
                    <a:lumMod val="50000"/>
                  </a:schemeClr>
                </a:solidFill>
              </a:rPr>
              <a:t>Whether or not the Auction System freezes a station depends solely on if it can find a feasible channel for that station in its pre-auction band</a:t>
            </a:r>
          </a:p>
          <a:p>
            <a:pPr lvl="1">
              <a:spcAft>
                <a:spcPts val="600"/>
              </a:spcAft>
            </a:pPr>
            <a:r>
              <a:rPr lang="en-US" sz="1700" dirty="0" smtClean="0">
                <a:solidFill>
                  <a:schemeClr val="tx1">
                    <a:lumMod val="50000"/>
                  </a:schemeClr>
                </a:solidFill>
              </a:rPr>
              <a:t>If a feasible channel exists in the pre-auction band, the Auction System will offer a station lower price offers, as long as the station may be still be needed</a:t>
            </a:r>
          </a:p>
          <a:p>
            <a:r>
              <a:rPr lang="en-US" sz="2100" dirty="0" smtClean="0">
                <a:solidFill>
                  <a:schemeClr val="tx1">
                    <a:lumMod val="50000"/>
                  </a:schemeClr>
                </a:solidFill>
              </a:rPr>
              <a:t>Vacancy ranges provide a “snapshot” of the vacancy of a band as of the time they are calculated; while useful, they do not predict what will happen in the future</a:t>
            </a:r>
            <a:endParaRPr lang="en-US" sz="2100" dirty="0">
              <a:solidFill>
                <a:schemeClr val="tx1">
                  <a:lumMod val="50000"/>
                </a:schemeClr>
              </a:solidFill>
            </a:endParaRPr>
          </a:p>
          <a:p>
            <a:pPr lvl="1"/>
            <a:endParaRPr lang="en-US" dirty="0"/>
          </a:p>
        </p:txBody>
      </p:sp>
    </p:spTree>
    <p:extLst>
      <p:ext uri="{BB962C8B-B14F-4D97-AF65-F5344CB8AC3E}">
        <p14:creationId xmlns:p14="http://schemas.microsoft.com/office/powerpoint/2010/main" val="13078812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Auction Bidding System</a:t>
            </a:r>
            <a:endParaRPr lang="en-US" dirty="0"/>
          </a:p>
        </p:txBody>
      </p:sp>
      <p:sp>
        <p:nvSpPr>
          <p:cNvPr id="3" name="Text Placeholder 2"/>
          <p:cNvSpPr>
            <a:spLocks noGrp="1"/>
          </p:cNvSpPr>
          <p:nvPr>
            <p:ph type="body" idx="1"/>
          </p:nvPr>
        </p:nvSpPr>
        <p:spPr/>
        <p:txBody>
          <a:bodyPr/>
          <a:lstStyle/>
          <a:p>
            <a:r>
              <a:rPr lang="en-US" dirty="0" smtClean="0"/>
              <a:t>Reverse Clock Auction Workshop</a:t>
            </a:r>
            <a:endParaRPr lang="en-US" dirty="0"/>
          </a:p>
        </p:txBody>
      </p:sp>
    </p:spTree>
    <p:extLst>
      <p:ext uri="{BB962C8B-B14F-4D97-AF65-F5344CB8AC3E}">
        <p14:creationId xmlns:p14="http://schemas.microsoft.com/office/powerpoint/2010/main" val="2356290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Auction Bidding System Resources</a:t>
            </a:r>
            <a:endParaRPr lang="en-US" dirty="0"/>
          </a:p>
        </p:txBody>
      </p:sp>
      <p:sp>
        <p:nvSpPr>
          <p:cNvPr id="3" name="Content Placeholder 2"/>
          <p:cNvSpPr>
            <a:spLocks noGrp="1"/>
          </p:cNvSpPr>
          <p:nvPr>
            <p:ph idx="1"/>
          </p:nvPr>
        </p:nvSpPr>
        <p:spPr/>
        <p:txBody>
          <a:bodyPr/>
          <a:lstStyle/>
          <a:p>
            <a:r>
              <a:rPr lang="en-US" dirty="0" smtClean="0"/>
              <a:t>On the Auction 1001 website under the “Education” tab</a:t>
            </a:r>
          </a:p>
          <a:p>
            <a:pPr lvl="1"/>
            <a:r>
              <a:rPr lang="en-US" dirty="0" smtClean="0"/>
              <a:t>Reverse Auction Bidding System User Guide</a:t>
            </a:r>
          </a:p>
          <a:p>
            <a:pPr lvl="2"/>
            <a:r>
              <a:rPr lang="en-US" dirty="0" smtClean="0"/>
              <a:t>Complete guide to using the bidding system during the clock phase</a:t>
            </a:r>
          </a:p>
          <a:p>
            <a:pPr lvl="1"/>
            <a:r>
              <a:rPr lang="en-US" dirty="0" smtClean="0"/>
              <a:t>Reverse Auction Clock Phase Tutorial</a:t>
            </a:r>
          </a:p>
          <a:p>
            <a:pPr lvl="2"/>
            <a:r>
              <a:rPr lang="en-US" dirty="0"/>
              <a:t>O</a:t>
            </a:r>
            <a:r>
              <a:rPr lang="en-US" dirty="0" smtClean="0"/>
              <a:t>verview </a:t>
            </a:r>
            <a:r>
              <a:rPr lang="en-US" dirty="0"/>
              <a:t>of the bidding </a:t>
            </a:r>
            <a:r>
              <a:rPr lang="en-US" dirty="0" smtClean="0"/>
              <a:t>system and </a:t>
            </a:r>
            <a:r>
              <a:rPr lang="en-US" dirty="0"/>
              <a:t>a review of the bidding procedures that bidders should understand in order to participate in the </a:t>
            </a:r>
            <a:r>
              <a:rPr lang="en-US" dirty="0" smtClean="0"/>
              <a:t>auction</a:t>
            </a:r>
          </a:p>
          <a:p>
            <a:pPr lvl="1"/>
            <a:r>
              <a:rPr lang="en-US" dirty="0" smtClean="0"/>
              <a:t>Reverse Auction Clock Phase Workshop </a:t>
            </a:r>
          </a:p>
          <a:p>
            <a:pPr lvl="2"/>
            <a:r>
              <a:rPr lang="en-US" dirty="0" smtClean="0"/>
              <a:t>Video recording of today’s workshop will be available on the website soon after the workshop concludes</a:t>
            </a:r>
          </a:p>
        </p:txBody>
      </p:sp>
    </p:spTree>
    <p:extLst>
      <p:ext uri="{BB962C8B-B14F-4D97-AF65-F5344CB8AC3E}">
        <p14:creationId xmlns:p14="http://schemas.microsoft.com/office/powerpoint/2010/main" val="1426586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888" y="1618900"/>
            <a:ext cx="7805737" cy="610658"/>
          </a:xfrm>
        </p:spPr>
        <p:txBody>
          <a:bodyPr/>
          <a:lstStyle/>
          <a:p>
            <a:r>
              <a:rPr lang="en-US" sz="2400" dirty="0"/>
              <a:t>Accessing the Auction System	</a:t>
            </a:r>
          </a:p>
        </p:txBody>
      </p:sp>
      <p:sp>
        <p:nvSpPr>
          <p:cNvPr id="10" name="TextBox"/>
          <p:cNvSpPr txBox="1"/>
          <p:nvPr/>
        </p:nvSpPr>
        <p:spPr>
          <a:xfrm>
            <a:off x="6490211" y="2244512"/>
            <a:ext cx="2400086" cy="3847207"/>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solidFill>
                  <a:srgbClr val="000000"/>
                </a:solidFill>
              </a:rPr>
              <a:t>The </a:t>
            </a:r>
            <a:r>
              <a:rPr lang="en-US" sz="1600" dirty="0" smtClean="0">
                <a:solidFill>
                  <a:srgbClr val="000000"/>
                </a:solidFill>
              </a:rPr>
              <a:t>Preview </a:t>
            </a:r>
            <a:r>
              <a:rPr lang="en-US" sz="1600" dirty="0">
                <a:solidFill>
                  <a:srgbClr val="000000"/>
                </a:solidFill>
              </a:rPr>
              <a:t>Period </a:t>
            </a:r>
            <a:r>
              <a:rPr lang="en-US" sz="1600" dirty="0" smtClean="0">
                <a:solidFill>
                  <a:srgbClr val="000000"/>
                </a:solidFill>
              </a:rPr>
              <a:t>will close at 6:00 </a:t>
            </a:r>
            <a:r>
              <a:rPr lang="en-US" sz="1600" dirty="0">
                <a:solidFill>
                  <a:srgbClr val="000000"/>
                </a:solidFill>
              </a:rPr>
              <a:t>p.m. ET on May 24, </a:t>
            </a:r>
            <a:r>
              <a:rPr lang="en-US" sz="1600" dirty="0" smtClean="0">
                <a:solidFill>
                  <a:srgbClr val="000000"/>
                </a:solidFill>
              </a:rPr>
              <a:t>2016</a:t>
            </a:r>
            <a:endParaRPr lang="en-US" sz="1600" dirty="0">
              <a:solidFill>
                <a:srgbClr val="000000"/>
              </a:solidFill>
            </a:endParaRPr>
          </a:p>
          <a:p>
            <a:pPr marL="173038" indent="-173038">
              <a:spcBef>
                <a:spcPts val="1200"/>
              </a:spcBef>
              <a:buFont typeface="Arial" panose="020B0604020202020204" pitchFamily="34" charset="0"/>
              <a:buChar char="•"/>
            </a:pPr>
            <a:r>
              <a:rPr lang="en-US" sz="1600" dirty="0" smtClean="0">
                <a:solidFill>
                  <a:srgbClr val="000000"/>
                </a:solidFill>
              </a:rPr>
              <a:t>Once the Preview Period ends the system will not be available again until 9:00 AM on May 31</a:t>
            </a:r>
            <a:r>
              <a:rPr lang="en-US" sz="1600" baseline="30000" dirty="0" smtClean="0">
                <a:solidFill>
                  <a:srgbClr val="000000"/>
                </a:solidFill>
              </a:rPr>
              <a:t>st</a:t>
            </a:r>
            <a:r>
              <a:rPr lang="en-US" sz="1600" dirty="0">
                <a:solidFill>
                  <a:srgbClr val="000000"/>
                </a:solidFill>
              </a:rPr>
              <a:t> </a:t>
            </a:r>
            <a:r>
              <a:rPr lang="en-US" sz="1600" dirty="0" smtClean="0">
                <a:solidFill>
                  <a:srgbClr val="000000"/>
                </a:solidFill>
              </a:rPr>
              <a:t>when the clock phase begins</a:t>
            </a:r>
          </a:p>
          <a:p>
            <a:pPr marL="173038" indent="-173038">
              <a:spcBef>
                <a:spcPts val="1200"/>
              </a:spcBef>
              <a:buFont typeface="Arial" panose="020B0604020202020204" pitchFamily="34" charset="0"/>
              <a:buChar char="•"/>
            </a:pPr>
            <a:r>
              <a:rPr lang="en-US" sz="1600" dirty="0" smtClean="0">
                <a:solidFill>
                  <a:srgbClr val="000000"/>
                </a:solidFill>
              </a:rPr>
              <a:t>Bidders can </a:t>
            </a:r>
            <a:r>
              <a:rPr lang="en-US" sz="1600" dirty="0">
                <a:solidFill>
                  <a:srgbClr val="000000"/>
                </a:solidFill>
              </a:rPr>
              <a:t>access the system by clicking on the link on the home </a:t>
            </a:r>
            <a:r>
              <a:rPr lang="en-US" sz="1600" dirty="0" smtClean="0">
                <a:solidFill>
                  <a:srgbClr val="000000"/>
                </a:solidFill>
              </a:rPr>
              <a:t>page once it becomes available</a:t>
            </a:r>
            <a:endParaRPr lang="en-US" sz="1600" dirty="0">
              <a:solidFill>
                <a:srgbClr val="000000"/>
              </a:solidFill>
            </a:endParaRPr>
          </a:p>
        </p:txBody>
      </p:sp>
      <p:cxnSp>
        <p:nvCxnSpPr>
          <p:cNvPr id="13" name="Straight Connector 12"/>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4"/>
          <a:stretch>
            <a:fillRect/>
          </a:stretch>
        </p:blipFill>
        <p:spPr>
          <a:xfrm>
            <a:off x="363740" y="2377440"/>
            <a:ext cx="5883631" cy="3922421"/>
          </a:xfrm>
          <a:prstGeom prst="rect">
            <a:avLst/>
          </a:prstGeom>
        </p:spPr>
      </p:pic>
    </p:spTree>
    <p:custDataLst>
      <p:tags r:id="rId1"/>
    </p:custDataLst>
    <p:extLst>
      <p:ext uri="{BB962C8B-B14F-4D97-AF65-F5344CB8AC3E}">
        <p14:creationId xmlns:p14="http://schemas.microsoft.com/office/powerpoint/2010/main" val="15170931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uth (completed)"/>
          <p:cNvPicPr>
            <a:picLocks noChangeAspect="1"/>
          </p:cNvPicPr>
          <p:nvPr/>
        </p:nvPicPr>
        <p:blipFill>
          <a:blip r:embed="rId4"/>
          <a:stretch>
            <a:fillRect/>
          </a:stretch>
        </p:blipFill>
        <p:spPr>
          <a:xfrm>
            <a:off x="145797" y="2286839"/>
            <a:ext cx="6161858" cy="4107905"/>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Logging in to the Auction System	</a:t>
            </a:r>
          </a:p>
        </p:txBody>
      </p:sp>
      <p:pic>
        <p:nvPicPr>
          <p:cNvPr id="3" name="Auth (blank)"/>
          <p:cNvPicPr>
            <a:picLocks noChangeAspect="1"/>
          </p:cNvPicPr>
          <p:nvPr/>
        </p:nvPicPr>
        <p:blipFill>
          <a:blip r:embed="rId5"/>
          <a:stretch>
            <a:fillRect/>
          </a:stretch>
        </p:blipFill>
        <p:spPr>
          <a:xfrm>
            <a:off x="145797" y="2284698"/>
            <a:ext cx="6161858" cy="4107906"/>
          </a:xfrm>
          <a:prstGeom prst="rect">
            <a:avLst/>
          </a:prstGeom>
        </p:spPr>
      </p:pic>
      <p:sp>
        <p:nvSpPr>
          <p:cNvPr id="10" name="TextBox"/>
          <p:cNvSpPr txBox="1"/>
          <p:nvPr/>
        </p:nvSpPr>
        <p:spPr>
          <a:xfrm>
            <a:off x="6490211" y="2185532"/>
            <a:ext cx="2400086" cy="4339650"/>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solidFill>
                  <a:srgbClr val="000000"/>
                </a:solidFill>
              </a:rPr>
              <a:t>Authorized bidders log in to the system using </a:t>
            </a:r>
            <a:r>
              <a:rPr lang="en-US" sz="1600" dirty="0" smtClean="0">
                <a:solidFill>
                  <a:srgbClr val="000000"/>
                </a:solidFill>
              </a:rPr>
              <a:t>the same username, password, and PIN used during the initial commitment and the preview period</a:t>
            </a:r>
            <a:endParaRPr lang="en-US" sz="1600" dirty="0">
              <a:solidFill>
                <a:srgbClr val="000000"/>
              </a:solidFill>
            </a:endParaRPr>
          </a:p>
          <a:p>
            <a:pPr marL="173038" indent="-173038">
              <a:spcBef>
                <a:spcPts val="1200"/>
              </a:spcBef>
              <a:buFont typeface="Arial" panose="020B0604020202020204" pitchFamily="34" charset="0"/>
              <a:buChar char="•"/>
            </a:pPr>
            <a:r>
              <a:rPr lang="en-US" sz="1600" dirty="0" smtClean="0">
                <a:solidFill>
                  <a:srgbClr val="000000"/>
                </a:solidFill>
              </a:rPr>
              <a:t>If you have not yet logged in to the system, you must first set a PIN </a:t>
            </a:r>
            <a:r>
              <a:rPr lang="en-US" sz="1600" dirty="0">
                <a:solidFill>
                  <a:srgbClr val="000000"/>
                </a:solidFill>
              </a:rPr>
              <a:t>for </a:t>
            </a:r>
            <a:r>
              <a:rPr lang="en-US" sz="1600" dirty="0" smtClean="0">
                <a:solidFill>
                  <a:srgbClr val="000000"/>
                </a:solidFill>
              </a:rPr>
              <a:t>your RSA token (</a:t>
            </a:r>
            <a:r>
              <a:rPr lang="en-US" sz="1600" i="1" dirty="0" smtClean="0">
                <a:solidFill>
                  <a:srgbClr val="000000"/>
                </a:solidFill>
              </a:rPr>
              <a:t>see </a:t>
            </a:r>
            <a:r>
              <a:rPr lang="en-US" sz="1600" i="1" dirty="0">
                <a:solidFill>
                  <a:srgbClr val="000000"/>
                </a:solidFill>
              </a:rPr>
              <a:t>User Guide</a:t>
            </a:r>
            <a:r>
              <a:rPr lang="en-US" sz="1600" dirty="0">
                <a:solidFill>
                  <a:srgbClr val="000000"/>
                </a:solidFill>
              </a:rPr>
              <a:t>)</a:t>
            </a:r>
          </a:p>
          <a:p>
            <a:pPr marL="173038" indent="-173038">
              <a:spcBef>
                <a:spcPts val="1200"/>
              </a:spcBef>
              <a:buFont typeface="Arial" panose="020B0604020202020204" pitchFamily="34" charset="0"/>
              <a:buChar char="•"/>
            </a:pPr>
            <a:r>
              <a:rPr lang="en-US" sz="1600" dirty="0">
                <a:solidFill>
                  <a:srgbClr val="000000"/>
                </a:solidFill>
              </a:rPr>
              <a:t>You should contact Technical Support if you encounter issues logging in to the system</a:t>
            </a:r>
          </a:p>
        </p:txBody>
      </p:sp>
      <p:cxnSp>
        <p:nvCxnSpPr>
          <p:cNvPr id="13" name="Straight Connector 12"/>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5068848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 presetClass="entr" presetSubtype="0" fill="hold" nodeType="withEffect">
                                  <p:stCondLst>
                                    <p:cond delay="5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0"/>
                            </p:stCondLst>
                            <p:childTnLst>
                              <p:par>
                                <p:cTn id="11" presetID="1" presetClass="exit" presetSubtype="0" fill="hold" nodeType="after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vbar &amp; Topbar"/>
          <p:cNvPicPr>
            <a:picLocks noChangeAspect="1"/>
          </p:cNvPicPr>
          <p:nvPr/>
        </p:nvPicPr>
        <p:blipFill>
          <a:blip r:embed="rId4"/>
          <a:stretch>
            <a:fillRect/>
          </a:stretch>
        </p:blipFill>
        <p:spPr>
          <a:xfrm>
            <a:off x="392835" y="2231134"/>
            <a:ext cx="8020240" cy="4318590"/>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Navigating the Auction System	</a:t>
            </a:r>
          </a:p>
        </p:txBody>
      </p:sp>
      <p:sp>
        <p:nvSpPr>
          <p:cNvPr id="6" name="TextBox"/>
          <p:cNvSpPr txBox="1"/>
          <p:nvPr/>
        </p:nvSpPr>
        <p:spPr>
          <a:xfrm>
            <a:off x="5641119" y="3040246"/>
            <a:ext cx="3389526" cy="3631763"/>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On every screen, the system will also display:</a:t>
            </a:r>
          </a:p>
          <a:p>
            <a:pPr marL="400050" lvl="1" indent="-173038">
              <a:spcBef>
                <a:spcPts val="0"/>
              </a:spcBef>
              <a:buFont typeface="Arial" panose="020B0604020202020204" pitchFamily="34" charset="0"/>
              <a:buChar char="•"/>
            </a:pPr>
            <a:r>
              <a:rPr lang="en-US" sz="1400" dirty="0"/>
              <a:t>Name and FRN of the qualified bidder;</a:t>
            </a:r>
          </a:p>
          <a:p>
            <a:pPr marL="400050" lvl="1" indent="-173038">
              <a:spcBef>
                <a:spcPts val="0"/>
              </a:spcBef>
              <a:buFont typeface="Arial" panose="020B0604020202020204" pitchFamily="34" charset="0"/>
              <a:buChar char="•"/>
            </a:pPr>
            <a:r>
              <a:rPr lang="en-US" sz="1400" dirty="0"/>
              <a:t>Current stage and round;</a:t>
            </a:r>
          </a:p>
          <a:p>
            <a:pPr marL="400050" lvl="1" indent="-173038">
              <a:spcBef>
                <a:spcPts val="0"/>
              </a:spcBef>
              <a:buFont typeface="Arial" panose="020B0604020202020204" pitchFamily="34" charset="0"/>
              <a:buChar char="•"/>
            </a:pPr>
            <a:r>
              <a:rPr lang="en-US" sz="1400" dirty="0"/>
              <a:t>Current </a:t>
            </a:r>
            <a:r>
              <a:rPr lang="en-US" sz="1400" dirty="0" smtClean="0"/>
              <a:t>time (ET) </a:t>
            </a:r>
            <a:r>
              <a:rPr lang="en-US" sz="1400" dirty="0"/>
              <a:t>and date; and</a:t>
            </a:r>
          </a:p>
          <a:p>
            <a:pPr marL="400050" lvl="1" indent="-173038">
              <a:spcBef>
                <a:spcPts val="0"/>
              </a:spcBef>
              <a:buFont typeface="Arial" panose="020B0604020202020204" pitchFamily="34" charset="0"/>
              <a:buChar char="•"/>
            </a:pPr>
            <a:r>
              <a:rPr lang="en-US" sz="1400" dirty="0"/>
              <a:t>Countdown timer.</a:t>
            </a:r>
          </a:p>
          <a:p>
            <a:pPr marL="173038" indent="-173038">
              <a:spcBef>
                <a:spcPts val="1200"/>
              </a:spcBef>
              <a:buFont typeface="Arial" panose="020B0604020202020204" pitchFamily="34" charset="0"/>
              <a:buChar char="•"/>
            </a:pPr>
            <a:r>
              <a:rPr lang="en-US" sz="1600" dirty="0"/>
              <a:t>Before a round opens, the timer will show the time until the round opens</a:t>
            </a:r>
          </a:p>
          <a:p>
            <a:pPr marL="173038" indent="-173038">
              <a:spcBef>
                <a:spcPts val="1200"/>
              </a:spcBef>
              <a:buFont typeface="Arial" panose="020B0604020202020204" pitchFamily="34" charset="0"/>
              <a:buChar char="•"/>
            </a:pPr>
            <a:r>
              <a:rPr lang="en-US" sz="1600" dirty="0"/>
              <a:t>During the round, the timer will show the time until the round closes</a:t>
            </a:r>
          </a:p>
          <a:p>
            <a:pPr marL="173038" indent="-173038">
              <a:spcBef>
                <a:spcPts val="1200"/>
              </a:spcBef>
              <a:buFont typeface="Arial" panose="020B0604020202020204" pitchFamily="34" charset="0"/>
              <a:buChar char="•"/>
            </a:pPr>
            <a:r>
              <a:rPr lang="en-US" sz="1600" dirty="0"/>
              <a:t>The timer will </a:t>
            </a:r>
            <a:r>
              <a:rPr lang="en-US" sz="1600" dirty="0" smtClean="0"/>
              <a:t>turn red with a white background in </a:t>
            </a:r>
            <a:r>
              <a:rPr lang="en-US" sz="1600" dirty="0"/>
              <a:t>the last 5 minutes of a round</a:t>
            </a:r>
          </a:p>
        </p:txBody>
      </p:sp>
      <p:sp>
        <p:nvSpPr>
          <p:cNvPr id="7" name="TextBox"/>
          <p:cNvSpPr txBox="1"/>
          <p:nvPr/>
        </p:nvSpPr>
        <p:spPr>
          <a:xfrm>
            <a:off x="2286000" y="3035951"/>
            <a:ext cx="3170550" cy="3385542"/>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You navigate to different screens in the system by clicking on links in the left-hand navigation bar</a:t>
            </a:r>
          </a:p>
          <a:p>
            <a:pPr marL="173038" indent="-173038">
              <a:spcBef>
                <a:spcPts val="1200"/>
              </a:spcBef>
              <a:buFont typeface="Arial" panose="020B0604020202020204" pitchFamily="34" charset="0"/>
              <a:buChar char="•"/>
            </a:pPr>
            <a:r>
              <a:rPr lang="en-US" sz="1600" dirty="0"/>
              <a:t>There are </a:t>
            </a:r>
            <a:r>
              <a:rPr lang="en-US" sz="1600" dirty="0" smtClean="0"/>
              <a:t>seven </a:t>
            </a:r>
            <a:r>
              <a:rPr lang="en-US" sz="1600" dirty="0"/>
              <a:t>screens available:</a:t>
            </a:r>
          </a:p>
          <a:p>
            <a:pPr marL="404813" lvl="1" indent="-173038">
              <a:spcBef>
                <a:spcPts val="0"/>
              </a:spcBef>
              <a:buFont typeface="Arial" panose="020B0604020202020204" pitchFamily="34" charset="0"/>
              <a:buChar char="•"/>
            </a:pPr>
            <a:r>
              <a:rPr lang="en-US" sz="1400" dirty="0"/>
              <a:t>Place Bids</a:t>
            </a:r>
          </a:p>
          <a:p>
            <a:pPr marL="404813" lvl="1" indent="-173038">
              <a:spcBef>
                <a:spcPts val="0"/>
              </a:spcBef>
              <a:buFont typeface="Arial" panose="020B0604020202020204" pitchFamily="34" charset="0"/>
              <a:buChar char="•"/>
            </a:pPr>
            <a:r>
              <a:rPr lang="en-US" sz="1400" dirty="0"/>
              <a:t>Bid Summary</a:t>
            </a:r>
          </a:p>
          <a:p>
            <a:pPr marL="404813" lvl="1" indent="-173038">
              <a:spcBef>
                <a:spcPts val="0"/>
              </a:spcBef>
              <a:buFont typeface="Arial" panose="020B0604020202020204" pitchFamily="34" charset="0"/>
              <a:buChar char="•"/>
            </a:pPr>
            <a:r>
              <a:rPr lang="en-US" sz="1400" dirty="0"/>
              <a:t>My Results</a:t>
            </a:r>
          </a:p>
          <a:p>
            <a:pPr marL="404813" lvl="1" indent="-173038">
              <a:spcBef>
                <a:spcPts val="0"/>
              </a:spcBef>
              <a:buFont typeface="Arial" panose="020B0604020202020204" pitchFamily="34" charset="0"/>
              <a:buChar char="•"/>
            </a:pPr>
            <a:r>
              <a:rPr lang="en-US" sz="1400" dirty="0"/>
              <a:t>Downloads</a:t>
            </a:r>
          </a:p>
          <a:p>
            <a:pPr marL="404813" lvl="1" indent="-173038">
              <a:spcBef>
                <a:spcPts val="0"/>
              </a:spcBef>
              <a:buFont typeface="Arial" panose="020B0604020202020204" pitchFamily="34" charset="0"/>
              <a:buChar char="•"/>
            </a:pPr>
            <a:r>
              <a:rPr lang="en-US" sz="1400" dirty="0"/>
              <a:t>Auction Schedule</a:t>
            </a:r>
          </a:p>
          <a:p>
            <a:pPr marL="404813" lvl="1" indent="-173038">
              <a:spcBef>
                <a:spcPts val="0"/>
              </a:spcBef>
              <a:buFont typeface="Arial" panose="020B0604020202020204" pitchFamily="34" charset="0"/>
              <a:buChar char="•"/>
            </a:pPr>
            <a:r>
              <a:rPr lang="en-US" sz="1400" dirty="0"/>
              <a:t>Messages</a:t>
            </a:r>
          </a:p>
          <a:p>
            <a:pPr marL="404813" lvl="1" indent="-173038">
              <a:spcBef>
                <a:spcPts val="0"/>
              </a:spcBef>
              <a:buFont typeface="Arial" panose="020B0604020202020204" pitchFamily="34" charset="0"/>
              <a:buChar char="•"/>
            </a:pPr>
            <a:r>
              <a:rPr lang="en-US" sz="1400" dirty="0"/>
              <a:t>Station Info</a:t>
            </a:r>
          </a:p>
          <a:p>
            <a:pPr marL="225425" indent="-225425">
              <a:spcBef>
                <a:spcPts val="1200"/>
              </a:spcBef>
              <a:buFont typeface="Arial" panose="020B0604020202020204" pitchFamily="34" charset="0"/>
              <a:buChar char="•"/>
            </a:pPr>
            <a:r>
              <a:rPr lang="en-US" sz="1600" dirty="0"/>
              <a:t>At any time, you can lock your screen or log out</a:t>
            </a:r>
          </a:p>
        </p:txBody>
      </p:sp>
      <p:cxnSp>
        <p:nvCxnSpPr>
          <p:cNvPr id="10" name="Straight Connector 9"/>
          <p:cNvCxnSpPr/>
          <p:nvPr/>
        </p:nvCxnSpPr>
        <p:spPr>
          <a:xfrm>
            <a:off x="2201523" y="3007376"/>
            <a:ext cx="0" cy="3394543"/>
          </a:xfrm>
          <a:prstGeom prst="line">
            <a:avLst/>
          </a:prstGeom>
          <a:ln w="0"/>
        </p:spPr>
        <p:style>
          <a:lnRef idx="2">
            <a:schemeClr val="accent1"/>
          </a:lnRef>
          <a:fillRef idx="0">
            <a:schemeClr val="accent1"/>
          </a:fillRef>
          <a:effectRef idx="1">
            <a:schemeClr val="accent1"/>
          </a:effectRef>
          <a:fontRef idx="minor">
            <a:schemeClr val="tx1"/>
          </a:fontRef>
        </p:style>
      </p:cxnSp>
      <p:sp>
        <p:nvSpPr>
          <p:cNvPr id="13" name="Userbar Highlight"/>
          <p:cNvSpPr/>
          <p:nvPr/>
        </p:nvSpPr>
        <p:spPr>
          <a:xfrm>
            <a:off x="471665" y="5667705"/>
            <a:ext cx="1573212" cy="684000"/>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FRN Highlight"/>
          <p:cNvSpPr/>
          <p:nvPr/>
        </p:nvSpPr>
        <p:spPr>
          <a:xfrm>
            <a:off x="2800349" y="2324100"/>
            <a:ext cx="1571626" cy="495300"/>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5" name="Stage Highlight"/>
          <p:cNvSpPr/>
          <p:nvPr/>
        </p:nvSpPr>
        <p:spPr>
          <a:xfrm>
            <a:off x="4562474" y="2402104"/>
            <a:ext cx="1078646" cy="419061"/>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pic>
        <p:nvPicPr>
          <p:cNvPr id="3" name="Topbar Round open"/>
          <p:cNvPicPr>
            <a:picLocks noChangeAspect="1"/>
          </p:cNvPicPr>
          <p:nvPr/>
        </p:nvPicPr>
        <p:blipFill>
          <a:blip r:embed="rId5"/>
          <a:stretch>
            <a:fillRect/>
          </a:stretch>
        </p:blipFill>
        <p:spPr>
          <a:xfrm>
            <a:off x="5778460" y="2228483"/>
            <a:ext cx="2634615" cy="571500"/>
          </a:xfrm>
          <a:prstGeom prst="rect">
            <a:avLst/>
          </a:prstGeom>
        </p:spPr>
      </p:pic>
      <p:sp>
        <p:nvSpPr>
          <p:cNvPr id="16" name="Clock Highlight"/>
          <p:cNvSpPr/>
          <p:nvPr/>
        </p:nvSpPr>
        <p:spPr>
          <a:xfrm>
            <a:off x="7251784" y="2338278"/>
            <a:ext cx="1134153" cy="523836"/>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pic>
        <p:nvPicPr>
          <p:cNvPr id="25" name="Station Info"/>
          <p:cNvPicPr>
            <a:picLocks noChangeAspect="1"/>
          </p:cNvPicPr>
          <p:nvPr/>
        </p:nvPicPr>
        <p:blipFill>
          <a:blip r:embed="rId6"/>
          <a:stretch>
            <a:fillRect/>
          </a:stretch>
        </p:blipFill>
        <p:spPr>
          <a:xfrm>
            <a:off x="392835" y="4723855"/>
            <a:ext cx="1714500" cy="274320"/>
          </a:xfrm>
          <a:prstGeom prst="rect">
            <a:avLst/>
          </a:prstGeom>
        </p:spPr>
      </p:pic>
      <p:pic>
        <p:nvPicPr>
          <p:cNvPr id="26" name="Messages"/>
          <p:cNvPicPr>
            <a:picLocks noChangeAspect="1"/>
          </p:cNvPicPr>
          <p:nvPr/>
        </p:nvPicPr>
        <p:blipFill>
          <a:blip r:embed="rId7"/>
          <a:stretch>
            <a:fillRect/>
          </a:stretch>
        </p:blipFill>
        <p:spPr>
          <a:xfrm>
            <a:off x="392835" y="4441347"/>
            <a:ext cx="1714500" cy="274320"/>
          </a:xfrm>
          <a:prstGeom prst="rect">
            <a:avLst/>
          </a:prstGeom>
        </p:spPr>
      </p:pic>
      <p:pic>
        <p:nvPicPr>
          <p:cNvPr id="27" name="Auction Schedule"/>
          <p:cNvPicPr>
            <a:picLocks noChangeAspect="1"/>
          </p:cNvPicPr>
          <p:nvPr/>
        </p:nvPicPr>
        <p:blipFill>
          <a:blip r:embed="rId8"/>
          <a:stretch>
            <a:fillRect/>
          </a:stretch>
        </p:blipFill>
        <p:spPr>
          <a:xfrm>
            <a:off x="392835" y="4158841"/>
            <a:ext cx="1714500" cy="274320"/>
          </a:xfrm>
          <a:prstGeom prst="rect">
            <a:avLst/>
          </a:prstGeom>
        </p:spPr>
      </p:pic>
      <p:pic>
        <p:nvPicPr>
          <p:cNvPr id="28" name="Downloads"/>
          <p:cNvPicPr>
            <a:picLocks noChangeAspect="1"/>
          </p:cNvPicPr>
          <p:nvPr/>
        </p:nvPicPr>
        <p:blipFill>
          <a:blip r:embed="rId9"/>
          <a:stretch>
            <a:fillRect/>
          </a:stretch>
        </p:blipFill>
        <p:spPr>
          <a:xfrm>
            <a:off x="392835" y="3876335"/>
            <a:ext cx="1714500" cy="274320"/>
          </a:xfrm>
          <a:prstGeom prst="rect">
            <a:avLst/>
          </a:prstGeom>
        </p:spPr>
      </p:pic>
      <p:pic>
        <p:nvPicPr>
          <p:cNvPr id="29" name="My Results"/>
          <p:cNvPicPr>
            <a:picLocks noChangeAspect="1"/>
          </p:cNvPicPr>
          <p:nvPr/>
        </p:nvPicPr>
        <p:blipFill>
          <a:blip r:embed="rId10"/>
          <a:stretch>
            <a:fillRect/>
          </a:stretch>
        </p:blipFill>
        <p:spPr>
          <a:xfrm>
            <a:off x="392835" y="3593829"/>
            <a:ext cx="1714500" cy="274320"/>
          </a:xfrm>
          <a:prstGeom prst="rect">
            <a:avLst/>
          </a:prstGeom>
        </p:spPr>
      </p:pic>
      <p:pic>
        <p:nvPicPr>
          <p:cNvPr id="30" name="Bid Summary"/>
          <p:cNvPicPr>
            <a:picLocks noChangeAspect="1"/>
          </p:cNvPicPr>
          <p:nvPr/>
        </p:nvPicPr>
        <p:blipFill>
          <a:blip r:embed="rId11"/>
          <a:stretch>
            <a:fillRect/>
          </a:stretch>
        </p:blipFill>
        <p:spPr>
          <a:xfrm>
            <a:off x="392835" y="3311322"/>
            <a:ext cx="1714500" cy="274320"/>
          </a:xfrm>
          <a:prstGeom prst="rect">
            <a:avLst/>
          </a:prstGeom>
        </p:spPr>
      </p:pic>
      <p:pic>
        <p:nvPicPr>
          <p:cNvPr id="31" name="Place Bids"/>
          <p:cNvPicPr>
            <a:picLocks noChangeAspect="1"/>
          </p:cNvPicPr>
          <p:nvPr/>
        </p:nvPicPr>
        <p:blipFill>
          <a:blip r:embed="rId12"/>
          <a:stretch>
            <a:fillRect/>
          </a:stretch>
        </p:blipFill>
        <p:spPr>
          <a:xfrm>
            <a:off x="392835" y="3028816"/>
            <a:ext cx="1714500" cy="274320"/>
          </a:xfrm>
          <a:prstGeom prst="rect">
            <a:avLst/>
          </a:prstGeom>
        </p:spPr>
      </p:pic>
      <p:sp>
        <p:nvSpPr>
          <p:cNvPr id="12" name="Navbar Highlight"/>
          <p:cNvSpPr/>
          <p:nvPr/>
        </p:nvSpPr>
        <p:spPr>
          <a:xfrm>
            <a:off x="471665" y="2988325"/>
            <a:ext cx="1573212" cy="2119703"/>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32" name="Rectangle 31"/>
          <p:cNvSpPr/>
          <p:nvPr/>
        </p:nvSpPr>
        <p:spPr>
          <a:xfrm>
            <a:off x="2102255" y="2948940"/>
            <a:ext cx="45719" cy="3655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3" name="Last 5 mins"/>
          <p:cNvPicPr>
            <a:picLocks noChangeAspect="1"/>
          </p:cNvPicPr>
          <p:nvPr/>
        </p:nvPicPr>
        <p:blipFill>
          <a:blip r:embed="rId13"/>
          <a:stretch>
            <a:fillRect/>
          </a:stretch>
        </p:blipFill>
        <p:spPr>
          <a:xfrm>
            <a:off x="5687435" y="2229558"/>
            <a:ext cx="2720340" cy="702945"/>
          </a:xfrm>
          <a:prstGeom prst="rect">
            <a:avLst/>
          </a:prstGeom>
        </p:spPr>
      </p:pic>
      <p:sp>
        <p:nvSpPr>
          <p:cNvPr id="17" name="Timer Highlight"/>
          <p:cNvSpPr/>
          <p:nvPr/>
        </p:nvSpPr>
        <p:spPr>
          <a:xfrm>
            <a:off x="5926654" y="2406615"/>
            <a:ext cx="1025940" cy="438111"/>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6862856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500"/>
                                        <p:tgtEl>
                                          <p:spTgt spid="7">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fade">
                                      <p:cBhvr>
                                        <p:cTn id="44" dur="500"/>
                                        <p:tgtEl>
                                          <p:spTgt spid="7">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500"/>
                                        <p:tgtEl>
                                          <p:spTgt spid="7">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xEl>
                                              <p:pRg st="7" end="7"/>
                                            </p:txEl>
                                          </p:spTgt>
                                        </p:tgtEl>
                                        <p:attrNameLst>
                                          <p:attrName>style.visibility</p:attrName>
                                        </p:attrNameLst>
                                      </p:cBhvr>
                                      <p:to>
                                        <p:strVal val="visible"/>
                                      </p:to>
                                    </p:set>
                                    <p:animEffect transition="in" filter="fade">
                                      <p:cBhvr>
                                        <p:cTn id="60" dur="500"/>
                                        <p:tgtEl>
                                          <p:spTgt spid="7">
                                            <p:txEl>
                                              <p:pRg st="7" end="7"/>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txEl>
                                              <p:pRg st="8" end="8"/>
                                            </p:txEl>
                                          </p:spTgt>
                                        </p:tgtEl>
                                        <p:attrNameLst>
                                          <p:attrName>style.visibility</p:attrName>
                                        </p:attrNameLst>
                                      </p:cBhvr>
                                      <p:to>
                                        <p:strVal val="visible"/>
                                      </p:to>
                                    </p:set>
                                    <p:animEffect transition="in" filter="fade">
                                      <p:cBhvr>
                                        <p:cTn id="68" dur="500"/>
                                        <p:tgtEl>
                                          <p:spTgt spid="7">
                                            <p:txEl>
                                              <p:pRg st="8" end="8"/>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par>
                                <p:cTn id="77" presetID="10" presetClass="exit" presetSubtype="0" fill="hold" grpId="1" nodeType="withEffect">
                                  <p:stCondLst>
                                    <p:cond delay="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7">
                                            <p:txEl>
                                              <p:pRg st="9" end="9"/>
                                            </p:txEl>
                                          </p:spTgt>
                                        </p:tgtEl>
                                        <p:attrNameLst>
                                          <p:attrName>style.visibility</p:attrName>
                                        </p:attrNameLst>
                                      </p:cBhvr>
                                      <p:to>
                                        <p:strVal val="visible"/>
                                      </p:to>
                                    </p:set>
                                    <p:animEffect transition="in" filter="fade">
                                      <p:cBhvr>
                                        <p:cTn id="82" dur="500"/>
                                        <p:tgtEl>
                                          <p:spTgt spid="7">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6">
                                            <p:txEl>
                                              <p:pRg st="0" end="0"/>
                                            </p:txEl>
                                          </p:spTgt>
                                        </p:tgtEl>
                                        <p:attrNameLst>
                                          <p:attrName>style.visibility</p:attrName>
                                        </p:attrNameLst>
                                      </p:cBhvr>
                                      <p:to>
                                        <p:strVal val="visible"/>
                                      </p:to>
                                    </p:set>
                                    <p:animEffect transition="in" filter="fade">
                                      <p:cBhvr>
                                        <p:cTn id="90" dur="500"/>
                                        <p:tgtEl>
                                          <p:spTgt spid="6">
                                            <p:txEl>
                                              <p:pRg st="0" end="0"/>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fade">
                                      <p:cBhvr>
                                        <p:cTn id="95" dur="500"/>
                                        <p:tgtEl>
                                          <p:spTgt spid="1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
                                            <p:txEl>
                                              <p:pRg st="1" end="1"/>
                                            </p:txEl>
                                          </p:spTgt>
                                        </p:tgtEl>
                                        <p:attrNameLst>
                                          <p:attrName>style.visibility</p:attrName>
                                        </p:attrNameLst>
                                      </p:cBhvr>
                                      <p:to>
                                        <p:strVal val="visible"/>
                                      </p:to>
                                    </p:set>
                                    <p:animEffect transition="in" filter="fade">
                                      <p:cBhvr>
                                        <p:cTn id="98" dur="500"/>
                                        <p:tgtEl>
                                          <p:spTgt spid="6">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animEffect transition="in" filter="fade">
                                      <p:cBhvr>
                                        <p:cTn id="103" dur="500"/>
                                        <p:tgtEl>
                                          <p:spTgt spid="1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
                                            <p:txEl>
                                              <p:pRg st="2" end="2"/>
                                            </p:txEl>
                                          </p:spTgt>
                                        </p:tgtEl>
                                        <p:attrNameLst>
                                          <p:attrName>style.visibility</p:attrName>
                                        </p:attrNameLst>
                                      </p:cBhvr>
                                      <p:to>
                                        <p:strVal val="visible"/>
                                      </p:to>
                                    </p:set>
                                    <p:animEffect transition="in" filter="fade">
                                      <p:cBhvr>
                                        <p:cTn id="106" dur="500"/>
                                        <p:tgtEl>
                                          <p:spTgt spid="6">
                                            <p:txEl>
                                              <p:pRg st="2" end="2"/>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fade">
                                      <p:cBhvr>
                                        <p:cTn id="111" dur="500"/>
                                        <p:tgtEl>
                                          <p:spTgt spid="16"/>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
                                            <p:txEl>
                                              <p:pRg st="3" end="3"/>
                                            </p:txEl>
                                          </p:spTgt>
                                        </p:tgtEl>
                                        <p:attrNameLst>
                                          <p:attrName>style.visibility</p:attrName>
                                        </p:attrNameLst>
                                      </p:cBhvr>
                                      <p:to>
                                        <p:strVal val="visible"/>
                                      </p:to>
                                    </p:set>
                                    <p:animEffect transition="in" filter="fade">
                                      <p:cBhvr>
                                        <p:cTn id="114" dur="500"/>
                                        <p:tgtEl>
                                          <p:spTgt spid="6">
                                            <p:txEl>
                                              <p:pRg st="3" end="3"/>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500"/>
                                        <p:tgtEl>
                                          <p:spTgt spid="17"/>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
                                            <p:txEl>
                                              <p:pRg st="4" end="4"/>
                                            </p:txEl>
                                          </p:spTgt>
                                        </p:tgtEl>
                                        <p:attrNameLst>
                                          <p:attrName>style.visibility</p:attrName>
                                        </p:attrNameLst>
                                      </p:cBhvr>
                                      <p:to>
                                        <p:strVal val="visible"/>
                                      </p:to>
                                    </p:set>
                                    <p:animEffect transition="in" filter="fade">
                                      <p:cBhvr>
                                        <p:cTn id="122" dur="500"/>
                                        <p:tgtEl>
                                          <p:spTgt spid="6">
                                            <p:txEl>
                                              <p:pRg st="4" end="4"/>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14"/>
                                        </p:tgtEl>
                                      </p:cBhvr>
                                    </p:animEffect>
                                    <p:set>
                                      <p:cBhvr>
                                        <p:cTn id="127" dur="1" fill="hold">
                                          <p:stCondLst>
                                            <p:cond delay="499"/>
                                          </p:stCondLst>
                                        </p:cTn>
                                        <p:tgtEl>
                                          <p:spTgt spid="14"/>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5"/>
                                        </p:tgtEl>
                                      </p:cBhvr>
                                    </p:animEffect>
                                    <p:set>
                                      <p:cBhvr>
                                        <p:cTn id="130" dur="1" fill="hold">
                                          <p:stCondLst>
                                            <p:cond delay="499"/>
                                          </p:stCondLst>
                                        </p:cTn>
                                        <p:tgtEl>
                                          <p:spTgt spid="15"/>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16"/>
                                        </p:tgtEl>
                                      </p:cBhvr>
                                    </p:animEffect>
                                    <p:set>
                                      <p:cBhvr>
                                        <p:cTn id="133" dur="1" fill="hold">
                                          <p:stCondLst>
                                            <p:cond delay="499"/>
                                          </p:stCondLst>
                                        </p:cTn>
                                        <p:tgtEl>
                                          <p:spTgt spid="16"/>
                                        </p:tgtEl>
                                        <p:attrNameLst>
                                          <p:attrName>style.visibility</p:attrName>
                                        </p:attrNameLst>
                                      </p:cBhvr>
                                      <p:to>
                                        <p:strVal val="hidden"/>
                                      </p:to>
                                    </p:se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6">
                                            <p:txEl>
                                              <p:pRg st="5" end="5"/>
                                            </p:txEl>
                                          </p:spTgt>
                                        </p:tgtEl>
                                        <p:attrNameLst>
                                          <p:attrName>style.visibility</p:attrName>
                                        </p:attrNameLst>
                                      </p:cBhvr>
                                      <p:to>
                                        <p:strVal val="visible"/>
                                      </p:to>
                                    </p:set>
                                    <p:animEffect transition="in" filter="fade">
                                      <p:cBhvr>
                                        <p:cTn id="137" dur="500"/>
                                        <p:tgtEl>
                                          <p:spTgt spid="6">
                                            <p:txEl>
                                              <p:pRg st="5" end="5"/>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3"/>
                                        </p:tgtEl>
                                        <p:attrNameLst>
                                          <p:attrName>style.visibility</p:attrName>
                                        </p:attrNameLst>
                                      </p:cBhvr>
                                      <p:to>
                                        <p:strVal val="visible"/>
                                      </p:to>
                                    </p:set>
                                    <p:animEffect transition="in" filter="fade">
                                      <p:cBhvr>
                                        <p:cTn id="142" dur="500"/>
                                        <p:tgtEl>
                                          <p:spTgt spid="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
                                            <p:txEl>
                                              <p:pRg st="6" end="6"/>
                                            </p:txEl>
                                          </p:spTgt>
                                        </p:tgtEl>
                                        <p:attrNameLst>
                                          <p:attrName>style.visibility</p:attrName>
                                        </p:attrNameLst>
                                      </p:cBhvr>
                                      <p:to>
                                        <p:strVal val="visible"/>
                                      </p:to>
                                    </p:set>
                                    <p:animEffect transition="in" filter="fade">
                                      <p:cBhvr>
                                        <p:cTn id="145" dur="500"/>
                                        <p:tgtEl>
                                          <p:spTgt spid="6">
                                            <p:txEl>
                                              <p:pRg st="6" end="6"/>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6">
                                            <p:txEl>
                                              <p:pRg st="7" end="7"/>
                                            </p:txEl>
                                          </p:spTgt>
                                        </p:tgtEl>
                                        <p:attrNameLst>
                                          <p:attrName>style.visibility</p:attrName>
                                        </p:attrNameLst>
                                      </p:cBhvr>
                                      <p:to>
                                        <p:strVal val="visible"/>
                                      </p:to>
                                    </p:set>
                                    <p:animEffect transition="in" filter="fade">
                                      <p:cBhvr>
                                        <p:cTn id="150" dur="500"/>
                                        <p:tgtEl>
                                          <p:spTgt spid="6">
                                            <p:txEl>
                                              <p:pRg st="7" end="7"/>
                                            </p:txEl>
                                          </p:spTgt>
                                        </p:tgtEl>
                                      </p:cBhvr>
                                    </p:animEffect>
                                  </p:childTnLst>
                                </p:cTn>
                              </p:par>
                              <p:par>
                                <p:cTn id="151" presetID="10" presetClass="entr" presetSubtype="0" fill="hold" nodeType="with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fade">
                                      <p:cBhvr>
                                        <p:cTn id="1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7" grpId="0" build="p"/>
      <p:bldP spid="13" grpId="0" animBg="1"/>
      <p:bldP spid="13" grpId="1" animBg="1"/>
      <p:bldP spid="14" grpId="0" animBg="1"/>
      <p:bldP spid="14" grpId="1" animBg="1"/>
      <p:bldP spid="15" grpId="0" animBg="1"/>
      <p:bldP spid="15" grpId="1" animBg="1"/>
      <p:bldP spid="16" grpId="0" animBg="1"/>
      <p:bldP spid="16" grpId="1" animBg="1"/>
      <p:bldP spid="12" grpId="0" animBg="1"/>
      <p:bldP spid="12" grpId="1"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888" y="1618900"/>
            <a:ext cx="7805737" cy="610658"/>
          </a:xfrm>
        </p:spPr>
        <p:txBody>
          <a:bodyPr/>
          <a:lstStyle/>
          <a:p>
            <a:r>
              <a:rPr lang="en-US" sz="2400" dirty="0"/>
              <a:t>Viewing Station Information</a:t>
            </a:r>
          </a:p>
        </p:txBody>
      </p:sp>
      <p:sp>
        <p:nvSpPr>
          <p:cNvPr id="6" name="TextBox"/>
          <p:cNvSpPr txBox="1"/>
          <p:nvPr/>
        </p:nvSpPr>
        <p:spPr>
          <a:xfrm>
            <a:off x="6490211" y="2392796"/>
            <a:ext cx="2400086" cy="4247317"/>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smtClean="0"/>
              <a:t>The Station Info screen displays information about all your qualified stations </a:t>
            </a:r>
          </a:p>
          <a:p>
            <a:pPr marL="173038" indent="-173038">
              <a:spcBef>
                <a:spcPts val="1200"/>
              </a:spcBef>
              <a:buFont typeface="Arial" panose="020B0604020202020204" pitchFamily="34" charset="0"/>
              <a:buChar char="•"/>
            </a:pPr>
            <a:r>
              <a:rPr lang="en-US" sz="1600" dirty="0" smtClean="0"/>
              <a:t>The </a:t>
            </a:r>
            <a:r>
              <a:rPr lang="en-US" sz="1600" dirty="0"/>
              <a:t>information on </a:t>
            </a:r>
            <a:r>
              <a:rPr lang="en-US" sz="1600" dirty="0" smtClean="0"/>
              <a:t>this screen </a:t>
            </a:r>
            <a:r>
              <a:rPr lang="en-US" sz="1600" dirty="0"/>
              <a:t>does not change throughout the reverse auction</a:t>
            </a:r>
          </a:p>
          <a:p>
            <a:pPr marL="173038" indent="-173038">
              <a:spcBef>
                <a:spcPts val="1200"/>
              </a:spcBef>
              <a:buFont typeface="Arial" panose="020B0604020202020204" pitchFamily="34" charset="0"/>
              <a:buChar char="•"/>
            </a:pPr>
            <a:r>
              <a:rPr lang="en-US" sz="1600" dirty="0" smtClean="0"/>
              <a:t>The </a:t>
            </a:r>
            <a:r>
              <a:rPr lang="en-US" sz="1600" dirty="0"/>
              <a:t>relinquishment options </a:t>
            </a:r>
            <a:r>
              <a:rPr lang="en-US" sz="1600" dirty="0" smtClean="0"/>
              <a:t>selected </a:t>
            </a:r>
            <a:r>
              <a:rPr lang="en-US" sz="1600" dirty="0"/>
              <a:t>on FCC Form 177 are </a:t>
            </a:r>
            <a:r>
              <a:rPr lang="en-US" sz="1600" dirty="0" smtClean="0"/>
              <a:t>displayed for each station</a:t>
            </a:r>
            <a:endParaRPr lang="en-US" sz="1600" dirty="0"/>
          </a:p>
          <a:p>
            <a:pPr marL="173038" indent="-173038">
              <a:spcBef>
                <a:spcPts val="1200"/>
              </a:spcBef>
              <a:buFont typeface="Arial" panose="020B0604020202020204" pitchFamily="34" charset="0"/>
              <a:buChar char="•"/>
            </a:pPr>
            <a:r>
              <a:rPr lang="en-US" sz="1600" dirty="0"/>
              <a:t>If you have many stations, you will be able to filter the list</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3" name="Station Info screen"/>
          <p:cNvPicPr>
            <a:picLocks noChangeAspect="1"/>
          </p:cNvPicPr>
          <p:nvPr/>
        </p:nvPicPr>
        <p:blipFill>
          <a:blip r:embed="rId4"/>
          <a:stretch>
            <a:fillRect/>
          </a:stretch>
        </p:blipFill>
        <p:spPr>
          <a:xfrm>
            <a:off x="236552" y="2286840"/>
            <a:ext cx="6138008" cy="4092004"/>
          </a:xfrm>
          <a:prstGeom prst="rect">
            <a:avLst/>
          </a:prstGeom>
        </p:spPr>
      </p:pic>
      <p:sp>
        <p:nvSpPr>
          <p:cNvPr id="10" name="Bid Options Highlight"/>
          <p:cNvSpPr/>
          <p:nvPr/>
        </p:nvSpPr>
        <p:spPr>
          <a:xfrm>
            <a:off x="3649717" y="3163060"/>
            <a:ext cx="1749974" cy="1424705"/>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pic>
        <p:nvPicPr>
          <p:cNvPr id="4" name="Station Info 10 stations"/>
          <p:cNvPicPr>
            <a:picLocks noChangeAspect="1"/>
          </p:cNvPicPr>
          <p:nvPr/>
        </p:nvPicPr>
        <p:blipFill>
          <a:blip r:embed="rId5"/>
          <a:stretch>
            <a:fillRect/>
          </a:stretch>
        </p:blipFill>
        <p:spPr>
          <a:xfrm>
            <a:off x="228669" y="2286840"/>
            <a:ext cx="6138000" cy="4092000"/>
          </a:xfrm>
          <a:prstGeom prst="rect">
            <a:avLst/>
          </a:prstGeom>
        </p:spPr>
      </p:pic>
      <p:sp>
        <p:nvSpPr>
          <p:cNvPr id="9" name="Filter Highlight"/>
          <p:cNvSpPr/>
          <p:nvPr/>
        </p:nvSpPr>
        <p:spPr>
          <a:xfrm flipV="1">
            <a:off x="3050628" y="3163061"/>
            <a:ext cx="3168869" cy="273822"/>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28640890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8710" y="2609017"/>
            <a:ext cx="7805737" cy="2088090"/>
          </a:xfrm>
        </p:spPr>
        <p:txBody>
          <a:bodyPr/>
          <a:lstStyle/>
          <a:p>
            <a:r>
              <a:rPr lang="en-US" sz="5200" dirty="0"/>
              <a:t>Questions?</a:t>
            </a:r>
          </a:p>
        </p:txBody>
      </p:sp>
      <p:sp>
        <p:nvSpPr>
          <p:cNvPr id="2" name="Rectangle 1"/>
          <p:cNvSpPr/>
          <p:nvPr/>
        </p:nvSpPr>
        <p:spPr>
          <a:xfrm>
            <a:off x="572878" y="3653062"/>
            <a:ext cx="5187126" cy="461665"/>
          </a:xfrm>
          <a:prstGeom prst="rect">
            <a:avLst/>
          </a:prstGeom>
        </p:spPr>
        <p:txBody>
          <a:bodyPr wrap="none">
            <a:spAutoFit/>
          </a:bodyPr>
          <a:lstStyle/>
          <a:p>
            <a:r>
              <a:rPr lang="en-US" dirty="0"/>
              <a:t>Send questions to </a:t>
            </a:r>
            <a:r>
              <a:rPr lang="en-US" dirty="0">
                <a:hlinkClick r:id="rId4"/>
              </a:rPr>
              <a:t>auction1001@fcc.gov</a:t>
            </a:r>
            <a:endParaRPr lang="en-US" dirty="0"/>
          </a:p>
        </p:txBody>
      </p:sp>
    </p:spTree>
    <p:custDataLst>
      <p:tags r:id="rId1"/>
    </p:custDataLst>
    <p:extLst>
      <p:ext uri="{BB962C8B-B14F-4D97-AF65-F5344CB8AC3E}">
        <p14:creationId xmlns:p14="http://schemas.microsoft.com/office/powerpoint/2010/main" val="2934132101"/>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888" y="1618900"/>
            <a:ext cx="7805737" cy="610658"/>
          </a:xfrm>
        </p:spPr>
        <p:txBody>
          <a:bodyPr/>
          <a:lstStyle/>
          <a:p>
            <a:r>
              <a:rPr lang="en-US" sz="2400" dirty="0"/>
              <a:t>Viewing Announcements &amp; Sending Messages</a:t>
            </a:r>
          </a:p>
        </p:txBody>
      </p:sp>
      <p:sp>
        <p:nvSpPr>
          <p:cNvPr id="6" name="TextBox"/>
          <p:cNvSpPr txBox="1"/>
          <p:nvPr/>
        </p:nvSpPr>
        <p:spPr>
          <a:xfrm>
            <a:off x="6490210" y="2140550"/>
            <a:ext cx="2653789" cy="4739759"/>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On the Messages screen, you may view announcements and send messages to the FCC</a:t>
            </a:r>
          </a:p>
          <a:p>
            <a:pPr marL="173038" indent="-173038">
              <a:spcBef>
                <a:spcPts val="1200"/>
              </a:spcBef>
              <a:buFont typeface="Arial" panose="020B0604020202020204" pitchFamily="34" charset="0"/>
              <a:buChar char="•"/>
            </a:pPr>
            <a:r>
              <a:rPr lang="en-US" sz="1600" dirty="0"/>
              <a:t>You will see an unread message count notification next to the Messages navigation </a:t>
            </a:r>
            <a:r>
              <a:rPr lang="en-US" sz="1600" dirty="0" smtClean="0"/>
              <a:t>link</a:t>
            </a:r>
          </a:p>
          <a:p>
            <a:pPr marL="173038" indent="-173038">
              <a:spcBef>
                <a:spcPts val="1200"/>
              </a:spcBef>
              <a:buFont typeface="Arial" panose="020B0604020202020204" pitchFamily="34" charset="0"/>
              <a:buChar char="•"/>
            </a:pPr>
            <a:r>
              <a:rPr lang="en-US" sz="1600" dirty="0" smtClean="0"/>
              <a:t>In the Announcements section, unread announcements are highlighted in green</a:t>
            </a:r>
          </a:p>
          <a:p>
            <a:pPr marL="173038" indent="-173038">
              <a:spcBef>
                <a:spcPts val="1200"/>
              </a:spcBef>
              <a:buFont typeface="Arial" panose="020B0604020202020204" pitchFamily="34" charset="0"/>
              <a:buChar char="•"/>
            </a:pPr>
            <a:r>
              <a:rPr lang="en-US" sz="1600" dirty="0" smtClean="0"/>
              <a:t>In the My Conversations section you </a:t>
            </a:r>
            <a:r>
              <a:rPr lang="en-US" sz="1600" dirty="0"/>
              <a:t>can send a message by clicking on the </a:t>
            </a:r>
            <a:r>
              <a:rPr lang="en-US" sz="1600" dirty="0" smtClean="0"/>
              <a:t>“Compose </a:t>
            </a:r>
            <a:r>
              <a:rPr lang="en-US" sz="1600" dirty="0"/>
              <a:t>New </a:t>
            </a:r>
            <a:r>
              <a:rPr lang="en-US" sz="1600" dirty="0" smtClean="0"/>
              <a:t>      Message” </a:t>
            </a:r>
            <a:r>
              <a:rPr lang="en-US" sz="1600" dirty="0"/>
              <a:t>button</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3" name="Messages (Initial) screen"/>
          <p:cNvPicPr>
            <a:picLocks noChangeAspect="1"/>
          </p:cNvPicPr>
          <p:nvPr/>
        </p:nvPicPr>
        <p:blipFill>
          <a:blip r:embed="rId4"/>
          <a:stretch>
            <a:fillRect/>
          </a:stretch>
        </p:blipFill>
        <p:spPr>
          <a:xfrm>
            <a:off x="88437" y="2278890"/>
            <a:ext cx="6161856" cy="4107904"/>
          </a:xfrm>
          <a:prstGeom prst="rect">
            <a:avLst/>
          </a:prstGeom>
        </p:spPr>
      </p:pic>
      <p:sp>
        <p:nvSpPr>
          <p:cNvPr id="15" name="Msg Count Highlight"/>
          <p:cNvSpPr/>
          <p:nvPr/>
        </p:nvSpPr>
        <p:spPr>
          <a:xfrm>
            <a:off x="1097211" y="3686067"/>
            <a:ext cx="5103436" cy="1092648"/>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3" name="Msg Count Highlight"/>
          <p:cNvSpPr/>
          <p:nvPr/>
        </p:nvSpPr>
        <p:spPr>
          <a:xfrm>
            <a:off x="117621" y="3566807"/>
            <a:ext cx="875538" cy="238125"/>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View announcement Highlight"/>
          <p:cNvSpPr/>
          <p:nvPr/>
        </p:nvSpPr>
        <p:spPr>
          <a:xfrm>
            <a:off x="4860235" y="4474246"/>
            <a:ext cx="1133384" cy="253684"/>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pic>
        <p:nvPicPr>
          <p:cNvPr id="11" name="View Announcement screen"/>
          <p:cNvPicPr>
            <a:picLocks noChangeAspect="1"/>
          </p:cNvPicPr>
          <p:nvPr/>
        </p:nvPicPr>
        <p:blipFill>
          <a:blip r:embed="rId5"/>
          <a:stretch>
            <a:fillRect/>
          </a:stretch>
        </p:blipFill>
        <p:spPr>
          <a:xfrm>
            <a:off x="88437" y="2278894"/>
            <a:ext cx="6161856" cy="4107904"/>
          </a:xfrm>
          <a:prstGeom prst="rect">
            <a:avLst/>
          </a:prstGeom>
        </p:spPr>
      </p:pic>
      <p:pic>
        <p:nvPicPr>
          <p:cNvPr id="7" name="Messages (announce viewed) screen"/>
          <p:cNvPicPr>
            <a:picLocks noChangeAspect="1"/>
          </p:cNvPicPr>
          <p:nvPr/>
        </p:nvPicPr>
        <p:blipFill>
          <a:blip r:embed="rId6"/>
          <a:stretch>
            <a:fillRect/>
          </a:stretch>
        </p:blipFill>
        <p:spPr>
          <a:xfrm>
            <a:off x="91440" y="2276856"/>
            <a:ext cx="6172200" cy="4114800"/>
          </a:xfrm>
          <a:prstGeom prst="rect">
            <a:avLst/>
          </a:prstGeom>
        </p:spPr>
      </p:pic>
      <p:sp>
        <p:nvSpPr>
          <p:cNvPr id="12" name="Compose Highlight"/>
          <p:cNvSpPr/>
          <p:nvPr/>
        </p:nvSpPr>
        <p:spPr>
          <a:xfrm>
            <a:off x="5033495" y="4635222"/>
            <a:ext cx="953856" cy="253684"/>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pic>
        <p:nvPicPr>
          <p:cNvPr id="4" name="Compose New Message screen"/>
          <p:cNvPicPr>
            <a:picLocks noChangeAspect="1"/>
          </p:cNvPicPr>
          <p:nvPr/>
        </p:nvPicPr>
        <p:blipFill>
          <a:blip r:embed="rId7"/>
          <a:stretch>
            <a:fillRect/>
          </a:stretch>
        </p:blipFill>
        <p:spPr>
          <a:xfrm>
            <a:off x="88437" y="2278892"/>
            <a:ext cx="6161856" cy="4107904"/>
          </a:xfrm>
          <a:prstGeom prst="rect">
            <a:avLst/>
          </a:prstGeom>
        </p:spPr>
      </p:pic>
      <p:pic>
        <p:nvPicPr>
          <p:cNvPr id="10" name="Messages (Sent Msg) screen"/>
          <p:cNvPicPr>
            <a:picLocks noChangeAspect="1"/>
          </p:cNvPicPr>
          <p:nvPr/>
        </p:nvPicPr>
        <p:blipFill>
          <a:blip r:embed="rId8"/>
          <a:stretch>
            <a:fillRect/>
          </a:stretch>
        </p:blipFill>
        <p:spPr>
          <a:xfrm>
            <a:off x="91440" y="2276856"/>
            <a:ext cx="6161856" cy="4107904"/>
          </a:xfrm>
          <a:prstGeom prst="rect">
            <a:avLst/>
          </a:prstGeom>
        </p:spPr>
      </p:pic>
    </p:spTree>
    <p:custDataLst>
      <p:tags r:id="rId1"/>
    </p:custDataLst>
    <p:extLst>
      <p:ext uri="{BB962C8B-B14F-4D97-AF65-F5344CB8AC3E}">
        <p14:creationId xmlns:p14="http://schemas.microsoft.com/office/powerpoint/2010/main" val="26120307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5" grpId="0" animBg="1"/>
      <p:bldP spid="13" grpId="0" uiExpand="1" animBg="1"/>
      <p:bldP spid="14" grpId="0" uiExpand="1"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888" y="1618900"/>
            <a:ext cx="8774112" cy="610658"/>
          </a:xfrm>
        </p:spPr>
        <p:txBody>
          <a:bodyPr/>
          <a:lstStyle/>
          <a:p>
            <a:r>
              <a:rPr lang="en-US" sz="2400" dirty="0"/>
              <a:t>Viewing Initial Relinquishment Option &amp; Bidding Status</a:t>
            </a:r>
          </a:p>
        </p:txBody>
      </p:sp>
      <p:sp>
        <p:nvSpPr>
          <p:cNvPr id="6" name="TextBox"/>
          <p:cNvSpPr txBox="1"/>
          <p:nvPr/>
        </p:nvSpPr>
        <p:spPr>
          <a:xfrm>
            <a:off x="6490211" y="2209916"/>
            <a:ext cx="2400086" cy="4185761"/>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Before Round 1, the My Results screen displays </a:t>
            </a:r>
            <a:r>
              <a:rPr lang="en-US" sz="1600" dirty="0" smtClean="0"/>
              <a:t>for </a:t>
            </a:r>
            <a:r>
              <a:rPr lang="en-US" sz="1600" dirty="0"/>
              <a:t>each of your </a:t>
            </a:r>
            <a:r>
              <a:rPr lang="en-US" sz="1600" dirty="0" smtClean="0"/>
              <a:t>stations</a:t>
            </a:r>
            <a:endParaRPr lang="en-US" sz="1600" dirty="0"/>
          </a:p>
          <a:p>
            <a:pPr marL="355600" lvl="1" indent="-174625">
              <a:spcBef>
                <a:spcPts val="1200"/>
              </a:spcBef>
              <a:buFont typeface="Arial" panose="020B0604020202020204" pitchFamily="34" charset="0"/>
              <a:buChar char="•"/>
            </a:pPr>
            <a:r>
              <a:rPr lang="en-US" sz="1400" dirty="0"/>
              <a:t>its bidding status;</a:t>
            </a:r>
          </a:p>
          <a:p>
            <a:pPr marL="355600" lvl="1" indent="-174625">
              <a:spcBef>
                <a:spcPts val="1200"/>
              </a:spcBef>
              <a:buFont typeface="Arial" panose="020B0604020202020204" pitchFamily="34" charset="0"/>
              <a:buChar char="•"/>
            </a:pPr>
            <a:r>
              <a:rPr lang="en-US" sz="1400" dirty="0"/>
              <a:t>its initial relinquishment option;</a:t>
            </a:r>
          </a:p>
          <a:p>
            <a:pPr marL="355600" lvl="1" indent="-174625">
              <a:spcBef>
                <a:spcPts val="1200"/>
              </a:spcBef>
              <a:buFont typeface="Arial" panose="020B0604020202020204" pitchFamily="34" charset="0"/>
              <a:buChar char="•"/>
            </a:pPr>
            <a:r>
              <a:rPr lang="en-US" sz="1400" dirty="0"/>
              <a:t>the available options in Round 1;</a:t>
            </a:r>
          </a:p>
          <a:p>
            <a:pPr marL="355600" lvl="1" indent="-174625">
              <a:spcBef>
                <a:spcPts val="1200"/>
              </a:spcBef>
              <a:buFont typeface="Arial" panose="020B0604020202020204" pitchFamily="34" charset="0"/>
              <a:buChar char="•"/>
            </a:pPr>
            <a:r>
              <a:rPr lang="en-US" sz="1400" dirty="0"/>
              <a:t>the initial vacancy of options other than the currently held option; and</a:t>
            </a:r>
          </a:p>
          <a:p>
            <a:pPr marL="355600" lvl="1" indent="-174625">
              <a:spcBef>
                <a:spcPts val="1200"/>
              </a:spcBef>
              <a:buFont typeface="Arial" panose="020B0604020202020204" pitchFamily="34" charset="0"/>
              <a:buChar char="•"/>
            </a:pPr>
            <a:r>
              <a:rPr lang="en-US" sz="1400" dirty="0"/>
              <a:t>the Round 1 clock prices for the </a:t>
            </a:r>
            <a:r>
              <a:rPr lang="en-US" sz="1400" dirty="0" smtClean="0"/>
              <a:t>available relinquishment </a:t>
            </a:r>
            <a:r>
              <a:rPr lang="en-US" sz="1400" dirty="0"/>
              <a:t>options</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3" name="Screen"/>
          <p:cNvPicPr>
            <a:picLocks noChangeAspect="1"/>
          </p:cNvPicPr>
          <p:nvPr/>
        </p:nvPicPr>
        <p:blipFill>
          <a:blip r:embed="rId4"/>
          <a:stretch>
            <a:fillRect/>
          </a:stretch>
        </p:blipFill>
        <p:spPr>
          <a:xfrm>
            <a:off x="236553" y="2286840"/>
            <a:ext cx="6138006" cy="4092004"/>
          </a:xfrm>
          <a:prstGeom prst="rect">
            <a:avLst/>
          </a:prstGeom>
        </p:spPr>
      </p:pic>
      <p:sp>
        <p:nvSpPr>
          <p:cNvPr id="10" name="Available Options Highlight"/>
          <p:cNvSpPr/>
          <p:nvPr/>
        </p:nvSpPr>
        <p:spPr>
          <a:xfrm>
            <a:off x="3728545" y="3360129"/>
            <a:ext cx="961696" cy="754671"/>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Initial Option Highlight"/>
          <p:cNvSpPr/>
          <p:nvPr/>
        </p:nvSpPr>
        <p:spPr>
          <a:xfrm flipV="1">
            <a:off x="2309648" y="3360127"/>
            <a:ext cx="1284889" cy="754672"/>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Initial Vacancy Highlight"/>
          <p:cNvSpPr/>
          <p:nvPr/>
        </p:nvSpPr>
        <p:spPr>
          <a:xfrm>
            <a:off x="4705935" y="3360129"/>
            <a:ext cx="638575" cy="754671"/>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2" name="Clock Prices Highlight"/>
          <p:cNvSpPr/>
          <p:nvPr/>
        </p:nvSpPr>
        <p:spPr>
          <a:xfrm>
            <a:off x="5344438" y="3360129"/>
            <a:ext cx="1030121" cy="754671"/>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3" name="Status Highlight"/>
          <p:cNvSpPr/>
          <p:nvPr/>
        </p:nvSpPr>
        <p:spPr>
          <a:xfrm flipV="1">
            <a:off x="1279599" y="3360127"/>
            <a:ext cx="398061" cy="754672"/>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40900357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fade">
                                      <p:cBhvr>
                                        <p:cTn id="44" dur="500"/>
                                        <p:tgtEl>
                                          <p:spTgt spid="6">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9" grpId="0" animBg="1"/>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888" y="1618900"/>
            <a:ext cx="7805737" cy="610658"/>
          </a:xfrm>
        </p:spPr>
        <p:txBody>
          <a:bodyPr/>
          <a:lstStyle/>
          <a:p>
            <a:r>
              <a:rPr lang="en-US" sz="2400" dirty="0"/>
              <a:t>Downloading Station Info and My Results</a:t>
            </a:r>
          </a:p>
        </p:txBody>
      </p:sp>
      <p:sp>
        <p:nvSpPr>
          <p:cNvPr id="6" name="TextBox"/>
          <p:cNvSpPr txBox="1"/>
          <p:nvPr/>
        </p:nvSpPr>
        <p:spPr>
          <a:xfrm>
            <a:off x="6490211" y="2310604"/>
            <a:ext cx="2540434" cy="4247317"/>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smtClean="0"/>
              <a:t>On the Downloads screen you can download information from the system</a:t>
            </a:r>
            <a:endParaRPr lang="en-US" sz="1600" dirty="0"/>
          </a:p>
          <a:p>
            <a:pPr marL="173038" indent="-173038">
              <a:spcBef>
                <a:spcPts val="1200"/>
              </a:spcBef>
              <a:buFont typeface="Arial" panose="020B0604020202020204" pitchFamily="34" charset="0"/>
              <a:buChar char="•"/>
            </a:pPr>
            <a:r>
              <a:rPr lang="en-US" sz="1600" dirty="0"/>
              <a:t>The My Stations download includes the information shown on the Station Info screen </a:t>
            </a:r>
          </a:p>
          <a:p>
            <a:pPr marL="173038" indent="-173038">
              <a:spcBef>
                <a:spcPts val="1200"/>
              </a:spcBef>
              <a:buFont typeface="Arial" panose="020B0604020202020204" pitchFamily="34" charset="0"/>
              <a:buChar char="•"/>
            </a:pPr>
            <a:r>
              <a:rPr lang="en-US" sz="1600" dirty="0"/>
              <a:t>The My Results download includes cumulative  information from the My Results </a:t>
            </a:r>
            <a:r>
              <a:rPr lang="en-US" sz="1600" dirty="0" smtClean="0"/>
              <a:t>screen</a:t>
            </a:r>
          </a:p>
          <a:p>
            <a:pPr marL="173038" indent="-173038">
              <a:spcBef>
                <a:spcPts val="1200"/>
              </a:spcBef>
              <a:buFont typeface="Arial" panose="020B0604020202020204" pitchFamily="34" charset="0"/>
              <a:buChar char="•"/>
            </a:pPr>
            <a:r>
              <a:rPr lang="en-US" sz="1600" dirty="0" smtClean="0"/>
              <a:t>The My Bids download is not available until Round 1 begins</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3" name="Screen"/>
          <p:cNvPicPr>
            <a:picLocks noChangeAspect="1"/>
          </p:cNvPicPr>
          <p:nvPr/>
        </p:nvPicPr>
        <p:blipFill>
          <a:blip r:embed="rId4"/>
          <a:stretch>
            <a:fillRect/>
          </a:stretch>
        </p:blipFill>
        <p:spPr>
          <a:xfrm>
            <a:off x="236553" y="2286840"/>
            <a:ext cx="6138006" cy="4092004"/>
          </a:xfrm>
          <a:prstGeom prst="rect">
            <a:avLst/>
          </a:prstGeom>
        </p:spPr>
      </p:pic>
      <p:sp>
        <p:nvSpPr>
          <p:cNvPr id="10" name="My Results Highlight"/>
          <p:cNvSpPr/>
          <p:nvPr/>
        </p:nvSpPr>
        <p:spPr>
          <a:xfrm>
            <a:off x="1474075" y="3354320"/>
            <a:ext cx="1284889" cy="248101"/>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My Stations Highlight"/>
          <p:cNvSpPr/>
          <p:nvPr/>
        </p:nvSpPr>
        <p:spPr>
          <a:xfrm flipV="1">
            <a:off x="1474076" y="3154233"/>
            <a:ext cx="1284889" cy="205896"/>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My Results Highlight"/>
          <p:cNvSpPr/>
          <p:nvPr/>
        </p:nvSpPr>
        <p:spPr>
          <a:xfrm>
            <a:off x="1468815" y="3585550"/>
            <a:ext cx="1284889" cy="248101"/>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5674055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P spid="9" grpId="0" uiExpand="1"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888" y="1618900"/>
            <a:ext cx="7805737" cy="610658"/>
          </a:xfrm>
        </p:spPr>
        <p:txBody>
          <a:bodyPr/>
          <a:lstStyle/>
          <a:p>
            <a:r>
              <a:rPr lang="en-US" sz="2400" dirty="0"/>
              <a:t>Viewing the Auction Schedule</a:t>
            </a:r>
          </a:p>
        </p:txBody>
      </p:sp>
      <p:sp>
        <p:nvSpPr>
          <p:cNvPr id="6" name="TextBox"/>
          <p:cNvSpPr txBox="1"/>
          <p:nvPr/>
        </p:nvSpPr>
        <p:spPr>
          <a:xfrm>
            <a:off x="6490210" y="2392796"/>
            <a:ext cx="2653789" cy="3754874"/>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You can </a:t>
            </a:r>
            <a:r>
              <a:rPr lang="en-US" sz="1600" dirty="0" smtClean="0"/>
              <a:t>view </a:t>
            </a:r>
            <a:r>
              <a:rPr lang="en-US" sz="1600" dirty="0"/>
              <a:t>the schedule for upcoming bidding rounds </a:t>
            </a:r>
            <a:r>
              <a:rPr lang="en-US" sz="1600" dirty="0" smtClean="0"/>
              <a:t>on the </a:t>
            </a:r>
            <a:r>
              <a:rPr lang="en-US" sz="1600" dirty="0"/>
              <a:t>Auction Schedule screen</a:t>
            </a:r>
          </a:p>
          <a:p>
            <a:pPr marL="173038" indent="-173038">
              <a:spcBef>
                <a:spcPts val="1200"/>
              </a:spcBef>
              <a:buFont typeface="Arial" panose="020B0604020202020204" pitchFamily="34" charset="0"/>
              <a:buChar char="•"/>
            </a:pPr>
            <a:r>
              <a:rPr lang="en-US" sz="1600" dirty="0" smtClean="0"/>
              <a:t>The screen </a:t>
            </a:r>
            <a:r>
              <a:rPr lang="en-US" sz="1600" dirty="0"/>
              <a:t>displays the </a:t>
            </a:r>
            <a:r>
              <a:rPr lang="en-US" sz="1600" dirty="0" smtClean="0"/>
              <a:t>duration, start, </a:t>
            </a:r>
            <a:r>
              <a:rPr lang="en-US" sz="1600" dirty="0"/>
              <a:t>and end time </a:t>
            </a:r>
            <a:r>
              <a:rPr lang="en-US" sz="1600" dirty="0" smtClean="0"/>
              <a:t>for </a:t>
            </a:r>
            <a:r>
              <a:rPr lang="en-US" sz="1600" dirty="0"/>
              <a:t>scheduled </a:t>
            </a:r>
            <a:r>
              <a:rPr lang="en-US" sz="1600" dirty="0" smtClean="0"/>
              <a:t>rounds</a:t>
            </a:r>
            <a:endParaRPr lang="en-US" sz="1600" dirty="0"/>
          </a:p>
          <a:p>
            <a:pPr marL="173038" indent="-173038">
              <a:spcBef>
                <a:spcPts val="1200"/>
              </a:spcBef>
              <a:buFont typeface="Arial" panose="020B0604020202020204" pitchFamily="34" charset="0"/>
              <a:buChar char="•"/>
            </a:pPr>
            <a:r>
              <a:rPr lang="en-US" sz="1600" dirty="0"/>
              <a:t>The next event is highlighted in </a:t>
            </a:r>
            <a:r>
              <a:rPr lang="en-US" sz="1600" dirty="0" smtClean="0"/>
              <a:t>red</a:t>
            </a:r>
          </a:p>
          <a:p>
            <a:pPr marL="173038" indent="-173038">
              <a:spcBef>
                <a:spcPts val="1200"/>
              </a:spcBef>
              <a:buFont typeface="Arial" panose="020B0604020202020204" pitchFamily="34" charset="0"/>
              <a:buChar char="•"/>
            </a:pPr>
            <a:r>
              <a:rPr lang="en-US" sz="1600" dirty="0" smtClean="0"/>
              <a:t>This screen also </a:t>
            </a:r>
            <a:r>
              <a:rPr lang="en-US" sz="1600" dirty="0"/>
              <a:t>shows </a:t>
            </a:r>
            <a:r>
              <a:rPr lang="en-US" sz="1600" dirty="0" smtClean="0"/>
              <a:t>the clearing </a:t>
            </a:r>
            <a:r>
              <a:rPr lang="en-US" sz="1600" dirty="0"/>
              <a:t>target </a:t>
            </a:r>
            <a:r>
              <a:rPr lang="en-US" sz="1600" dirty="0" smtClean="0"/>
              <a:t>and </a:t>
            </a:r>
            <a:r>
              <a:rPr lang="en-US" sz="1600" dirty="0"/>
              <a:t>highest </a:t>
            </a:r>
            <a:r>
              <a:rPr lang="en-US" sz="1600" dirty="0" smtClean="0"/>
              <a:t>channel </a:t>
            </a:r>
            <a:r>
              <a:rPr lang="en-US" sz="1600" dirty="0"/>
              <a:t>for the current stage</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3" name="Screen"/>
          <p:cNvPicPr>
            <a:picLocks noChangeAspect="1"/>
          </p:cNvPicPr>
          <p:nvPr/>
        </p:nvPicPr>
        <p:blipFill>
          <a:blip r:embed="rId4"/>
          <a:stretch>
            <a:fillRect/>
          </a:stretch>
        </p:blipFill>
        <p:spPr>
          <a:xfrm>
            <a:off x="236553" y="2286840"/>
            <a:ext cx="6138006" cy="4092004"/>
          </a:xfrm>
          <a:prstGeom prst="rect">
            <a:avLst/>
          </a:prstGeom>
        </p:spPr>
      </p:pic>
      <p:sp>
        <p:nvSpPr>
          <p:cNvPr id="10" name="Target Highlight"/>
          <p:cNvSpPr/>
          <p:nvPr/>
        </p:nvSpPr>
        <p:spPr>
          <a:xfrm>
            <a:off x="4745420" y="2888399"/>
            <a:ext cx="1629139" cy="248101"/>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Rounds Highlight"/>
          <p:cNvSpPr/>
          <p:nvPr/>
        </p:nvSpPr>
        <p:spPr>
          <a:xfrm flipV="1">
            <a:off x="1387365" y="3165141"/>
            <a:ext cx="4903076" cy="792004"/>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Next event Highlight"/>
          <p:cNvSpPr/>
          <p:nvPr/>
        </p:nvSpPr>
        <p:spPr>
          <a:xfrm flipV="1">
            <a:off x="4674476" y="3454727"/>
            <a:ext cx="717332" cy="283331"/>
          </a:xfrm>
          <a:prstGeom prst="roundRect">
            <a:avLst>
              <a:gd name="adj" fmla="val 877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21413987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animBg="1"/>
      <p:bldP spid="9" grpId="0" uiExpand="1" animBg="1"/>
      <p:bldP spid="11" grpId="0" uiExpan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888" y="1618900"/>
            <a:ext cx="7805737" cy="610658"/>
          </a:xfrm>
        </p:spPr>
        <p:txBody>
          <a:bodyPr/>
          <a:lstStyle/>
          <a:p>
            <a:r>
              <a:rPr lang="en-US" sz="2400" dirty="0" smtClean="0"/>
              <a:t>Navigating the Auction System – Round Not Open</a:t>
            </a:r>
            <a:endParaRPr lang="en-US" sz="2400" dirty="0"/>
          </a:p>
        </p:txBody>
      </p:sp>
      <p:sp>
        <p:nvSpPr>
          <p:cNvPr id="6" name="TextBox"/>
          <p:cNvSpPr txBox="1"/>
          <p:nvPr/>
        </p:nvSpPr>
        <p:spPr>
          <a:xfrm>
            <a:off x="6490211" y="2295260"/>
            <a:ext cx="2400086" cy="1969770"/>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smtClean="0"/>
              <a:t>During the Preview Period, and any time that a round is not open, you will not be able to place bids</a:t>
            </a:r>
          </a:p>
          <a:p>
            <a:pPr marL="173038" indent="-173038">
              <a:spcBef>
                <a:spcPts val="1200"/>
              </a:spcBef>
              <a:buFont typeface="Arial" panose="020B0604020202020204" pitchFamily="34" charset="0"/>
              <a:buChar char="•"/>
            </a:pPr>
            <a:r>
              <a:rPr lang="en-US" sz="1600" dirty="0" smtClean="0"/>
              <a:t>Bids can only be placed when a round is open</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3" name="Make Commitment"/>
          <p:cNvPicPr>
            <a:picLocks noChangeAspect="1"/>
          </p:cNvPicPr>
          <p:nvPr/>
        </p:nvPicPr>
        <p:blipFill>
          <a:blip r:embed="rId4"/>
          <a:stretch>
            <a:fillRect/>
          </a:stretch>
        </p:blipFill>
        <p:spPr>
          <a:xfrm>
            <a:off x="259090" y="2301864"/>
            <a:ext cx="6092932" cy="4061956"/>
          </a:xfrm>
          <a:prstGeom prst="rect">
            <a:avLst/>
          </a:prstGeom>
        </p:spPr>
      </p:pic>
    </p:spTree>
    <p:custDataLst>
      <p:tags r:id="rId1"/>
    </p:custDataLst>
    <p:extLst>
      <p:ext uri="{BB962C8B-B14F-4D97-AF65-F5344CB8AC3E}">
        <p14:creationId xmlns:p14="http://schemas.microsoft.com/office/powerpoint/2010/main" val="14092643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888" y="1618900"/>
            <a:ext cx="7805737" cy="610658"/>
          </a:xfrm>
        </p:spPr>
        <p:txBody>
          <a:bodyPr/>
          <a:lstStyle/>
          <a:p>
            <a:r>
              <a:rPr lang="en-US" sz="2400" dirty="0"/>
              <a:t>Bidding for a Single Station</a:t>
            </a:r>
          </a:p>
        </p:txBody>
      </p:sp>
      <p:sp>
        <p:nvSpPr>
          <p:cNvPr id="6" name="TextBox"/>
          <p:cNvSpPr txBox="1"/>
          <p:nvPr/>
        </p:nvSpPr>
        <p:spPr>
          <a:xfrm>
            <a:off x="6490210" y="2195185"/>
            <a:ext cx="2653789" cy="4760278"/>
          </a:xfrm>
          <a:prstGeom prst="rect">
            <a:avLst/>
          </a:prstGeom>
          <a:noFill/>
        </p:spPr>
        <p:txBody>
          <a:bodyPr wrap="square" rtlCol="0">
            <a:spAutoFit/>
          </a:bodyPr>
          <a:lstStyle/>
          <a:p>
            <a:pPr marL="173038" indent="-173038">
              <a:spcBef>
                <a:spcPts val="800"/>
              </a:spcBef>
              <a:buFont typeface="Arial" panose="020B0604020202020204" pitchFamily="34" charset="0"/>
              <a:buChar char="•"/>
            </a:pPr>
            <a:r>
              <a:rPr lang="en-US" sz="1500" dirty="0" smtClean="0"/>
              <a:t>Using </a:t>
            </a:r>
            <a:r>
              <a:rPr lang="en-US" sz="1500" dirty="0"/>
              <a:t>the Place Bids </a:t>
            </a:r>
            <a:r>
              <a:rPr lang="en-US" sz="1500" dirty="0" smtClean="0"/>
              <a:t>screen, you </a:t>
            </a:r>
            <a:r>
              <a:rPr lang="en-US" sz="1500" dirty="0"/>
              <a:t>can submit </a:t>
            </a:r>
            <a:r>
              <a:rPr lang="en-US" sz="1500" dirty="0" smtClean="0"/>
              <a:t>bids </a:t>
            </a:r>
            <a:r>
              <a:rPr lang="en-US" sz="1500" dirty="0"/>
              <a:t>for </a:t>
            </a:r>
            <a:r>
              <a:rPr lang="en-US" sz="1500" dirty="0" smtClean="0"/>
              <a:t>stations with </a:t>
            </a:r>
            <a:r>
              <a:rPr lang="en-US" sz="1500" dirty="0"/>
              <a:t>the status “BIDDING” </a:t>
            </a:r>
            <a:endParaRPr lang="en-US" sz="1500" dirty="0" smtClean="0"/>
          </a:p>
          <a:p>
            <a:pPr marL="173038" indent="-173038">
              <a:spcBef>
                <a:spcPts val="800"/>
              </a:spcBef>
              <a:buFont typeface="Arial" panose="020B0604020202020204" pitchFamily="34" charset="0"/>
              <a:buChar char="•"/>
            </a:pPr>
            <a:r>
              <a:rPr lang="en-US" sz="1500" dirty="0" smtClean="0"/>
              <a:t>This example </a:t>
            </a:r>
            <a:r>
              <a:rPr lang="en-US" sz="1500" dirty="0"/>
              <a:t>shows a bidder with a single station</a:t>
            </a:r>
          </a:p>
          <a:p>
            <a:pPr marL="173038" indent="-173038">
              <a:spcBef>
                <a:spcPts val="800"/>
              </a:spcBef>
              <a:buFont typeface="Arial" panose="020B0604020202020204" pitchFamily="34" charset="0"/>
              <a:buChar char="•"/>
            </a:pPr>
            <a:r>
              <a:rPr lang="en-US" sz="1500" dirty="0"/>
              <a:t>There is a red warning message to indicate that you have not submitted bids for all your stations</a:t>
            </a:r>
          </a:p>
          <a:p>
            <a:pPr marL="173038" indent="-173038">
              <a:spcBef>
                <a:spcPts val="800"/>
              </a:spcBef>
              <a:buFont typeface="Arial" panose="020B0604020202020204" pitchFamily="34" charset="0"/>
              <a:buChar char="•"/>
            </a:pPr>
            <a:r>
              <a:rPr lang="en-US" sz="1500" dirty="0"/>
              <a:t>By default the </a:t>
            </a:r>
            <a:r>
              <a:rPr lang="en-US" sz="1500" dirty="0" smtClean="0"/>
              <a:t>current round bid </a:t>
            </a:r>
            <a:r>
              <a:rPr lang="en-US" sz="1500" dirty="0"/>
              <a:t>dropdown </a:t>
            </a:r>
            <a:r>
              <a:rPr lang="en-US" sz="1500" dirty="0" smtClean="0"/>
              <a:t>displays </a:t>
            </a:r>
            <a:r>
              <a:rPr lang="en-US" sz="1500" dirty="0"/>
              <a:t>the station’s currently held option</a:t>
            </a:r>
          </a:p>
          <a:p>
            <a:pPr marL="173038" indent="-173038">
              <a:spcBef>
                <a:spcPts val="800"/>
              </a:spcBef>
              <a:buFont typeface="Arial" panose="020B0604020202020204" pitchFamily="34" charset="0"/>
              <a:buChar char="•"/>
            </a:pPr>
            <a:r>
              <a:rPr lang="en-US" sz="1500" dirty="0" smtClean="0"/>
              <a:t>You can select a different bid option by clicking on the dropdown menu</a:t>
            </a:r>
          </a:p>
          <a:p>
            <a:pPr marL="173038" indent="-173038">
              <a:spcBef>
                <a:spcPts val="800"/>
              </a:spcBef>
              <a:buFont typeface="Arial" panose="020B0604020202020204" pitchFamily="34" charset="0"/>
              <a:buChar char="•"/>
            </a:pPr>
            <a:endParaRPr lang="en-US" sz="1500" dirty="0" smtClean="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5" name="KYOE (Unsubmitted)"/>
          <p:cNvPicPr>
            <a:picLocks noChangeAspect="1"/>
          </p:cNvPicPr>
          <p:nvPr/>
        </p:nvPicPr>
        <p:blipFill>
          <a:blip r:embed="rId4"/>
          <a:stretch>
            <a:fillRect/>
          </a:stretch>
        </p:blipFill>
        <p:spPr>
          <a:xfrm>
            <a:off x="137915" y="2286000"/>
            <a:ext cx="6161856" cy="4107906"/>
          </a:xfrm>
          <a:prstGeom prst="rect">
            <a:avLst/>
          </a:prstGeom>
        </p:spPr>
      </p:pic>
      <p:pic>
        <p:nvPicPr>
          <p:cNvPr id="7" name="KYOE (Preferred Menu Open)"/>
          <p:cNvPicPr>
            <a:picLocks noChangeAspect="1"/>
          </p:cNvPicPr>
          <p:nvPr/>
        </p:nvPicPr>
        <p:blipFill>
          <a:blip r:embed="rId5"/>
          <a:stretch>
            <a:fillRect/>
          </a:stretch>
        </p:blipFill>
        <p:spPr>
          <a:xfrm>
            <a:off x="137915" y="2286839"/>
            <a:ext cx="6161856" cy="4107904"/>
          </a:xfrm>
          <a:prstGeom prst="rect">
            <a:avLst/>
          </a:prstGeom>
        </p:spPr>
      </p:pic>
      <p:sp>
        <p:nvSpPr>
          <p:cNvPr id="10" name="Dropdown Highlight"/>
          <p:cNvSpPr/>
          <p:nvPr/>
        </p:nvSpPr>
        <p:spPr>
          <a:xfrm>
            <a:off x="2471403" y="3344463"/>
            <a:ext cx="2068511" cy="47079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Dropdown (Open) Highlight"/>
          <p:cNvSpPr/>
          <p:nvPr/>
        </p:nvSpPr>
        <p:spPr>
          <a:xfrm>
            <a:off x="2471403" y="3344463"/>
            <a:ext cx="2068511" cy="967406"/>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Warning Highlight"/>
          <p:cNvSpPr/>
          <p:nvPr/>
        </p:nvSpPr>
        <p:spPr>
          <a:xfrm>
            <a:off x="4539914" y="2631932"/>
            <a:ext cx="1759857" cy="337979"/>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2" name="Warning Highlight"/>
          <p:cNvSpPr/>
          <p:nvPr/>
        </p:nvSpPr>
        <p:spPr>
          <a:xfrm>
            <a:off x="1041722" y="3434020"/>
            <a:ext cx="358816" cy="235156"/>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34184673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9"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YOE (Off-air Selected)"/>
          <p:cNvPicPr>
            <a:picLocks noChangeAspect="1"/>
          </p:cNvPicPr>
          <p:nvPr/>
        </p:nvPicPr>
        <p:blipFill>
          <a:blip r:embed="rId4"/>
          <a:stretch>
            <a:fillRect/>
          </a:stretch>
        </p:blipFill>
        <p:spPr>
          <a:xfrm>
            <a:off x="136800" y="2286000"/>
            <a:ext cx="6163200" cy="4108800"/>
          </a:xfrm>
          <a:prstGeom prst="rect">
            <a:avLst/>
          </a:prstGeom>
        </p:spPr>
      </p:pic>
      <p:pic>
        <p:nvPicPr>
          <p:cNvPr id="4" name="KYOE (Off-air Submitted)"/>
          <p:cNvPicPr>
            <a:picLocks noChangeAspect="1"/>
          </p:cNvPicPr>
          <p:nvPr/>
        </p:nvPicPr>
        <p:blipFill>
          <a:blip r:embed="rId5"/>
          <a:stretch>
            <a:fillRect/>
          </a:stretch>
        </p:blipFill>
        <p:spPr>
          <a:xfrm>
            <a:off x="136800" y="2286000"/>
            <a:ext cx="6163200" cy="4108800"/>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Bidding for a Single Station</a:t>
            </a:r>
          </a:p>
        </p:txBody>
      </p:sp>
      <p:sp>
        <p:nvSpPr>
          <p:cNvPr id="6" name="TextBox"/>
          <p:cNvSpPr txBox="1"/>
          <p:nvPr/>
        </p:nvSpPr>
        <p:spPr>
          <a:xfrm>
            <a:off x="6490211" y="2392796"/>
            <a:ext cx="2400086" cy="3847207"/>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Once you have selected </a:t>
            </a:r>
            <a:r>
              <a:rPr lang="en-US" sz="1600" dirty="0" smtClean="0"/>
              <a:t>your current </a:t>
            </a:r>
            <a:r>
              <a:rPr lang="en-US" sz="1600" dirty="0"/>
              <a:t>round bid for a station, you must click the “Submit” button to submit </a:t>
            </a:r>
            <a:r>
              <a:rPr lang="en-US" sz="1600" dirty="0" smtClean="0"/>
              <a:t>the bid</a:t>
            </a:r>
          </a:p>
          <a:p>
            <a:pPr marL="173038" indent="-173038">
              <a:spcBef>
                <a:spcPts val="1200"/>
              </a:spcBef>
              <a:buFont typeface="Arial" panose="020B0604020202020204" pitchFamily="34" charset="0"/>
              <a:buChar char="•"/>
            </a:pPr>
            <a:r>
              <a:rPr lang="en-US" sz="1600" dirty="0" smtClean="0"/>
              <a:t>The red exclamation indicates that the bid has not been submitted</a:t>
            </a:r>
            <a:endParaRPr lang="en-US" sz="1600" dirty="0"/>
          </a:p>
          <a:p>
            <a:pPr marL="173038" indent="-173038">
              <a:spcBef>
                <a:spcPts val="1200"/>
              </a:spcBef>
              <a:buFont typeface="Arial" panose="020B0604020202020204" pitchFamily="34" charset="0"/>
              <a:buChar char="•"/>
            </a:pPr>
            <a:r>
              <a:rPr lang="en-US" sz="1600" dirty="0" smtClean="0"/>
              <a:t>Once a bid has been submitted, the Auction System will display a green check mark indicating that the bid has been submitted</a:t>
            </a:r>
            <a:endParaRPr lang="en-US" sz="1600" strike="sngStrike"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0" name="Submit Highlight"/>
          <p:cNvSpPr/>
          <p:nvPr/>
        </p:nvSpPr>
        <p:spPr>
          <a:xfrm>
            <a:off x="5572124" y="3394588"/>
            <a:ext cx="814359" cy="352425"/>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16008010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xit" presetSubtype="0" fill="hold" grpId="1"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par>
                          <p:cTn id="24" fill="hold">
                            <p:stCondLst>
                              <p:cond delay="500"/>
                            </p:stCondLst>
                            <p:childTnLst>
                              <p:par>
                                <p:cTn id="25" presetID="1" presetClass="exit" presetSubtype="0" fill="hold" nodeType="after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0"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369888" y="1618900"/>
            <a:ext cx="7805737" cy="610658"/>
          </a:xfrm>
        </p:spPr>
        <p:txBody>
          <a:bodyPr/>
          <a:lstStyle/>
          <a:p>
            <a:r>
              <a:rPr lang="en-US" sz="2400" dirty="0"/>
              <a:t>Bidding for Multiple Stations</a:t>
            </a:r>
          </a:p>
        </p:txBody>
      </p:sp>
      <p:sp>
        <p:nvSpPr>
          <p:cNvPr id="6" name="TextBox"/>
          <p:cNvSpPr txBox="1"/>
          <p:nvPr/>
        </p:nvSpPr>
        <p:spPr>
          <a:xfrm>
            <a:off x="6408566" y="2242355"/>
            <a:ext cx="2400086" cy="4785926"/>
          </a:xfrm>
          <a:prstGeom prst="rect">
            <a:avLst/>
          </a:prstGeom>
          <a:noFill/>
        </p:spPr>
        <p:txBody>
          <a:bodyPr wrap="square" rtlCol="0">
            <a:spAutoFit/>
          </a:bodyPr>
          <a:lstStyle/>
          <a:p>
            <a:pPr>
              <a:spcBef>
                <a:spcPts val="1200"/>
              </a:spcBef>
            </a:pPr>
            <a:r>
              <a:rPr lang="en-US" sz="1500" dirty="0" smtClean="0"/>
              <a:t>When bidding for multiple stations—</a:t>
            </a:r>
            <a:endParaRPr lang="en-US" sz="1500" dirty="0"/>
          </a:p>
          <a:p>
            <a:pPr marL="173038" indent="-173038">
              <a:spcBef>
                <a:spcPts val="1200"/>
              </a:spcBef>
              <a:buFont typeface="Arial" panose="020B0604020202020204" pitchFamily="34" charset="0"/>
              <a:buChar char="•"/>
            </a:pPr>
            <a:r>
              <a:rPr lang="en-US" sz="1500" dirty="0"/>
              <a:t>You can select and submit a bid for each station </a:t>
            </a:r>
            <a:r>
              <a:rPr lang="en-US" sz="1500" dirty="0" smtClean="0"/>
              <a:t>one at a time</a:t>
            </a:r>
            <a:endParaRPr lang="en-US" sz="1500" dirty="0"/>
          </a:p>
          <a:p>
            <a:pPr marL="173038" indent="-173038">
              <a:spcBef>
                <a:spcPts val="1200"/>
              </a:spcBef>
              <a:buFont typeface="Arial" panose="020B0604020202020204" pitchFamily="34" charset="0"/>
              <a:buChar char="•"/>
            </a:pPr>
            <a:r>
              <a:rPr lang="en-US" sz="1500" dirty="0"/>
              <a:t>O</a:t>
            </a:r>
            <a:r>
              <a:rPr lang="en-US" sz="1500" dirty="0" smtClean="0"/>
              <a:t>r, you can also select </a:t>
            </a:r>
            <a:r>
              <a:rPr lang="en-US" sz="1500" dirty="0"/>
              <a:t>the bids for all </a:t>
            </a:r>
            <a:r>
              <a:rPr lang="en-US" sz="1500" dirty="0" smtClean="0"/>
              <a:t>stations…</a:t>
            </a:r>
            <a:endParaRPr lang="en-US" sz="1500" dirty="0"/>
          </a:p>
          <a:p>
            <a:pPr marL="173038" indent="-173038">
              <a:spcBef>
                <a:spcPts val="1200"/>
              </a:spcBef>
              <a:buFont typeface="Arial" panose="020B0604020202020204" pitchFamily="34" charset="0"/>
              <a:buChar char="•"/>
            </a:pPr>
            <a:r>
              <a:rPr lang="en-US" sz="1500" dirty="0" smtClean="0"/>
              <a:t>…and then </a:t>
            </a:r>
            <a:r>
              <a:rPr lang="en-US" sz="1500" dirty="0"/>
              <a:t>click “Submit All” to submit </a:t>
            </a:r>
            <a:r>
              <a:rPr lang="en-US" sz="1500" dirty="0" smtClean="0"/>
              <a:t>all your bid selections at once</a:t>
            </a:r>
          </a:p>
          <a:p>
            <a:pPr marL="173038" indent="-173038">
              <a:spcBef>
                <a:spcPts val="1200"/>
              </a:spcBef>
              <a:buFont typeface="Arial" panose="020B0604020202020204" pitchFamily="34" charset="0"/>
              <a:buChar char="•"/>
            </a:pPr>
            <a:r>
              <a:rPr lang="en-US" sz="1500" dirty="0" smtClean="0"/>
              <a:t>Clicking the “Submit All” button will submit the currently held option for each station if you do not first select a different option</a:t>
            </a:r>
          </a:p>
          <a:p>
            <a:pPr>
              <a:spcBef>
                <a:spcPts val="1200"/>
              </a:spcBef>
            </a:pPr>
            <a:endParaRPr lang="en-US" sz="1500" dirty="0" smtClean="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5" name="Screen"/>
          <p:cNvPicPr>
            <a:picLocks noChangeAspect="1"/>
          </p:cNvPicPr>
          <p:nvPr/>
        </p:nvPicPr>
        <p:blipFill>
          <a:blip r:embed="rId4"/>
          <a:stretch>
            <a:fillRect/>
          </a:stretch>
        </p:blipFill>
        <p:spPr>
          <a:xfrm>
            <a:off x="137915" y="2286001"/>
            <a:ext cx="6161856" cy="4107903"/>
          </a:xfrm>
          <a:prstGeom prst="rect">
            <a:avLst/>
          </a:prstGeom>
        </p:spPr>
      </p:pic>
      <p:sp>
        <p:nvSpPr>
          <p:cNvPr id="10" name="Bid Highlight WBOB"/>
          <p:cNvSpPr/>
          <p:nvPr/>
        </p:nvSpPr>
        <p:spPr>
          <a:xfrm>
            <a:off x="2613293" y="3219526"/>
            <a:ext cx="2068511" cy="47079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Submit Highlight WBOB"/>
          <p:cNvSpPr/>
          <p:nvPr/>
        </p:nvSpPr>
        <p:spPr>
          <a:xfrm>
            <a:off x="5707788" y="3315002"/>
            <a:ext cx="615632" cy="248308"/>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Bid Highlight 2"/>
          <p:cNvSpPr/>
          <p:nvPr/>
        </p:nvSpPr>
        <p:spPr>
          <a:xfrm>
            <a:off x="2613293" y="3869160"/>
            <a:ext cx="2068511" cy="47079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2" name="Bid Highlight 3"/>
          <p:cNvSpPr/>
          <p:nvPr/>
        </p:nvSpPr>
        <p:spPr>
          <a:xfrm>
            <a:off x="2613293" y="4518794"/>
            <a:ext cx="2068511" cy="47079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3" name="Bid Highlight 4"/>
          <p:cNvSpPr/>
          <p:nvPr/>
        </p:nvSpPr>
        <p:spPr>
          <a:xfrm>
            <a:off x="2613293" y="5168428"/>
            <a:ext cx="2068511" cy="47079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Submit Highlight 2"/>
          <p:cNvSpPr/>
          <p:nvPr/>
        </p:nvSpPr>
        <p:spPr>
          <a:xfrm>
            <a:off x="5707788" y="3964636"/>
            <a:ext cx="615632" cy="248308"/>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5" name="Submit Highlight 3"/>
          <p:cNvSpPr/>
          <p:nvPr/>
        </p:nvSpPr>
        <p:spPr>
          <a:xfrm>
            <a:off x="5707788" y="4614270"/>
            <a:ext cx="615632" cy="248308"/>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6" name="Submit Highlight 4"/>
          <p:cNvSpPr/>
          <p:nvPr/>
        </p:nvSpPr>
        <p:spPr>
          <a:xfrm>
            <a:off x="5707788" y="5263904"/>
            <a:ext cx="615632" cy="248308"/>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7" name="Submit All Highlight"/>
          <p:cNvSpPr/>
          <p:nvPr/>
        </p:nvSpPr>
        <p:spPr>
          <a:xfrm>
            <a:off x="5707788" y="2665368"/>
            <a:ext cx="615632" cy="248308"/>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18792217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childTnLst>
                                </p:cTn>
                              </p:par>
                              <p:par>
                                <p:cTn id="23" presetID="10" presetClass="exit" presetSubtype="0" fill="hold" grpId="1" nodeType="with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xit" presetSubtype="0" fill="hold" grpId="1" nodeType="withEffect">
                                  <p:stCondLst>
                                    <p:cond delay="0"/>
                                  </p:stCondLst>
                                  <p:childTnLst>
                                    <p:animEffect transition="out" filter="fade">
                                      <p:cBhvr>
                                        <p:cTn id="30" dur="1000"/>
                                        <p:tgtEl>
                                          <p:spTgt spid="11"/>
                                        </p:tgtEl>
                                      </p:cBhvr>
                                    </p:animEffect>
                                    <p:set>
                                      <p:cBhvr>
                                        <p:cTn id="31" dur="1" fill="hold">
                                          <p:stCondLst>
                                            <p:cond delay="999"/>
                                          </p:stCondLst>
                                        </p:cTn>
                                        <p:tgtEl>
                                          <p:spTgt spid="11"/>
                                        </p:tgtEl>
                                        <p:attrNameLst>
                                          <p:attrName>style.visibility</p:attrName>
                                        </p:attrNameLst>
                                      </p:cBhvr>
                                      <p:to>
                                        <p:strVal val="hidden"/>
                                      </p:to>
                                    </p:se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par>
                                <p:cTn id="36" presetID="10" presetClass="exit" presetSubtype="0" fill="hold" grpId="1" nodeType="withEffect">
                                  <p:stCondLst>
                                    <p:cond delay="0"/>
                                  </p:stCondLst>
                                  <p:childTnLst>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childTnLst>
                                </p:cTn>
                              </p:par>
                              <p:par>
                                <p:cTn id="42" presetID="10" presetClass="exit" presetSubtype="0" fill="hold" grpId="1" nodeType="withEffect">
                                  <p:stCondLst>
                                    <p:cond delay="0"/>
                                  </p:stCondLst>
                                  <p:childTnLst>
                                    <p:animEffect transition="out" filter="fade">
                                      <p:cBhvr>
                                        <p:cTn id="43" dur="1000"/>
                                        <p:tgtEl>
                                          <p:spTgt spid="14"/>
                                        </p:tgtEl>
                                      </p:cBhvr>
                                    </p:animEffect>
                                    <p:set>
                                      <p:cBhvr>
                                        <p:cTn id="44" dur="1" fill="hold">
                                          <p:stCondLst>
                                            <p:cond delay="999"/>
                                          </p:stCondLst>
                                        </p:cTn>
                                        <p:tgtEl>
                                          <p:spTgt spid="14"/>
                                        </p:tgtEl>
                                        <p:attrNameLst>
                                          <p:attrName>style.visibility</p:attrName>
                                        </p:attrNameLst>
                                      </p:cBhvr>
                                      <p:to>
                                        <p:strVal val="hidden"/>
                                      </p:to>
                                    </p:se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childTnLst>
                                </p:cTn>
                              </p:par>
                              <p:par>
                                <p:cTn id="49" presetID="10" presetClass="exit" presetSubtype="0" fill="hold" grpId="1" nodeType="withEffect">
                                  <p:stCondLst>
                                    <p:cond delay="0"/>
                                  </p:stCondLst>
                                  <p:childTnLst>
                                    <p:animEffect transition="out" filter="fade">
                                      <p:cBhvr>
                                        <p:cTn id="50" dur="1000"/>
                                        <p:tgtEl>
                                          <p:spTgt spid="12"/>
                                        </p:tgtEl>
                                      </p:cBhvr>
                                    </p:animEffect>
                                    <p:set>
                                      <p:cBhvr>
                                        <p:cTn id="51" dur="1" fill="hold">
                                          <p:stCondLst>
                                            <p:cond delay="999"/>
                                          </p:stCondLst>
                                        </p:cTn>
                                        <p:tgtEl>
                                          <p:spTgt spid="12"/>
                                        </p:tgtEl>
                                        <p:attrNameLst>
                                          <p:attrName>style.visibility</p:attrName>
                                        </p:attrNameLst>
                                      </p:cBhvr>
                                      <p:to>
                                        <p:strVal val="hidden"/>
                                      </p:to>
                                    </p:set>
                                  </p:childTnLst>
                                </p:cTn>
                              </p:par>
                              <p:par>
                                <p:cTn id="52" presetID="10" presetClass="entr" presetSubtype="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par>
                                <p:cTn id="55" presetID="10" presetClass="exit" presetSubtype="0" fill="hold" grpId="1" nodeType="withEffect">
                                  <p:stCondLst>
                                    <p:cond delay="0"/>
                                  </p:stCondLst>
                                  <p:childTnLst>
                                    <p:animEffect transition="out" filter="fade">
                                      <p:cBhvr>
                                        <p:cTn id="56" dur="1000"/>
                                        <p:tgtEl>
                                          <p:spTgt spid="15"/>
                                        </p:tgtEl>
                                      </p:cBhvr>
                                    </p:animEffect>
                                    <p:set>
                                      <p:cBhvr>
                                        <p:cTn id="57" dur="1" fill="hold">
                                          <p:stCondLst>
                                            <p:cond delay="999"/>
                                          </p:stCondLst>
                                        </p:cTn>
                                        <p:tgtEl>
                                          <p:spTgt spid="1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500"/>
                                        <p:tgtEl>
                                          <p:spTgt spid="6">
                                            <p:txEl>
                                              <p:pRg st="2" end="2"/>
                                            </p:txEl>
                                          </p:spTgt>
                                        </p:tgtEl>
                                      </p:cBhvr>
                                    </p:animEffect>
                                  </p:childTnLst>
                                </p:cTn>
                              </p:par>
                              <p:par>
                                <p:cTn id="63" presetID="10" presetClass="exit" presetSubtype="0" fill="hold" grpId="1"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 presetClass="entr" presetSubtype="0" fill="hold" grpId="2" nodeType="withEffect">
                                  <p:stCondLst>
                                    <p:cond delay="0"/>
                                  </p:stCondLst>
                                  <p:childTnLst>
                                    <p:set>
                                      <p:cBhvr>
                                        <p:cTn id="67"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68" presetID="1" presetClass="entr" presetSubtype="0" fill="hold" grpId="2" nodeType="withEffect">
                                  <p:stCondLst>
                                    <p:cond delay="0"/>
                                  </p:stCondLst>
                                  <p:childTnLst>
                                    <p:set>
                                      <p:cBhvr>
                                        <p:cTn id="69"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70" presetID="1" presetClass="entr" presetSubtype="0" fill="hold" grpId="2" nodeType="withEffect">
                                  <p:stCondLst>
                                    <p:cond delay="0"/>
                                  </p:stCondLst>
                                  <p:childTnLst>
                                    <p:set>
                                      <p:cBhvr>
                                        <p:cTn id="71"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3" end="3"/>
                                            </p:txEl>
                                          </p:spTgt>
                                        </p:tgtEl>
                                        <p:attrNameLst>
                                          <p:attrName>style.visibility</p:attrName>
                                        </p:attrNameLst>
                                      </p:cBhvr>
                                      <p:to>
                                        <p:strVal val="visible"/>
                                      </p:to>
                                    </p:set>
                                    <p:animEffect transition="in" filter="fade">
                                      <p:cBhvr>
                                        <p:cTn id="76" dur="500"/>
                                        <p:tgtEl>
                                          <p:spTgt spid="6">
                                            <p:txEl>
                                              <p:pRg st="3" end="3"/>
                                            </p:txEl>
                                          </p:spTgt>
                                        </p:tgtEl>
                                      </p:cBhvr>
                                    </p:animEffect>
                                  </p:childTnLst>
                                </p:cTn>
                              </p:par>
                              <p:par>
                                <p:cTn id="77" presetID="1" presetClass="exit" presetSubtype="0" fill="hold" grpId="1" nodeType="withEffect">
                                  <p:stCondLst>
                                    <p:cond delay="0"/>
                                  </p:stCondLst>
                                  <p:childTnLst>
                                    <p:set>
                                      <p:cBhvr>
                                        <p:cTn id="78" dur="1" fill="hold">
                                          <p:stCondLst>
                                            <p:cond delay="0"/>
                                          </p:stCondLst>
                                        </p:cTn>
                                        <p:tgtEl>
                                          <p:spTgt spid="13"/>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
                                            <p:txEl>
                                              <p:pRg st="4" end="4"/>
                                            </p:txEl>
                                          </p:spTgt>
                                        </p:tgtEl>
                                        <p:attrNameLst>
                                          <p:attrName>style.visibility</p:attrName>
                                        </p:attrNameLst>
                                      </p:cBhvr>
                                      <p:to>
                                        <p:strVal val="visible"/>
                                      </p:to>
                                    </p:set>
                                    <p:animEffect transition="in" filter="fade">
                                      <p:cBhvr>
                                        <p:cTn id="8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uiExpand="1" animBg="1"/>
      <p:bldP spid="10" grpId="1" uiExpand="1" animBg="1"/>
      <p:bldP spid="10" grpId="2" uiExpand="1" animBg="1"/>
      <p:bldP spid="11" grpId="0" uiExpand="1" animBg="1"/>
      <p:bldP spid="11" grpId="1" uiExpand="1" animBg="1"/>
      <p:bldP spid="9" grpId="0" uiExpand="1" animBg="1"/>
      <p:bldP spid="9" grpId="1" uiExpand="1" animBg="1"/>
      <p:bldP spid="9" grpId="2" uiExpand="1" animBg="1"/>
      <p:bldP spid="12" grpId="0" uiExpand="1" animBg="1"/>
      <p:bldP spid="12" grpId="1" uiExpand="1" animBg="1"/>
      <p:bldP spid="12" grpId="2" uiExpand="1" animBg="1"/>
      <p:bldP spid="13" grpId="0" uiExpand="1" animBg="1"/>
      <p:bldP spid="13" grpId="1" animBg="1"/>
      <p:bldP spid="14" grpId="0" uiExpand="1" animBg="1"/>
      <p:bldP spid="14" grpId="1" uiExpand="1" animBg="1"/>
      <p:bldP spid="15" grpId="0" uiExpand="1" animBg="1"/>
      <p:bldP spid="15" grpId="1" uiExpand="1" animBg="1"/>
      <p:bldP spid="16" grpId="0" uiExpand="1" animBg="1"/>
      <p:bldP spid="16" grpId="1" uiExpand="1"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no submission screen"/>
          <p:cNvPicPr>
            <a:picLocks noChangeAspect="1"/>
          </p:cNvPicPr>
          <p:nvPr/>
        </p:nvPicPr>
        <p:blipFill>
          <a:blip r:embed="rId4"/>
          <a:stretch>
            <a:fillRect/>
          </a:stretch>
        </p:blipFill>
        <p:spPr>
          <a:xfrm>
            <a:off x="136802" y="2286839"/>
            <a:ext cx="6163195" cy="4108797"/>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Entering a Fallback Option</a:t>
            </a:r>
          </a:p>
        </p:txBody>
      </p:sp>
      <p:sp>
        <p:nvSpPr>
          <p:cNvPr id="6" name="TextBox"/>
          <p:cNvSpPr txBox="1"/>
          <p:nvPr/>
        </p:nvSpPr>
        <p:spPr>
          <a:xfrm>
            <a:off x="6490211" y="2176896"/>
            <a:ext cx="2400086" cy="4493538"/>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If you </a:t>
            </a:r>
            <a:r>
              <a:rPr lang="en-US" sz="1600" dirty="0" smtClean="0"/>
              <a:t>want to switch from your </a:t>
            </a:r>
            <a:r>
              <a:rPr lang="en-US" sz="1600" dirty="0"/>
              <a:t>currently held option </a:t>
            </a:r>
            <a:r>
              <a:rPr lang="en-US" sz="1600" dirty="0" smtClean="0"/>
              <a:t>and bid </a:t>
            </a:r>
            <a:r>
              <a:rPr lang="en-US" sz="1600" dirty="0"/>
              <a:t>to move to one of the VHF </a:t>
            </a:r>
            <a:r>
              <a:rPr lang="en-US" sz="1600" dirty="0" smtClean="0"/>
              <a:t>bands…</a:t>
            </a:r>
          </a:p>
          <a:p>
            <a:pPr marL="173038" indent="-173038">
              <a:spcBef>
                <a:spcPts val="1200"/>
              </a:spcBef>
              <a:buFont typeface="Arial" panose="020B0604020202020204" pitchFamily="34" charset="0"/>
              <a:buChar char="•"/>
            </a:pPr>
            <a:r>
              <a:rPr lang="en-US" sz="1600" dirty="0" smtClean="0"/>
              <a:t>….the system will prompt you to select a fallback bid</a:t>
            </a:r>
          </a:p>
          <a:p>
            <a:pPr marL="173038" indent="-173038">
              <a:spcBef>
                <a:spcPts val="1200"/>
              </a:spcBef>
              <a:buFont typeface="Arial" panose="020B0604020202020204" pitchFamily="34" charset="0"/>
              <a:buChar char="•"/>
            </a:pPr>
            <a:r>
              <a:rPr lang="en-US" sz="1600" dirty="0" smtClean="0"/>
              <a:t>You must select either to stay in your currently held option at this round’s price offer or drop out of bidding</a:t>
            </a:r>
          </a:p>
          <a:p>
            <a:pPr marL="173038" indent="-173038">
              <a:spcBef>
                <a:spcPts val="1200"/>
              </a:spcBef>
              <a:buFont typeface="Arial" panose="020B0604020202020204" pitchFamily="34" charset="0"/>
              <a:buChar char="•"/>
            </a:pPr>
            <a:r>
              <a:rPr lang="en-US" sz="1600" dirty="0" smtClean="0"/>
              <a:t>Click “Submit” after you have made your selections</a:t>
            </a:r>
            <a:endParaRPr lang="en-US" sz="16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pic>
        <p:nvPicPr>
          <p:cNvPr id="18" name="Bid drop-down screen"/>
          <p:cNvPicPr>
            <a:picLocks noChangeAspect="1"/>
          </p:cNvPicPr>
          <p:nvPr/>
        </p:nvPicPr>
        <p:blipFill>
          <a:blip r:embed="rId5"/>
          <a:stretch>
            <a:fillRect/>
          </a:stretch>
        </p:blipFill>
        <p:spPr>
          <a:xfrm>
            <a:off x="136802" y="2286000"/>
            <a:ext cx="6163195" cy="4108797"/>
          </a:xfrm>
          <a:prstGeom prst="rect">
            <a:avLst/>
          </a:prstGeom>
        </p:spPr>
      </p:pic>
      <p:pic>
        <p:nvPicPr>
          <p:cNvPr id="19" name="Low VHF selected screen"/>
          <p:cNvPicPr>
            <a:picLocks noChangeAspect="1"/>
          </p:cNvPicPr>
          <p:nvPr/>
        </p:nvPicPr>
        <p:blipFill>
          <a:blip r:embed="rId6"/>
          <a:stretch>
            <a:fillRect/>
          </a:stretch>
        </p:blipFill>
        <p:spPr>
          <a:xfrm>
            <a:off x="137160" y="2286000"/>
            <a:ext cx="6163195" cy="4108797"/>
          </a:xfrm>
          <a:prstGeom prst="rect">
            <a:avLst/>
          </a:prstGeom>
        </p:spPr>
      </p:pic>
      <p:pic>
        <p:nvPicPr>
          <p:cNvPr id="21" name="Fallback Drop-down screen"/>
          <p:cNvPicPr>
            <a:picLocks noChangeAspect="1"/>
          </p:cNvPicPr>
          <p:nvPr/>
        </p:nvPicPr>
        <p:blipFill>
          <a:blip r:embed="rId7"/>
          <a:stretch>
            <a:fillRect/>
          </a:stretch>
        </p:blipFill>
        <p:spPr>
          <a:xfrm>
            <a:off x="137160" y="2286000"/>
            <a:ext cx="6163197" cy="4108798"/>
          </a:xfrm>
          <a:prstGeom prst="rect">
            <a:avLst/>
          </a:prstGeom>
        </p:spPr>
      </p:pic>
      <p:pic>
        <p:nvPicPr>
          <p:cNvPr id="23" name="Fallback selected screen"/>
          <p:cNvPicPr>
            <a:picLocks noChangeAspect="1"/>
          </p:cNvPicPr>
          <p:nvPr/>
        </p:nvPicPr>
        <p:blipFill>
          <a:blip r:embed="rId8"/>
          <a:stretch>
            <a:fillRect/>
          </a:stretch>
        </p:blipFill>
        <p:spPr>
          <a:xfrm>
            <a:off x="137160" y="2286000"/>
            <a:ext cx="6163197" cy="4108798"/>
          </a:xfrm>
          <a:prstGeom prst="rect">
            <a:avLst/>
          </a:prstGeom>
        </p:spPr>
      </p:pic>
      <p:sp>
        <p:nvSpPr>
          <p:cNvPr id="20" name="Bid and fallback Highlight"/>
          <p:cNvSpPr/>
          <p:nvPr/>
        </p:nvSpPr>
        <p:spPr>
          <a:xfrm>
            <a:off x="2561897" y="3103232"/>
            <a:ext cx="2025869" cy="667792"/>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22" name="Fallback options Highlight"/>
          <p:cNvSpPr/>
          <p:nvPr/>
        </p:nvSpPr>
        <p:spPr>
          <a:xfrm>
            <a:off x="2619310" y="3460595"/>
            <a:ext cx="1968456" cy="49091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24" name="Change/Submit Highlight"/>
          <p:cNvSpPr/>
          <p:nvPr/>
        </p:nvSpPr>
        <p:spPr>
          <a:xfrm>
            <a:off x="5626100" y="3286791"/>
            <a:ext cx="725760" cy="29454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38384197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0" grpId="0" animBg="1"/>
      <p:bldP spid="22"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efore screen"/>
          <p:cNvPicPr>
            <a:picLocks noChangeAspect="1"/>
          </p:cNvPicPr>
          <p:nvPr/>
        </p:nvPicPr>
        <p:blipFill>
          <a:blip r:embed="rId4"/>
          <a:stretch>
            <a:fillRect/>
          </a:stretch>
        </p:blipFill>
        <p:spPr>
          <a:xfrm>
            <a:off x="136801" y="2286000"/>
            <a:ext cx="6163198" cy="4108799"/>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smtClean="0"/>
              <a:t>Bid Warning and Confirmation</a:t>
            </a:r>
            <a:endParaRPr lang="en-US" sz="2400" dirty="0"/>
          </a:p>
        </p:txBody>
      </p:sp>
      <p:sp>
        <p:nvSpPr>
          <p:cNvPr id="6" name="TextBox"/>
          <p:cNvSpPr txBox="1"/>
          <p:nvPr/>
        </p:nvSpPr>
        <p:spPr>
          <a:xfrm>
            <a:off x="6490211" y="2307452"/>
            <a:ext cx="2400086" cy="3600986"/>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smtClean="0"/>
              <a:t>The </a:t>
            </a:r>
            <a:r>
              <a:rPr lang="en-US" sz="1600" dirty="0"/>
              <a:t>system warns </a:t>
            </a:r>
            <a:r>
              <a:rPr lang="en-US" sz="1600" dirty="0" smtClean="0"/>
              <a:t>you if you have </a:t>
            </a:r>
            <a:r>
              <a:rPr lang="en-US" sz="1600" dirty="0"/>
              <a:t>not </a:t>
            </a:r>
            <a:r>
              <a:rPr lang="en-US" sz="1600" dirty="0" smtClean="0"/>
              <a:t>submitted bids for some or all of your stations</a:t>
            </a:r>
            <a:endParaRPr lang="en-US" sz="1600" dirty="0"/>
          </a:p>
          <a:p>
            <a:pPr marL="173038" indent="-173038">
              <a:spcBef>
                <a:spcPts val="1200"/>
              </a:spcBef>
              <a:buFont typeface="Arial" panose="020B0604020202020204" pitchFamily="34" charset="0"/>
              <a:buChar char="•"/>
            </a:pPr>
            <a:r>
              <a:rPr lang="en-US" sz="1600" dirty="0" smtClean="0"/>
              <a:t>The “Submit All” button submits the selected current round bid for all stations with </a:t>
            </a:r>
            <a:r>
              <a:rPr lang="en-US" sz="1600" dirty="0" err="1" smtClean="0"/>
              <a:t>unsubmitted</a:t>
            </a:r>
            <a:r>
              <a:rPr lang="en-US" sz="1600" dirty="0" smtClean="0"/>
              <a:t> bids</a:t>
            </a:r>
          </a:p>
          <a:p>
            <a:pPr marL="173038" indent="-173038">
              <a:spcBef>
                <a:spcPts val="1200"/>
              </a:spcBef>
              <a:buFont typeface="Arial" panose="020B0604020202020204" pitchFamily="34" charset="0"/>
              <a:buChar char="•"/>
            </a:pPr>
            <a:r>
              <a:rPr lang="en-US" sz="1600" dirty="0" smtClean="0"/>
              <a:t>The system indicates when bids have been submitted for all stations</a:t>
            </a:r>
            <a:endParaRPr lang="en-US" sz="16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6" name="Bid Highlight 2"/>
          <p:cNvSpPr/>
          <p:nvPr/>
        </p:nvSpPr>
        <p:spPr>
          <a:xfrm>
            <a:off x="2613293" y="3869160"/>
            <a:ext cx="2068511" cy="47079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7" name="Bid Highlight 3"/>
          <p:cNvSpPr/>
          <p:nvPr/>
        </p:nvSpPr>
        <p:spPr>
          <a:xfrm>
            <a:off x="2613293" y="4518794"/>
            <a:ext cx="2068511" cy="47079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8" name="Bid Highlight 4"/>
          <p:cNvSpPr/>
          <p:nvPr/>
        </p:nvSpPr>
        <p:spPr>
          <a:xfrm>
            <a:off x="2613293" y="5168428"/>
            <a:ext cx="2068511" cy="47079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Submit Highlight"/>
          <p:cNvSpPr/>
          <p:nvPr/>
        </p:nvSpPr>
        <p:spPr>
          <a:xfrm>
            <a:off x="5743339" y="2653609"/>
            <a:ext cx="556660" cy="247246"/>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Red Warning Highlight"/>
          <p:cNvSpPr/>
          <p:nvPr/>
        </p:nvSpPr>
        <p:spPr>
          <a:xfrm>
            <a:off x="4218701" y="2653609"/>
            <a:ext cx="1569979" cy="247246"/>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pic>
        <p:nvPicPr>
          <p:cNvPr id="7" name="after screen"/>
          <p:cNvPicPr>
            <a:picLocks noChangeAspect="1"/>
          </p:cNvPicPr>
          <p:nvPr/>
        </p:nvPicPr>
        <p:blipFill>
          <a:blip r:embed="rId5"/>
          <a:stretch>
            <a:fillRect/>
          </a:stretch>
        </p:blipFill>
        <p:spPr>
          <a:xfrm>
            <a:off x="136801" y="2302120"/>
            <a:ext cx="6163198" cy="4108799"/>
          </a:xfrm>
          <a:prstGeom prst="rect">
            <a:avLst/>
          </a:prstGeom>
        </p:spPr>
      </p:pic>
      <p:sp>
        <p:nvSpPr>
          <p:cNvPr id="10" name="Green Warning Highlight"/>
          <p:cNvSpPr/>
          <p:nvPr/>
        </p:nvSpPr>
        <p:spPr>
          <a:xfrm>
            <a:off x="4665607" y="2653609"/>
            <a:ext cx="1634393" cy="247246"/>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38316244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20" presetID="1"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6" grpId="0" uiExpand="1" animBg="1"/>
      <p:bldP spid="17" grpId="0" uiExpand="1" animBg="1"/>
      <p:bldP spid="18" grpId="0" uiExpand="1" animBg="1"/>
      <p:bldP spid="9" grpId="0" uiExpand="1" animBg="1"/>
      <p:bldP spid="11" grpId="0" uiExpan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the Start of the Clock Phase</a:t>
            </a:r>
            <a:endParaRPr lang="en-US" dirty="0"/>
          </a:p>
        </p:txBody>
      </p:sp>
      <p:sp>
        <p:nvSpPr>
          <p:cNvPr id="3" name="Content Placeholder 2"/>
          <p:cNvSpPr>
            <a:spLocks noGrp="1"/>
          </p:cNvSpPr>
          <p:nvPr>
            <p:ph idx="1"/>
          </p:nvPr>
        </p:nvSpPr>
        <p:spPr/>
        <p:txBody>
          <a:bodyPr/>
          <a:lstStyle/>
          <a:p>
            <a:r>
              <a:rPr lang="en-US" dirty="0" smtClean="0">
                <a:solidFill>
                  <a:schemeClr val="tx1">
                    <a:lumMod val="50000"/>
                  </a:schemeClr>
                </a:solidFill>
              </a:rPr>
              <a:t>Preview Period</a:t>
            </a:r>
          </a:p>
          <a:p>
            <a:r>
              <a:rPr lang="en-US" dirty="0" smtClean="0">
                <a:solidFill>
                  <a:schemeClr val="tx1">
                    <a:lumMod val="50000"/>
                  </a:schemeClr>
                </a:solidFill>
              </a:rPr>
              <a:t>Mock Auction</a:t>
            </a:r>
          </a:p>
          <a:p>
            <a:r>
              <a:rPr lang="en-US" dirty="0" smtClean="0">
                <a:solidFill>
                  <a:schemeClr val="tx1">
                    <a:lumMod val="50000"/>
                  </a:schemeClr>
                </a:solidFill>
              </a:rPr>
              <a:t>Bidding Schedule </a:t>
            </a:r>
            <a:endParaRPr lang="en-US" dirty="0">
              <a:solidFill>
                <a:schemeClr val="tx1">
                  <a:lumMod val="50000"/>
                </a:schemeClr>
              </a:solidFill>
            </a:endParaRPr>
          </a:p>
        </p:txBody>
      </p:sp>
    </p:spTree>
    <p:extLst>
      <p:ext uri="{BB962C8B-B14F-4D97-AF65-F5344CB8AC3E}">
        <p14:creationId xmlns:p14="http://schemas.microsoft.com/office/powerpoint/2010/main" val="914162186"/>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reen"/>
          <p:cNvPicPr>
            <a:picLocks noChangeAspect="1"/>
          </p:cNvPicPr>
          <p:nvPr/>
        </p:nvPicPr>
        <p:blipFill>
          <a:blip r:embed="rId4"/>
          <a:stretch>
            <a:fillRect/>
          </a:stretch>
        </p:blipFill>
        <p:spPr>
          <a:xfrm>
            <a:off x="136801" y="2286000"/>
            <a:ext cx="6163198" cy="4108798"/>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Viewing your Submitted Bids</a:t>
            </a:r>
          </a:p>
        </p:txBody>
      </p:sp>
      <p:sp>
        <p:nvSpPr>
          <p:cNvPr id="6" name="TextBox"/>
          <p:cNvSpPr txBox="1"/>
          <p:nvPr/>
        </p:nvSpPr>
        <p:spPr>
          <a:xfrm>
            <a:off x="6490211" y="2392796"/>
            <a:ext cx="2550936" cy="4154984"/>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You can view your submitted bids using the Bid Summary screen</a:t>
            </a:r>
          </a:p>
          <a:p>
            <a:pPr marL="173038" indent="-173038">
              <a:spcBef>
                <a:spcPts val="1200"/>
              </a:spcBef>
              <a:buFont typeface="Arial" panose="020B0604020202020204" pitchFamily="34" charset="0"/>
              <a:buChar char="•"/>
            </a:pPr>
            <a:r>
              <a:rPr lang="en-US" sz="1600" dirty="0"/>
              <a:t>It displays all bids (and fallback options) submitted in the round</a:t>
            </a:r>
          </a:p>
          <a:p>
            <a:pPr marL="173038" indent="-173038">
              <a:spcBef>
                <a:spcPts val="1200"/>
              </a:spcBef>
              <a:buFont typeface="Arial" panose="020B0604020202020204" pitchFamily="34" charset="0"/>
              <a:buChar char="•"/>
            </a:pPr>
            <a:r>
              <a:rPr lang="en-US" sz="1600" dirty="0"/>
              <a:t>It also indicates who placed the bids and when </a:t>
            </a:r>
          </a:p>
          <a:p>
            <a:pPr marL="173038" indent="-173038">
              <a:spcBef>
                <a:spcPts val="1200"/>
              </a:spcBef>
              <a:buFont typeface="Arial" panose="020B0604020202020204" pitchFamily="34" charset="0"/>
              <a:buChar char="•"/>
            </a:pPr>
            <a:r>
              <a:rPr lang="en-US" sz="1600" dirty="0"/>
              <a:t>You can use the print icon to print the page</a:t>
            </a:r>
          </a:p>
          <a:p>
            <a:pPr marL="173038" indent="-173038">
              <a:spcBef>
                <a:spcPts val="1200"/>
              </a:spcBef>
              <a:buFont typeface="Arial" panose="020B0604020202020204" pitchFamily="34" charset="0"/>
              <a:buChar char="•"/>
            </a:pPr>
            <a:r>
              <a:rPr lang="en-US" sz="1600" dirty="0"/>
              <a:t>You can also view the bid summary for previous rounds by clicking on the </a:t>
            </a:r>
            <a:r>
              <a:rPr lang="en-US" sz="1600" dirty="0" smtClean="0"/>
              <a:t>dropdown </a:t>
            </a:r>
            <a:r>
              <a:rPr lang="en-US" sz="1600" dirty="0"/>
              <a:t>list</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0" name="Bid Highlight"/>
          <p:cNvSpPr/>
          <p:nvPr/>
        </p:nvSpPr>
        <p:spPr>
          <a:xfrm>
            <a:off x="1296616" y="3126850"/>
            <a:ext cx="2983722" cy="1891014"/>
          </a:xfrm>
          <a:prstGeom prst="roundRect">
            <a:avLst>
              <a:gd name="adj" fmla="val 5174"/>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Who and when Highlight"/>
          <p:cNvSpPr/>
          <p:nvPr/>
        </p:nvSpPr>
        <p:spPr>
          <a:xfrm>
            <a:off x="4418686" y="3122836"/>
            <a:ext cx="1747846" cy="1895028"/>
          </a:xfrm>
          <a:prstGeom prst="roundRect">
            <a:avLst>
              <a:gd name="adj" fmla="val 451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Print Highlight"/>
          <p:cNvSpPr/>
          <p:nvPr/>
        </p:nvSpPr>
        <p:spPr>
          <a:xfrm>
            <a:off x="5865825" y="2787891"/>
            <a:ext cx="395813" cy="338959"/>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2" name="Dropdown Highlight"/>
          <p:cNvSpPr/>
          <p:nvPr/>
        </p:nvSpPr>
        <p:spPr>
          <a:xfrm>
            <a:off x="2297920" y="2808554"/>
            <a:ext cx="913816" cy="282517"/>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8823259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9" grpId="0" animBg="1"/>
      <p:bldP spid="11" grpId="0" animBg="1"/>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reen"/>
          <p:cNvPicPr>
            <a:picLocks noChangeAspect="1"/>
          </p:cNvPicPr>
          <p:nvPr/>
        </p:nvPicPr>
        <p:blipFill>
          <a:blip r:embed="rId4"/>
          <a:stretch>
            <a:fillRect/>
          </a:stretch>
        </p:blipFill>
        <p:spPr>
          <a:xfrm>
            <a:off x="136801" y="2286000"/>
            <a:ext cx="6163198" cy="4108798"/>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Downloading your Submitted Bids</a:t>
            </a:r>
          </a:p>
        </p:txBody>
      </p:sp>
      <p:sp>
        <p:nvSpPr>
          <p:cNvPr id="6" name="TextBox"/>
          <p:cNvSpPr txBox="1"/>
          <p:nvPr/>
        </p:nvSpPr>
        <p:spPr>
          <a:xfrm>
            <a:off x="6490211" y="2392796"/>
            <a:ext cx="2400086" cy="1815882"/>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Once Round 1 has started, you can also  download bids for the current and past rounds using the “My Bids” download on the Downloads screen</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2" name="Dropdown Highlight"/>
          <p:cNvSpPr/>
          <p:nvPr/>
        </p:nvSpPr>
        <p:spPr>
          <a:xfrm>
            <a:off x="1379480" y="3594538"/>
            <a:ext cx="1032643" cy="282517"/>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3788183811"/>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tart screen"/>
          <p:cNvPicPr>
            <a:picLocks noChangeAspect="1"/>
          </p:cNvPicPr>
          <p:nvPr/>
        </p:nvPicPr>
        <p:blipFill>
          <a:blip r:embed="rId4"/>
          <a:stretch>
            <a:fillRect/>
          </a:stretch>
        </p:blipFill>
        <p:spPr>
          <a:xfrm>
            <a:off x="136801" y="2286000"/>
            <a:ext cx="6163198" cy="4108799"/>
          </a:xfrm>
          <a:prstGeom prst="rect">
            <a:avLst/>
          </a:prstGeom>
        </p:spPr>
      </p:pic>
      <p:pic>
        <p:nvPicPr>
          <p:cNvPr id="4" name="Editing screen"/>
          <p:cNvPicPr>
            <a:picLocks noChangeAspect="1"/>
          </p:cNvPicPr>
          <p:nvPr/>
        </p:nvPicPr>
        <p:blipFill>
          <a:blip r:embed="rId5"/>
          <a:stretch>
            <a:fillRect/>
          </a:stretch>
        </p:blipFill>
        <p:spPr>
          <a:xfrm>
            <a:off x="136801" y="2286000"/>
            <a:ext cx="6163198" cy="4108799"/>
          </a:xfrm>
          <a:prstGeom prst="rect">
            <a:avLst/>
          </a:prstGeom>
        </p:spPr>
      </p:pic>
      <p:pic>
        <p:nvPicPr>
          <p:cNvPr id="9" name="Drop-down open screen"/>
          <p:cNvPicPr>
            <a:picLocks noChangeAspect="1"/>
          </p:cNvPicPr>
          <p:nvPr/>
        </p:nvPicPr>
        <p:blipFill>
          <a:blip r:embed="rId6"/>
          <a:stretch>
            <a:fillRect/>
          </a:stretch>
        </p:blipFill>
        <p:spPr>
          <a:xfrm>
            <a:off x="136801" y="2286000"/>
            <a:ext cx="6163198" cy="4108798"/>
          </a:xfrm>
          <a:prstGeom prst="rect">
            <a:avLst/>
          </a:prstGeom>
        </p:spPr>
      </p:pic>
      <p:pic>
        <p:nvPicPr>
          <p:cNvPr id="13" name="Bid selected screen"/>
          <p:cNvPicPr>
            <a:picLocks noChangeAspect="1"/>
          </p:cNvPicPr>
          <p:nvPr/>
        </p:nvPicPr>
        <p:blipFill>
          <a:blip r:embed="rId7"/>
          <a:stretch>
            <a:fillRect/>
          </a:stretch>
        </p:blipFill>
        <p:spPr>
          <a:xfrm>
            <a:off x="136799" y="2286000"/>
            <a:ext cx="6163198" cy="4108798"/>
          </a:xfrm>
          <a:prstGeom prst="rect">
            <a:avLst/>
          </a:prstGeom>
        </p:spPr>
      </p:pic>
      <p:pic>
        <p:nvPicPr>
          <p:cNvPr id="17" name="Bid submitted screen"/>
          <p:cNvPicPr>
            <a:picLocks noChangeAspect="1"/>
          </p:cNvPicPr>
          <p:nvPr/>
        </p:nvPicPr>
        <p:blipFill>
          <a:blip r:embed="rId8"/>
          <a:stretch>
            <a:fillRect/>
          </a:stretch>
        </p:blipFill>
        <p:spPr>
          <a:xfrm>
            <a:off x="133041" y="2286000"/>
            <a:ext cx="6163198" cy="4108798"/>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Changing a Submitted Bid</a:t>
            </a:r>
          </a:p>
        </p:txBody>
      </p:sp>
      <p:sp>
        <p:nvSpPr>
          <p:cNvPr id="6" name="TextBox"/>
          <p:cNvSpPr txBox="1"/>
          <p:nvPr/>
        </p:nvSpPr>
        <p:spPr>
          <a:xfrm>
            <a:off x="6490210" y="2310758"/>
            <a:ext cx="2502649" cy="4308872"/>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While </a:t>
            </a:r>
            <a:r>
              <a:rPr lang="en-US" sz="1600" dirty="0" smtClean="0"/>
              <a:t>a round </a:t>
            </a:r>
            <a:r>
              <a:rPr lang="en-US" sz="1600" dirty="0"/>
              <a:t>is open, you can change your bid for a station by clicking on the “Change” button for that station</a:t>
            </a:r>
          </a:p>
          <a:p>
            <a:pPr marL="173038" indent="-173038">
              <a:spcBef>
                <a:spcPts val="1200"/>
              </a:spcBef>
              <a:buFont typeface="Arial" panose="020B0604020202020204" pitchFamily="34" charset="0"/>
              <a:buChar char="•"/>
            </a:pPr>
            <a:r>
              <a:rPr lang="en-US" sz="1600" dirty="0"/>
              <a:t>To change your bid, select a different option from the dropdown menu</a:t>
            </a:r>
          </a:p>
          <a:p>
            <a:pPr marL="173038" indent="-173038">
              <a:spcBef>
                <a:spcPts val="1200"/>
              </a:spcBef>
              <a:buFont typeface="Arial" panose="020B0604020202020204" pitchFamily="34" charset="0"/>
              <a:buChar char="•"/>
            </a:pPr>
            <a:r>
              <a:rPr lang="en-US" sz="1600" dirty="0"/>
              <a:t>After changing your current round bid, you must submit your changes by clicking on the “Submit” </a:t>
            </a:r>
            <a:r>
              <a:rPr lang="en-US" sz="1600" dirty="0" smtClean="0"/>
              <a:t>button</a:t>
            </a:r>
          </a:p>
          <a:p>
            <a:pPr>
              <a:spcBef>
                <a:spcPts val="1200"/>
              </a:spcBef>
            </a:pPr>
            <a:r>
              <a:rPr lang="en-US" sz="1800" dirty="0" smtClean="0"/>
              <a:t>Bids must be submitted before the round ends</a:t>
            </a:r>
            <a:endParaRPr lang="en-US" sz="18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0" name="Change/Submit Highlight"/>
          <p:cNvSpPr/>
          <p:nvPr/>
        </p:nvSpPr>
        <p:spPr>
          <a:xfrm>
            <a:off x="5580746" y="3284231"/>
            <a:ext cx="814359" cy="29454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Dropdown Highlight"/>
          <p:cNvSpPr/>
          <p:nvPr/>
        </p:nvSpPr>
        <p:spPr>
          <a:xfrm>
            <a:off x="2635853" y="3224049"/>
            <a:ext cx="1917859" cy="811504"/>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Bid Highlight"/>
          <p:cNvSpPr/>
          <p:nvPr/>
        </p:nvSpPr>
        <p:spPr>
          <a:xfrm>
            <a:off x="2635853" y="3100550"/>
            <a:ext cx="1917859" cy="685066"/>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5" name="Countdown Highlight"/>
          <p:cNvSpPr/>
          <p:nvPr/>
        </p:nvSpPr>
        <p:spPr>
          <a:xfrm>
            <a:off x="5013187" y="2299725"/>
            <a:ext cx="567559" cy="29454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6" name="Warning Highlight"/>
          <p:cNvSpPr/>
          <p:nvPr/>
        </p:nvSpPr>
        <p:spPr>
          <a:xfrm>
            <a:off x="2884842" y="2640726"/>
            <a:ext cx="1505855" cy="29454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28392542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500"/>
                                        <p:tgtEl>
                                          <p:spTgt spid="6">
                                            <p:txEl>
                                              <p:pRg st="2" end="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41" presetID="10"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fade">
                                      <p:cBhvr>
                                        <p:cTn id="48" dur="500"/>
                                        <p:tgtEl>
                                          <p:spTgt spid="6">
                                            <p:txEl>
                                              <p:pRg st="3" end="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0" grpId="1" animBg="1"/>
      <p:bldP spid="11" grpId="0" animBg="1"/>
      <p:bldP spid="14"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reen"/>
          <p:cNvPicPr>
            <a:picLocks noChangeAspect="1"/>
          </p:cNvPicPr>
          <p:nvPr/>
        </p:nvPicPr>
        <p:blipFill>
          <a:blip r:embed="rId4"/>
          <a:stretch>
            <a:fillRect/>
          </a:stretch>
        </p:blipFill>
        <p:spPr>
          <a:xfrm>
            <a:off x="136801" y="2286000"/>
            <a:ext cx="6163197" cy="4108798"/>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Waiting for the Results to be Posted</a:t>
            </a:r>
          </a:p>
        </p:txBody>
      </p:sp>
      <p:sp>
        <p:nvSpPr>
          <p:cNvPr id="6" name="TextBox"/>
          <p:cNvSpPr txBox="1"/>
          <p:nvPr/>
        </p:nvSpPr>
        <p:spPr>
          <a:xfrm>
            <a:off x="6490211" y="2392796"/>
            <a:ext cx="2400086" cy="3600986"/>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After a round is closed, the system will process the bids </a:t>
            </a:r>
          </a:p>
          <a:p>
            <a:pPr marL="173038" indent="-173038">
              <a:spcBef>
                <a:spcPts val="1200"/>
              </a:spcBef>
              <a:buFont typeface="Arial" panose="020B0604020202020204" pitchFamily="34" charset="0"/>
              <a:buChar char="•"/>
            </a:pPr>
            <a:r>
              <a:rPr lang="en-US" sz="1600" dirty="0"/>
              <a:t>A message on the top of </a:t>
            </a:r>
            <a:r>
              <a:rPr lang="en-US" sz="1600" dirty="0" smtClean="0"/>
              <a:t>the </a:t>
            </a:r>
            <a:r>
              <a:rPr lang="en-US" sz="1600" dirty="0"/>
              <a:t>My Results screen will indicate that the bids are currently being </a:t>
            </a:r>
            <a:r>
              <a:rPr lang="en-US" sz="1600" dirty="0" smtClean="0"/>
              <a:t>processed</a:t>
            </a:r>
          </a:p>
          <a:p>
            <a:pPr marL="173038" indent="-173038">
              <a:spcBef>
                <a:spcPts val="1200"/>
              </a:spcBef>
              <a:buFont typeface="Arial" panose="020B0604020202020204" pitchFamily="34" charset="0"/>
              <a:buChar char="•"/>
            </a:pPr>
            <a:r>
              <a:rPr lang="en-US" sz="1600" dirty="0" smtClean="0"/>
              <a:t>Until bid processing is complete, the </a:t>
            </a:r>
            <a:r>
              <a:rPr lang="en-US" sz="1600" dirty="0"/>
              <a:t>results displayed on the screen will be for the previous round</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2" name="Dropdown Highlight"/>
          <p:cNvSpPr/>
          <p:nvPr/>
        </p:nvSpPr>
        <p:spPr>
          <a:xfrm>
            <a:off x="1237590" y="2790146"/>
            <a:ext cx="4981907" cy="512730"/>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7" name="Dropdown Highlight"/>
          <p:cNvSpPr/>
          <p:nvPr/>
        </p:nvSpPr>
        <p:spPr>
          <a:xfrm>
            <a:off x="4319752" y="2301415"/>
            <a:ext cx="1255548" cy="432289"/>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Dropdown Highlight"/>
          <p:cNvSpPr/>
          <p:nvPr/>
        </p:nvSpPr>
        <p:spPr>
          <a:xfrm>
            <a:off x="1987768" y="3302875"/>
            <a:ext cx="850026" cy="305791"/>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347855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y results popup screen"/>
          <p:cNvPicPr>
            <a:picLocks noChangeAspect="1"/>
          </p:cNvPicPr>
          <p:nvPr/>
        </p:nvPicPr>
        <p:blipFill>
          <a:blip r:embed="rId4"/>
          <a:stretch>
            <a:fillRect/>
          </a:stretch>
        </p:blipFill>
        <p:spPr>
          <a:xfrm>
            <a:off x="136801" y="2286000"/>
            <a:ext cx="6163197" cy="4108797"/>
          </a:xfrm>
          <a:prstGeom prst="rect">
            <a:avLst/>
          </a:prstGeom>
        </p:spPr>
      </p:pic>
      <p:pic>
        <p:nvPicPr>
          <p:cNvPr id="4" name="my results screen"/>
          <p:cNvPicPr>
            <a:picLocks noChangeAspect="1"/>
          </p:cNvPicPr>
          <p:nvPr/>
        </p:nvPicPr>
        <p:blipFill>
          <a:blip r:embed="rId5"/>
          <a:stretch>
            <a:fillRect/>
          </a:stretch>
        </p:blipFill>
        <p:spPr>
          <a:xfrm>
            <a:off x="136801" y="2286000"/>
            <a:ext cx="6163197" cy="4108798"/>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Viewing your Results</a:t>
            </a:r>
          </a:p>
        </p:txBody>
      </p:sp>
      <p:sp>
        <p:nvSpPr>
          <p:cNvPr id="6" name="TextBox"/>
          <p:cNvSpPr txBox="1"/>
          <p:nvPr/>
        </p:nvSpPr>
        <p:spPr>
          <a:xfrm>
            <a:off x="6490210" y="2234099"/>
            <a:ext cx="2653790" cy="4632037"/>
          </a:xfrm>
          <a:prstGeom prst="rect">
            <a:avLst/>
          </a:prstGeom>
          <a:noFill/>
        </p:spPr>
        <p:txBody>
          <a:bodyPr wrap="square" rtlCol="0">
            <a:spAutoFit/>
          </a:bodyPr>
          <a:lstStyle/>
          <a:p>
            <a:pPr marL="173038" indent="-173038">
              <a:spcBef>
                <a:spcPts val="300"/>
              </a:spcBef>
              <a:buFont typeface="Arial" panose="020B0604020202020204" pitchFamily="34" charset="0"/>
              <a:buChar char="•"/>
            </a:pPr>
            <a:r>
              <a:rPr lang="en-US" sz="1500" dirty="0"/>
              <a:t>When the results are ready, a pop-up message will ask you to update the screen</a:t>
            </a:r>
          </a:p>
          <a:p>
            <a:pPr marL="173038" indent="-173038">
              <a:spcBef>
                <a:spcPts val="300"/>
              </a:spcBef>
              <a:buFont typeface="Arial" panose="020B0604020202020204" pitchFamily="34" charset="0"/>
              <a:buChar char="•"/>
            </a:pPr>
            <a:r>
              <a:rPr lang="en-US" sz="1500" dirty="0" smtClean="0"/>
              <a:t>As applicable, </a:t>
            </a:r>
            <a:r>
              <a:rPr lang="en-US" sz="1500" dirty="0"/>
              <a:t>the My Results screen shows </a:t>
            </a:r>
            <a:r>
              <a:rPr lang="en-US" sz="1500" dirty="0" smtClean="0"/>
              <a:t>the</a:t>
            </a:r>
            <a:endParaRPr lang="en-US" sz="1500" dirty="0"/>
          </a:p>
          <a:p>
            <a:pPr marL="355600" lvl="1" indent="-174625">
              <a:spcBef>
                <a:spcPts val="300"/>
              </a:spcBef>
              <a:buFont typeface="Arial" panose="020B0604020202020204" pitchFamily="34" charset="0"/>
              <a:buChar char="•"/>
            </a:pPr>
            <a:r>
              <a:rPr lang="en-US" sz="1400" dirty="0"/>
              <a:t>bidding status;</a:t>
            </a:r>
          </a:p>
          <a:p>
            <a:pPr marL="355600" lvl="1" indent="-174625">
              <a:spcBef>
                <a:spcPts val="300"/>
              </a:spcBef>
              <a:buFont typeface="Arial" panose="020B0604020202020204" pitchFamily="34" charset="0"/>
              <a:buChar char="•"/>
            </a:pPr>
            <a:r>
              <a:rPr lang="en-US" sz="1400" dirty="0"/>
              <a:t>bid in the previous round;</a:t>
            </a:r>
          </a:p>
          <a:p>
            <a:pPr marL="355600" lvl="1" indent="-174625">
              <a:spcBef>
                <a:spcPts val="300"/>
              </a:spcBef>
              <a:buFont typeface="Arial" panose="020B0604020202020204" pitchFamily="34" charset="0"/>
              <a:buChar char="•"/>
            </a:pPr>
            <a:r>
              <a:rPr lang="en-US" sz="1400" dirty="0"/>
              <a:t>option held after processing the bids;</a:t>
            </a:r>
          </a:p>
          <a:p>
            <a:pPr marL="355600" lvl="1" indent="-174625">
              <a:spcBef>
                <a:spcPts val="300"/>
              </a:spcBef>
              <a:buFont typeface="Arial" panose="020B0604020202020204" pitchFamily="34" charset="0"/>
              <a:buChar char="•"/>
            </a:pPr>
            <a:r>
              <a:rPr lang="en-US" sz="1400" dirty="0"/>
              <a:t>available options for the next round;</a:t>
            </a:r>
          </a:p>
          <a:p>
            <a:pPr marL="355600" lvl="1" indent="-174625">
              <a:spcBef>
                <a:spcPts val="300"/>
              </a:spcBef>
              <a:buFont typeface="Arial" panose="020B0604020202020204" pitchFamily="34" charset="0"/>
              <a:buChar char="•"/>
            </a:pPr>
            <a:r>
              <a:rPr lang="en-US" sz="1400" dirty="0"/>
              <a:t>associated vacancy ranges; and</a:t>
            </a:r>
          </a:p>
          <a:p>
            <a:pPr marL="355600" lvl="1" indent="-174625">
              <a:spcBef>
                <a:spcPts val="300"/>
              </a:spcBef>
              <a:buFont typeface="Arial" panose="020B0604020202020204" pitchFamily="34" charset="0"/>
              <a:buChar char="•"/>
            </a:pPr>
            <a:r>
              <a:rPr lang="en-US" sz="1400" dirty="0"/>
              <a:t>clock prices for the next round</a:t>
            </a:r>
          </a:p>
          <a:p>
            <a:pPr marL="173038" indent="-173038">
              <a:spcBef>
                <a:spcPts val="300"/>
              </a:spcBef>
              <a:buFont typeface="Arial" panose="020B0604020202020204" pitchFamily="34" charset="0"/>
              <a:buChar char="•"/>
            </a:pPr>
            <a:r>
              <a:rPr lang="en-US" sz="1500" dirty="0"/>
              <a:t>You can use the </a:t>
            </a:r>
            <a:r>
              <a:rPr lang="en-US" sz="1500" dirty="0" smtClean="0"/>
              <a:t>dropdown </a:t>
            </a:r>
            <a:r>
              <a:rPr lang="en-US" sz="1500" dirty="0"/>
              <a:t>to see </a:t>
            </a:r>
            <a:r>
              <a:rPr lang="en-US" sz="1500" dirty="0" smtClean="0"/>
              <a:t>your results from a </a:t>
            </a:r>
            <a:r>
              <a:rPr lang="en-US" sz="1500" dirty="0"/>
              <a:t>previous round or the initial option</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2" name="Bid Highlight"/>
          <p:cNvSpPr/>
          <p:nvPr/>
        </p:nvSpPr>
        <p:spPr>
          <a:xfrm>
            <a:off x="1237590" y="3129455"/>
            <a:ext cx="1576555" cy="583323"/>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7" name="Option Held Highlight"/>
          <p:cNvSpPr/>
          <p:nvPr/>
        </p:nvSpPr>
        <p:spPr>
          <a:xfrm>
            <a:off x="2814145" y="3129455"/>
            <a:ext cx="1032641" cy="583323"/>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Available options Highlight"/>
          <p:cNvSpPr/>
          <p:nvPr/>
        </p:nvSpPr>
        <p:spPr>
          <a:xfrm>
            <a:off x="3985135" y="3129455"/>
            <a:ext cx="803941" cy="583323"/>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0" name="Vacancy Highlight"/>
          <p:cNvSpPr/>
          <p:nvPr/>
        </p:nvSpPr>
        <p:spPr>
          <a:xfrm>
            <a:off x="4789076" y="3129455"/>
            <a:ext cx="713090" cy="583323"/>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Clock price Highlight"/>
          <p:cNvSpPr/>
          <p:nvPr/>
        </p:nvSpPr>
        <p:spPr>
          <a:xfrm>
            <a:off x="5502166" y="3129455"/>
            <a:ext cx="797832" cy="583323"/>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3" name="Dropdown Highlight"/>
          <p:cNvSpPr/>
          <p:nvPr/>
        </p:nvSpPr>
        <p:spPr>
          <a:xfrm>
            <a:off x="1548223" y="2617076"/>
            <a:ext cx="674715" cy="260131"/>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Status Highlight"/>
          <p:cNvSpPr/>
          <p:nvPr/>
        </p:nvSpPr>
        <p:spPr>
          <a:xfrm>
            <a:off x="881045" y="3129455"/>
            <a:ext cx="356545" cy="583323"/>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4549535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21" presetID="10"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fade">
                                      <p:cBhvr>
                                        <p:cTn id="44" dur="500"/>
                                        <p:tgtEl>
                                          <p:spTgt spid="6">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animEffect transition="in" filter="fade">
                                      <p:cBhvr>
                                        <p:cTn id="60" dur="500"/>
                                        <p:tgtEl>
                                          <p:spTgt spid="6">
                                            <p:txEl>
                                              <p:pRg st="7" end="7"/>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
                                            <p:txEl>
                                              <p:pRg st="8" end="8"/>
                                            </p:txEl>
                                          </p:spTgt>
                                        </p:tgtEl>
                                        <p:attrNameLst>
                                          <p:attrName>style.visibility</p:attrName>
                                        </p:attrNameLst>
                                      </p:cBhvr>
                                      <p:to>
                                        <p:strVal val="visible"/>
                                      </p:to>
                                    </p:set>
                                    <p:animEffect transition="in" filter="fade">
                                      <p:cBhvr>
                                        <p:cTn id="68" dur="500"/>
                                        <p:tgtEl>
                                          <p:spTgt spid="6">
                                            <p:txEl>
                                              <p:pRg st="8" end="8"/>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animBg="1"/>
      <p:bldP spid="7" grpId="0" animBg="1"/>
      <p:bldP spid="9" grpId="0" animBg="1"/>
      <p:bldP spid="10" grpId="0" animBg="1"/>
      <p:bldP spid="11"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reen"/>
          <p:cNvPicPr>
            <a:picLocks noChangeAspect="1"/>
          </p:cNvPicPr>
          <p:nvPr/>
        </p:nvPicPr>
        <p:blipFill>
          <a:blip r:embed="rId4"/>
          <a:stretch>
            <a:fillRect/>
          </a:stretch>
        </p:blipFill>
        <p:spPr>
          <a:xfrm>
            <a:off x="136801" y="2286000"/>
            <a:ext cx="6163197" cy="4108798"/>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Downloading your Results</a:t>
            </a:r>
          </a:p>
        </p:txBody>
      </p:sp>
      <p:sp>
        <p:nvSpPr>
          <p:cNvPr id="6" name="TextBox"/>
          <p:cNvSpPr txBox="1"/>
          <p:nvPr/>
        </p:nvSpPr>
        <p:spPr>
          <a:xfrm>
            <a:off x="6490211" y="2392796"/>
            <a:ext cx="2400086" cy="2215991"/>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You can also download </a:t>
            </a:r>
            <a:r>
              <a:rPr lang="en-US" sz="1600" dirty="0" smtClean="0"/>
              <a:t>your results </a:t>
            </a:r>
            <a:r>
              <a:rPr lang="en-US" sz="1600" dirty="0"/>
              <a:t>for the round using the Downloads screen </a:t>
            </a:r>
          </a:p>
          <a:p>
            <a:pPr marL="173038" indent="-173038">
              <a:spcBef>
                <a:spcPts val="1200"/>
              </a:spcBef>
              <a:buFont typeface="Arial" panose="020B0604020202020204" pitchFamily="34" charset="0"/>
              <a:buChar char="•"/>
            </a:pPr>
            <a:r>
              <a:rPr lang="en-US" sz="1600" dirty="0"/>
              <a:t>Note that the download includes data for all past rounds as well as the current round</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2" name="Dropdown Highlight"/>
          <p:cNvSpPr/>
          <p:nvPr/>
        </p:nvSpPr>
        <p:spPr>
          <a:xfrm>
            <a:off x="1024756" y="3125809"/>
            <a:ext cx="1032643" cy="177067"/>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3938217995"/>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No Bids screen"/>
          <p:cNvPicPr>
            <a:picLocks noChangeAspect="1"/>
          </p:cNvPicPr>
          <p:nvPr/>
        </p:nvPicPr>
        <p:blipFill>
          <a:blip r:embed="rId4"/>
          <a:stretch>
            <a:fillRect/>
          </a:stretch>
        </p:blipFill>
        <p:spPr>
          <a:xfrm>
            <a:off x="136801" y="2286000"/>
            <a:ext cx="6163198" cy="4108799"/>
          </a:xfrm>
          <a:prstGeom prst="rect">
            <a:avLst/>
          </a:prstGeom>
        </p:spPr>
      </p:pic>
      <p:pic>
        <p:nvPicPr>
          <p:cNvPr id="4" name="Empty proxy screen"/>
          <p:cNvPicPr>
            <a:picLocks noChangeAspect="1"/>
          </p:cNvPicPr>
          <p:nvPr/>
        </p:nvPicPr>
        <p:blipFill>
          <a:blip r:embed="rId5"/>
          <a:stretch>
            <a:fillRect/>
          </a:stretch>
        </p:blipFill>
        <p:spPr>
          <a:xfrm>
            <a:off x="136800" y="2286000"/>
            <a:ext cx="6163200" cy="4108799"/>
          </a:xfrm>
          <a:prstGeom prst="rect">
            <a:avLst/>
          </a:prstGeom>
        </p:spPr>
      </p:pic>
      <p:pic>
        <p:nvPicPr>
          <p:cNvPr id="3" name="Complete proxy screen"/>
          <p:cNvPicPr>
            <a:picLocks noChangeAspect="1"/>
          </p:cNvPicPr>
          <p:nvPr/>
        </p:nvPicPr>
        <p:blipFill>
          <a:blip r:embed="rId6"/>
          <a:stretch>
            <a:fillRect/>
          </a:stretch>
        </p:blipFill>
        <p:spPr>
          <a:xfrm>
            <a:off x="136800" y="2286000"/>
            <a:ext cx="6163200" cy="4108799"/>
          </a:xfrm>
          <a:prstGeom prst="rect">
            <a:avLst/>
          </a:prstGeom>
        </p:spPr>
      </p:pic>
      <p:pic>
        <p:nvPicPr>
          <p:cNvPr id="17" name="Proxy submitted selected screen"/>
          <p:cNvPicPr>
            <a:picLocks noChangeAspect="1"/>
          </p:cNvPicPr>
          <p:nvPr/>
        </p:nvPicPr>
        <p:blipFill>
          <a:blip r:embed="rId7"/>
          <a:stretch>
            <a:fillRect/>
          </a:stretch>
        </p:blipFill>
        <p:spPr>
          <a:xfrm>
            <a:off x="136802" y="2286000"/>
            <a:ext cx="6163198" cy="4108798"/>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Submitting a Proxy Instruction</a:t>
            </a:r>
          </a:p>
        </p:txBody>
      </p:sp>
      <p:sp>
        <p:nvSpPr>
          <p:cNvPr id="6" name="TextBox"/>
          <p:cNvSpPr txBox="1"/>
          <p:nvPr/>
        </p:nvSpPr>
        <p:spPr>
          <a:xfrm>
            <a:off x="6490211" y="2202296"/>
            <a:ext cx="2400086" cy="4493538"/>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If you are bidding to stay in your currently held option, you can also enter a proxy instruction by clicking on the </a:t>
            </a:r>
            <a:r>
              <a:rPr lang="en-US" sz="1600" dirty="0" smtClean="0"/>
              <a:t>link below the bid dropdown</a:t>
            </a:r>
            <a:endParaRPr lang="en-US" sz="1600" dirty="0"/>
          </a:p>
          <a:p>
            <a:pPr marL="173038" indent="-173038">
              <a:spcBef>
                <a:spcPts val="1200"/>
              </a:spcBef>
              <a:buFont typeface="Arial" panose="020B0604020202020204" pitchFamily="34" charset="0"/>
              <a:buChar char="•"/>
            </a:pPr>
            <a:r>
              <a:rPr lang="en-US" sz="1600" dirty="0"/>
              <a:t>Enter </a:t>
            </a:r>
            <a:r>
              <a:rPr lang="en-US" sz="1600" dirty="0" smtClean="0"/>
              <a:t>your </a:t>
            </a:r>
            <a:r>
              <a:rPr lang="en-US" sz="1600" dirty="0"/>
              <a:t>proxy amount in the box</a:t>
            </a:r>
          </a:p>
          <a:p>
            <a:pPr marL="173038" indent="-173038">
              <a:spcBef>
                <a:spcPts val="1200"/>
              </a:spcBef>
              <a:buFont typeface="Arial" panose="020B0604020202020204" pitchFamily="34" charset="0"/>
              <a:buChar char="•"/>
            </a:pPr>
            <a:r>
              <a:rPr lang="en-US" sz="1600" dirty="0"/>
              <a:t>And then click on “Submit” to submit the bid and the proxy instruction</a:t>
            </a:r>
          </a:p>
          <a:p>
            <a:pPr marL="173038" indent="-173038">
              <a:spcBef>
                <a:spcPts val="1200"/>
              </a:spcBef>
              <a:buFont typeface="Arial" panose="020B0604020202020204" pitchFamily="34" charset="0"/>
              <a:buChar char="•"/>
            </a:pPr>
            <a:r>
              <a:rPr lang="en-US" sz="1600" dirty="0"/>
              <a:t>You can change or delete the proxy instruction button by clicking on “Change”</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0" name="Change/Submit Highlight"/>
          <p:cNvSpPr/>
          <p:nvPr/>
        </p:nvSpPr>
        <p:spPr>
          <a:xfrm>
            <a:off x="5580746" y="3284231"/>
            <a:ext cx="814359" cy="29454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Proxy entry Highlight"/>
          <p:cNvSpPr/>
          <p:nvPr/>
        </p:nvSpPr>
        <p:spPr>
          <a:xfrm>
            <a:off x="4603530" y="3532741"/>
            <a:ext cx="787005" cy="243941"/>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Proxy link Highlight"/>
          <p:cNvSpPr/>
          <p:nvPr/>
        </p:nvSpPr>
        <p:spPr>
          <a:xfrm>
            <a:off x="2593181" y="3468415"/>
            <a:ext cx="2010350" cy="228608"/>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17709331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 presetClass="entr"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0" grpId="1" animBg="1"/>
      <p:bldP spid="11"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reen"/>
          <p:cNvPicPr>
            <a:picLocks noChangeAspect="1"/>
          </p:cNvPicPr>
          <p:nvPr/>
        </p:nvPicPr>
        <p:blipFill>
          <a:blip r:embed="rId4"/>
          <a:stretch>
            <a:fillRect/>
          </a:stretch>
        </p:blipFill>
        <p:spPr>
          <a:xfrm>
            <a:off x="136802" y="2286000"/>
            <a:ext cx="6163195" cy="4108797"/>
          </a:xfrm>
          <a:prstGeom prst="rect">
            <a:avLst/>
          </a:prstGeom>
        </p:spPr>
      </p:pic>
      <p:sp>
        <p:nvSpPr>
          <p:cNvPr id="2" name="Title"/>
          <p:cNvSpPr>
            <a:spLocks noGrp="1"/>
          </p:cNvSpPr>
          <p:nvPr>
            <p:ph type="title"/>
          </p:nvPr>
        </p:nvSpPr>
        <p:spPr>
          <a:xfrm>
            <a:off x="369888" y="1618900"/>
            <a:ext cx="8774112" cy="610658"/>
          </a:xfrm>
        </p:spPr>
        <p:txBody>
          <a:bodyPr/>
          <a:lstStyle/>
          <a:p>
            <a:r>
              <a:rPr lang="en-US" sz="2400" dirty="0"/>
              <a:t>Viewing Proxy Instructions in Bid </a:t>
            </a:r>
            <a:r>
              <a:rPr lang="en-US" sz="2400" dirty="0" smtClean="0"/>
              <a:t>Summary</a:t>
            </a:r>
            <a:endParaRPr lang="en-US" sz="2400" dirty="0"/>
          </a:p>
        </p:txBody>
      </p:sp>
      <p:sp>
        <p:nvSpPr>
          <p:cNvPr id="6" name="TextBox"/>
          <p:cNvSpPr txBox="1"/>
          <p:nvPr/>
        </p:nvSpPr>
        <p:spPr>
          <a:xfrm>
            <a:off x="6490211" y="2392796"/>
            <a:ext cx="2400086" cy="3200876"/>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Your proxy instructions are displayed </a:t>
            </a:r>
            <a:r>
              <a:rPr lang="en-US" sz="1600" dirty="0" smtClean="0"/>
              <a:t>on </a:t>
            </a:r>
            <a:r>
              <a:rPr lang="en-US" sz="1600" dirty="0"/>
              <a:t>the Bid Summary screen </a:t>
            </a:r>
            <a:r>
              <a:rPr lang="en-US" sz="1600" dirty="0" smtClean="0"/>
              <a:t>along with your bids</a:t>
            </a:r>
            <a:endParaRPr lang="en-US" sz="1600" dirty="0"/>
          </a:p>
          <a:p>
            <a:pPr marL="173038" indent="-173038">
              <a:spcBef>
                <a:spcPts val="1200"/>
              </a:spcBef>
              <a:buFont typeface="Arial" panose="020B0604020202020204" pitchFamily="34" charset="0"/>
              <a:buChar char="•"/>
            </a:pPr>
            <a:r>
              <a:rPr lang="en-US" sz="1600" dirty="0" smtClean="0"/>
              <a:t>In </a:t>
            </a:r>
            <a:r>
              <a:rPr lang="en-US" sz="1600" dirty="0"/>
              <a:t>this example, proxy instructions have been placed for all </a:t>
            </a:r>
            <a:r>
              <a:rPr lang="en-US" sz="1600" dirty="0" smtClean="0"/>
              <a:t>of the bidder’s stations, but you can submit proxy instructions for just some of your stations if you want (or none at all)</a:t>
            </a:r>
            <a:endParaRPr lang="en-US" sz="16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7" name="Proxy Highlight"/>
          <p:cNvSpPr/>
          <p:nvPr/>
        </p:nvSpPr>
        <p:spPr>
          <a:xfrm>
            <a:off x="2254466" y="2948742"/>
            <a:ext cx="1237596" cy="606382"/>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7340036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ce bids screen"/>
          <p:cNvPicPr>
            <a:picLocks noChangeAspect="1"/>
          </p:cNvPicPr>
          <p:nvPr/>
        </p:nvPicPr>
        <p:blipFill>
          <a:blip r:embed="rId4"/>
          <a:stretch>
            <a:fillRect/>
          </a:stretch>
        </p:blipFill>
        <p:spPr>
          <a:xfrm>
            <a:off x="136802" y="2286000"/>
            <a:ext cx="6163194" cy="4108796"/>
          </a:xfrm>
          <a:prstGeom prst="rect">
            <a:avLst/>
          </a:prstGeom>
        </p:spPr>
      </p:pic>
      <p:grpSp>
        <p:nvGrpSpPr>
          <p:cNvPr id="5" name="Group 4"/>
          <p:cNvGrpSpPr/>
          <p:nvPr/>
        </p:nvGrpSpPr>
        <p:grpSpPr>
          <a:xfrm>
            <a:off x="3160842" y="3156718"/>
            <a:ext cx="443225" cy="2092964"/>
            <a:chOff x="3160842" y="3156718"/>
            <a:chExt cx="443225" cy="2092964"/>
          </a:xfrm>
        </p:grpSpPr>
        <p:sp>
          <p:nvSpPr>
            <p:cNvPr id="3" name="Oval 2"/>
            <p:cNvSpPr/>
            <p:nvPr/>
          </p:nvSpPr>
          <p:spPr>
            <a:xfrm>
              <a:off x="3163614" y="3156718"/>
              <a:ext cx="430924" cy="15695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160842" y="3780865"/>
              <a:ext cx="430924" cy="15695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173143" y="4452632"/>
              <a:ext cx="430924" cy="15695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173143" y="5092728"/>
              <a:ext cx="430924" cy="15695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bid summary screen"/>
          <p:cNvPicPr>
            <a:picLocks noChangeAspect="1"/>
          </p:cNvPicPr>
          <p:nvPr/>
        </p:nvPicPr>
        <p:blipFill>
          <a:blip r:embed="rId5"/>
          <a:stretch>
            <a:fillRect/>
          </a:stretch>
        </p:blipFill>
        <p:spPr>
          <a:xfrm>
            <a:off x="136802" y="2281361"/>
            <a:ext cx="6163194" cy="4108795"/>
          </a:xfrm>
          <a:prstGeom prst="rect">
            <a:avLst/>
          </a:prstGeom>
        </p:spPr>
      </p:pic>
      <p:sp>
        <p:nvSpPr>
          <p:cNvPr id="2" name="Title"/>
          <p:cNvSpPr>
            <a:spLocks noGrp="1"/>
          </p:cNvSpPr>
          <p:nvPr>
            <p:ph type="title"/>
          </p:nvPr>
        </p:nvSpPr>
        <p:spPr>
          <a:xfrm>
            <a:off x="369888" y="1618900"/>
            <a:ext cx="8774112" cy="610658"/>
          </a:xfrm>
        </p:spPr>
        <p:txBody>
          <a:bodyPr/>
          <a:lstStyle/>
          <a:p>
            <a:r>
              <a:rPr lang="en-US" sz="2400" dirty="0"/>
              <a:t>Viewing Bids Placed by Proxy</a:t>
            </a:r>
          </a:p>
        </p:txBody>
      </p:sp>
      <p:sp>
        <p:nvSpPr>
          <p:cNvPr id="6" name="TextBox"/>
          <p:cNvSpPr txBox="1"/>
          <p:nvPr/>
        </p:nvSpPr>
        <p:spPr>
          <a:xfrm>
            <a:off x="6490210" y="2392796"/>
            <a:ext cx="2653789" cy="3847207"/>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500" dirty="0"/>
              <a:t>When the next round </a:t>
            </a:r>
            <a:r>
              <a:rPr lang="en-US" sz="1500" dirty="0" smtClean="0"/>
              <a:t>starts, you can see on the Place Bids screen that the system has already submitted bids for </a:t>
            </a:r>
            <a:r>
              <a:rPr lang="en-US" sz="1500" dirty="0"/>
              <a:t>all </a:t>
            </a:r>
            <a:r>
              <a:rPr lang="en-US" sz="1500" dirty="0" smtClean="0"/>
              <a:t>stations </a:t>
            </a:r>
            <a:r>
              <a:rPr lang="en-US" sz="1400" dirty="0" smtClean="0"/>
              <a:t>with proxy instructions in effect</a:t>
            </a:r>
            <a:endParaRPr lang="en-US" sz="1500" dirty="0"/>
          </a:p>
          <a:p>
            <a:pPr marL="173038" indent="-173038">
              <a:spcBef>
                <a:spcPts val="1200"/>
              </a:spcBef>
              <a:buFont typeface="Arial" panose="020B0604020202020204" pitchFamily="34" charset="0"/>
              <a:buChar char="•"/>
            </a:pPr>
            <a:r>
              <a:rPr lang="en-US" sz="1500" dirty="0" smtClean="0"/>
              <a:t>While the round is open, you </a:t>
            </a:r>
            <a:r>
              <a:rPr lang="en-US" sz="1500" dirty="0"/>
              <a:t>can change </a:t>
            </a:r>
            <a:r>
              <a:rPr lang="en-US" sz="1500" dirty="0" smtClean="0"/>
              <a:t>or delete any </a:t>
            </a:r>
            <a:r>
              <a:rPr lang="en-US" sz="1500" dirty="0"/>
              <a:t>of these bids using the </a:t>
            </a:r>
            <a:r>
              <a:rPr lang="en-US" sz="1500" dirty="0" smtClean="0"/>
              <a:t>“Change” </a:t>
            </a:r>
            <a:r>
              <a:rPr lang="en-US" sz="1500" dirty="0"/>
              <a:t>button for the station</a:t>
            </a:r>
          </a:p>
          <a:p>
            <a:pPr marL="173038" indent="-173038">
              <a:spcBef>
                <a:spcPts val="1200"/>
              </a:spcBef>
              <a:buFont typeface="Arial" panose="020B0604020202020204" pitchFamily="34" charset="0"/>
              <a:buChar char="•"/>
            </a:pPr>
            <a:r>
              <a:rPr lang="en-US" sz="1500" dirty="0"/>
              <a:t>The Bid Summary screen also confirms that bids have been placed by </a:t>
            </a:r>
            <a:r>
              <a:rPr lang="en-US" sz="1500" dirty="0" smtClean="0"/>
              <a:t>a Proxy Agent for </a:t>
            </a:r>
            <a:r>
              <a:rPr lang="en-US" sz="1500" dirty="0"/>
              <a:t>the </a:t>
            </a:r>
            <a:r>
              <a:rPr lang="en-US" sz="1500" dirty="0" smtClean="0"/>
              <a:t>stations</a:t>
            </a:r>
            <a:endParaRPr lang="en-US" sz="15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1" name="Change 1 Highlight"/>
          <p:cNvSpPr/>
          <p:nvPr/>
        </p:nvSpPr>
        <p:spPr>
          <a:xfrm>
            <a:off x="5707719" y="3313672"/>
            <a:ext cx="615573" cy="262390"/>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0" name="Change 2 Highlight"/>
          <p:cNvSpPr/>
          <p:nvPr/>
        </p:nvSpPr>
        <p:spPr>
          <a:xfrm>
            <a:off x="5707719" y="3954336"/>
            <a:ext cx="615573" cy="262390"/>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2" name="Change 3 Highlight"/>
          <p:cNvSpPr/>
          <p:nvPr/>
        </p:nvSpPr>
        <p:spPr>
          <a:xfrm>
            <a:off x="5707719" y="4603734"/>
            <a:ext cx="615573" cy="262390"/>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3" name="Change 4  Highlight"/>
          <p:cNvSpPr/>
          <p:nvPr/>
        </p:nvSpPr>
        <p:spPr>
          <a:xfrm>
            <a:off x="5707719" y="5256046"/>
            <a:ext cx="615573" cy="262390"/>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Proxy Agent Highlight"/>
          <p:cNvSpPr/>
          <p:nvPr/>
        </p:nvSpPr>
        <p:spPr>
          <a:xfrm>
            <a:off x="4426395" y="3156718"/>
            <a:ext cx="687256" cy="2361718"/>
          </a:xfrm>
          <a:prstGeom prst="roundRect">
            <a:avLst>
              <a:gd name="adj" fmla="val 10333"/>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17985126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par>
                                <p:cTn id="22" presetID="10" presetClass="exit" presetSubtype="0" fill="hold" grpId="1" nodeType="withEffect">
                                  <p:stCondLst>
                                    <p:cond delay="0"/>
                                  </p:stCondLst>
                                  <p:childTnLst>
                                    <p:animEffect transition="out" filter="fad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29" presetID="10" presetClass="exit" presetSubtype="0" fill="hold" grpId="1"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36" presetID="10" presetClass="exit" presetSubtype="0" fill="hold" grpId="1" nodeType="withEffect">
                                  <p:stCondLst>
                                    <p:cond delay="0"/>
                                  </p:stCondLst>
                                  <p:childTnLst>
                                    <p:animEffect transition="out" filter="fad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500"/>
                                        <p:tgtEl>
                                          <p:spTgt spid="6">
                                            <p:txEl>
                                              <p:pRg st="2" end="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animBg="1"/>
      <p:bldP spid="11" grpId="1" animBg="1"/>
      <p:bldP spid="10" grpId="0" animBg="1"/>
      <p:bldP spid="10" grpId="1" animBg="1"/>
      <p:bldP spid="12" grpId="0" animBg="1"/>
      <p:bldP spid="12" grpId="1"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y results screen"/>
          <p:cNvPicPr>
            <a:picLocks noChangeAspect="1"/>
          </p:cNvPicPr>
          <p:nvPr/>
        </p:nvPicPr>
        <p:blipFill>
          <a:blip r:embed="rId4"/>
          <a:stretch>
            <a:fillRect/>
          </a:stretch>
        </p:blipFill>
        <p:spPr>
          <a:xfrm>
            <a:off x="136802" y="2286000"/>
            <a:ext cx="6163194" cy="4108796"/>
          </a:xfrm>
          <a:prstGeom prst="rect">
            <a:avLst/>
          </a:prstGeom>
        </p:spPr>
      </p:pic>
      <p:sp>
        <p:nvSpPr>
          <p:cNvPr id="2" name="Title"/>
          <p:cNvSpPr>
            <a:spLocks noGrp="1"/>
          </p:cNvSpPr>
          <p:nvPr>
            <p:ph type="title"/>
          </p:nvPr>
        </p:nvSpPr>
        <p:spPr>
          <a:xfrm>
            <a:off x="369888" y="1618900"/>
            <a:ext cx="8774112" cy="610658"/>
          </a:xfrm>
        </p:spPr>
        <p:txBody>
          <a:bodyPr/>
          <a:lstStyle/>
          <a:p>
            <a:r>
              <a:rPr lang="en-US" sz="2300" dirty="0"/>
              <a:t>Proxy Instructions for Frozen - Currently Infeasible Stations</a:t>
            </a:r>
          </a:p>
        </p:txBody>
      </p:sp>
      <p:sp>
        <p:nvSpPr>
          <p:cNvPr id="6" name="TextBox"/>
          <p:cNvSpPr txBox="1"/>
          <p:nvPr/>
        </p:nvSpPr>
        <p:spPr>
          <a:xfrm>
            <a:off x="6490210" y="2136319"/>
            <a:ext cx="2653789" cy="4708981"/>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500" dirty="0" smtClean="0"/>
              <a:t>Moving forward in this example to the results for Round 4</a:t>
            </a:r>
          </a:p>
          <a:p>
            <a:pPr marL="173038" indent="-173038">
              <a:spcBef>
                <a:spcPts val="1200"/>
              </a:spcBef>
              <a:buFont typeface="Arial" panose="020B0604020202020204" pitchFamily="34" charset="0"/>
              <a:buChar char="•"/>
            </a:pPr>
            <a:r>
              <a:rPr lang="en-US" sz="1500" dirty="0" smtClean="0"/>
              <a:t>The bidding status for station WHSN-DT has changed to “FROZEN– Currently Infeasible”</a:t>
            </a:r>
          </a:p>
          <a:p>
            <a:pPr marL="173038" indent="-173038">
              <a:spcBef>
                <a:spcPts val="1200"/>
              </a:spcBef>
              <a:buFont typeface="Arial" panose="020B0604020202020204" pitchFamily="34" charset="0"/>
              <a:buChar char="•"/>
            </a:pPr>
            <a:r>
              <a:rPr lang="en-US" sz="1500" dirty="0" smtClean="0"/>
              <a:t>However, the proxy instruction still remains because the station could become unfrozen later in the stage</a:t>
            </a:r>
          </a:p>
          <a:p>
            <a:pPr marL="173038" indent="-173038">
              <a:spcBef>
                <a:spcPts val="1200"/>
              </a:spcBef>
              <a:buFont typeface="Arial" panose="020B0604020202020204" pitchFamily="34" charset="0"/>
              <a:buChar char="•"/>
            </a:pPr>
            <a:r>
              <a:rPr lang="en-US" sz="1500" dirty="0"/>
              <a:t>S</a:t>
            </a:r>
            <a:r>
              <a:rPr lang="en-US" sz="1500" dirty="0" smtClean="0"/>
              <a:t>uppose the bidder now wants to change one of its proxy instructions and also submit a different bid than the bid submitted by proxy for another station</a:t>
            </a:r>
            <a:endParaRPr lang="en-US" sz="15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9" name="Frozen Highlight"/>
          <p:cNvSpPr/>
          <p:nvPr/>
        </p:nvSpPr>
        <p:spPr>
          <a:xfrm>
            <a:off x="851338" y="4557500"/>
            <a:ext cx="528146" cy="306162"/>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Proxy Highlight"/>
          <p:cNvSpPr/>
          <p:nvPr/>
        </p:nvSpPr>
        <p:spPr>
          <a:xfrm>
            <a:off x="1829946" y="4682359"/>
            <a:ext cx="952667" cy="204949"/>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0" name="Frozen Highlight"/>
          <p:cNvSpPr/>
          <p:nvPr/>
        </p:nvSpPr>
        <p:spPr>
          <a:xfrm>
            <a:off x="1476128" y="2568663"/>
            <a:ext cx="620301" cy="306162"/>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1267197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500"/>
                                        <p:tgtEl>
                                          <p:spTgt spid="6">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uiExpand="1" animBg="1"/>
      <p:bldP spid="11" grpId="0" uiExpand="1" animBg="1"/>
      <p:bldP spid="10" grpId="0" uiExpan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 Period</a:t>
            </a:r>
            <a:endParaRPr lang="en-US" dirty="0"/>
          </a:p>
        </p:txBody>
      </p:sp>
      <p:sp>
        <p:nvSpPr>
          <p:cNvPr id="3" name="Content Placeholder 2"/>
          <p:cNvSpPr>
            <a:spLocks noGrp="1"/>
          </p:cNvSpPr>
          <p:nvPr>
            <p:ph idx="1"/>
          </p:nvPr>
        </p:nvSpPr>
        <p:spPr>
          <a:xfrm>
            <a:off x="369888" y="2243667"/>
            <a:ext cx="8355471" cy="4531706"/>
          </a:xfrm>
        </p:spPr>
        <p:txBody>
          <a:bodyPr/>
          <a:lstStyle/>
          <a:p>
            <a:pPr>
              <a:spcAft>
                <a:spcPts val="600"/>
              </a:spcAft>
            </a:pPr>
            <a:r>
              <a:rPr lang="en-US" dirty="0" smtClean="0">
                <a:solidFill>
                  <a:schemeClr val="tx1">
                    <a:lumMod val="50000"/>
                  </a:schemeClr>
                </a:solidFill>
                <a:latin typeface="Calibri" panose="020F0502020204030204" pitchFamily="34" charset="0"/>
              </a:rPr>
              <a:t>Preview period</a:t>
            </a:r>
            <a:r>
              <a:rPr lang="en-US" b="1" dirty="0" smtClean="0">
                <a:solidFill>
                  <a:schemeClr val="tx1">
                    <a:lumMod val="50000"/>
                  </a:schemeClr>
                </a:solidFill>
                <a:latin typeface="Calibri" panose="020F0502020204030204" pitchFamily="34" charset="0"/>
              </a:rPr>
              <a:t> </a:t>
            </a:r>
            <a:r>
              <a:rPr lang="en-US" dirty="0" smtClean="0">
                <a:solidFill>
                  <a:schemeClr val="tx1">
                    <a:lumMod val="50000"/>
                  </a:schemeClr>
                </a:solidFill>
                <a:latin typeface="Calibri" panose="020F0502020204030204" pitchFamily="34" charset="0"/>
              </a:rPr>
              <a:t>closes May 24 at 6 p.m. Eastern Time</a:t>
            </a:r>
          </a:p>
          <a:p>
            <a:pPr lvl="1">
              <a:spcAft>
                <a:spcPts val="600"/>
              </a:spcAft>
            </a:pPr>
            <a:r>
              <a:rPr lang="en-US" sz="2100" dirty="0" smtClean="0">
                <a:solidFill>
                  <a:schemeClr val="tx1">
                    <a:lumMod val="50000"/>
                  </a:schemeClr>
                </a:solidFill>
                <a:latin typeface="Calibri" panose="020F0502020204030204" pitchFamily="34" charset="0"/>
              </a:rPr>
              <a:t>If you had at </a:t>
            </a:r>
            <a:r>
              <a:rPr lang="en-US" sz="2100" dirty="0" smtClean="0">
                <a:solidFill>
                  <a:schemeClr val="tx1">
                    <a:lumMod val="50000"/>
                  </a:schemeClr>
                </a:solidFill>
              </a:rPr>
              <a:t>least one station qualified to participate in the clock phase, make sure to log in to view the results of the initial commitment, </a:t>
            </a:r>
            <a:r>
              <a:rPr lang="en-US" sz="2100" dirty="0">
                <a:solidFill>
                  <a:schemeClr val="tx1">
                    <a:lumMod val="50000"/>
                  </a:schemeClr>
                </a:solidFill>
              </a:rPr>
              <a:t>which includes information </a:t>
            </a:r>
            <a:r>
              <a:rPr lang="en-US" sz="2100" dirty="0" smtClean="0">
                <a:solidFill>
                  <a:schemeClr val="tx1">
                    <a:lumMod val="50000"/>
                  </a:schemeClr>
                </a:solidFill>
              </a:rPr>
              <a:t>pertinent to Round </a:t>
            </a:r>
            <a:r>
              <a:rPr lang="en-US" sz="2100" dirty="0">
                <a:solidFill>
                  <a:schemeClr val="tx1">
                    <a:lumMod val="50000"/>
                  </a:schemeClr>
                </a:solidFill>
              </a:rPr>
              <a:t>1 of the clock phase</a:t>
            </a:r>
            <a:endParaRPr lang="en-US" sz="2100" dirty="0" smtClean="0">
              <a:solidFill>
                <a:schemeClr val="tx1">
                  <a:lumMod val="50000"/>
                </a:schemeClr>
              </a:solidFill>
            </a:endParaRPr>
          </a:p>
          <a:p>
            <a:pPr lvl="2">
              <a:spcAft>
                <a:spcPts val="600"/>
              </a:spcAft>
            </a:pPr>
            <a:r>
              <a:rPr lang="en-US" sz="1900" dirty="0" smtClean="0">
                <a:solidFill>
                  <a:schemeClr val="tx1">
                    <a:lumMod val="50000"/>
                  </a:schemeClr>
                </a:solidFill>
                <a:latin typeface="Calibri" panose="020F0502020204030204" pitchFamily="34" charset="0"/>
              </a:rPr>
              <a:t>The link to the Auction System was provided in the Final Confidential Status Letter</a:t>
            </a:r>
            <a:endParaRPr lang="en-US" sz="1900" dirty="0">
              <a:solidFill>
                <a:schemeClr val="tx1">
                  <a:lumMod val="50000"/>
                </a:schemeClr>
              </a:solidFill>
              <a:latin typeface="Calibri" panose="020F0502020204030204" pitchFamily="34" charset="0"/>
            </a:endParaRPr>
          </a:p>
          <a:p>
            <a:pPr lvl="2">
              <a:spcAft>
                <a:spcPts val="600"/>
              </a:spcAft>
            </a:pPr>
            <a:r>
              <a:rPr lang="en-US" sz="1900" dirty="0" smtClean="0">
                <a:solidFill>
                  <a:schemeClr val="tx1">
                    <a:lumMod val="50000"/>
                  </a:schemeClr>
                </a:solidFill>
                <a:latin typeface="Calibri" panose="020F0502020204030204" pitchFamily="34" charset="0"/>
              </a:rPr>
              <a:t>The login process is the same as it was for making an initial commitment </a:t>
            </a:r>
          </a:p>
          <a:p>
            <a:pPr lvl="1">
              <a:spcAft>
                <a:spcPts val="600"/>
              </a:spcAft>
            </a:pPr>
            <a:r>
              <a:rPr lang="en-US" sz="2100" dirty="0" smtClean="0">
                <a:solidFill>
                  <a:schemeClr val="tx1">
                    <a:lumMod val="50000"/>
                  </a:schemeClr>
                </a:solidFill>
              </a:rPr>
              <a:t>Once the preview period closes, you will not be able to access the results of the initial commitment until the Auction System opens for bidding on May 31</a:t>
            </a:r>
            <a:endParaRPr lang="en-US" sz="2100" dirty="0">
              <a:solidFill>
                <a:schemeClr val="tx1">
                  <a:lumMod val="50000"/>
                </a:schemeClr>
              </a:solidFill>
            </a:endParaRPr>
          </a:p>
          <a:p>
            <a:pPr>
              <a:spcAft>
                <a:spcPts val="600"/>
              </a:spcAft>
            </a:pPr>
            <a:endParaRPr lang="en-US" dirty="0" smtClean="0">
              <a:latin typeface="Calibri" panose="020F0502020204030204" pitchFamily="34" charset="0"/>
            </a:endParaRPr>
          </a:p>
        </p:txBody>
      </p:sp>
    </p:spTree>
    <p:extLst>
      <p:ext uri="{BB962C8B-B14F-4D97-AF65-F5344CB8AC3E}">
        <p14:creationId xmlns:p14="http://schemas.microsoft.com/office/powerpoint/2010/main" val="1573952689"/>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efore change screen"/>
          <p:cNvPicPr>
            <a:picLocks noChangeAspect="1"/>
          </p:cNvPicPr>
          <p:nvPr/>
        </p:nvPicPr>
        <p:blipFill>
          <a:blip r:embed="rId4"/>
          <a:stretch>
            <a:fillRect/>
          </a:stretch>
        </p:blipFill>
        <p:spPr>
          <a:xfrm>
            <a:off x="136801" y="2286000"/>
            <a:ext cx="6163197" cy="4108798"/>
          </a:xfrm>
          <a:prstGeom prst="rect">
            <a:avLst/>
          </a:prstGeom>
        </p:spPr>
      </p:pic>
      <p:pic>
        <p:nvPicPr>
          <p:cNvPr id="4" name="Selected proxy screen"/>
          <p:cNvPicPr>
            <a:picLocks noChangeAspect="1"/>
          </p:cNvPicPr>
          <p:nvPr/>
        </p:nvPicPr>
        <p:blipFill>
          <a:blip r:embed="rId5"/>
          <a:stretch>
            <a:fillRect/>
          </a:stretch>
        </p:blipFill>
        <p:spPr>
          <a:xfrm>
            <a:off x="136801" y="2286000"/>
            <a:ext cx="6163198" cy="4108798"/>
          </a:xfrm>
          <a:prstGeom prst="rect">
            <a:avLst/>
          </a:prstGeom>
        </p:spPr>
      </p:pic>
      <p:pic>
        <p:nvPicPr>
          <p:cNvPr id="3" name="Complete proxy screen"/>
          <p:cNvPicPr>
            <a:picLocks noChangeAspect="1"/>
          </p:cNvPicPr>
          <p:nvPr/>
        </p:nvPicPr>
        <p:blipFill>
          <a:blip r:embed="rId6"/>
          <a:stretch>
            <a:fillRect/>
          </a:stretch>
        </p:blipFill>
        <p:spPr>
          <a:xfrm>
            <a:off x="136801" y="2286000"/>
            <a:ext cx="6163198" cy="4108798"/>
          </a:xfrm>
          <a:prstGeom prst="rect">
            <a:avLst/>
          </a:prstGeom>
        </p:spPr>
      </p:pic>
      <p:pic>
        <p:nvPicPr>
          <p:cNvPr id="17" name="Proxy submitted selected screen"/>
          <p:cNvPicPr>
            <a:picLocks noChangeAspect="1"/>
          </p:cNvPicPr>
          <p:nvPr/>
        </p:nvPicPr>
        <p:blipFill>
          <a:blip r:embed="rId7"/>
          <a:stretch>
            <a:fillRect/>
          </a:stretch>
        </p:blipFill>
        <p:spPr>
          <a:xfrm>
            <a:off x="136802" y="2286000"/>
            <a:ext cx="6163197" cy="4108797"/>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Changing a Proxy </a:t>
            </a:r>
            <a:r>
              <a:rPr lang="en-US" sz="2400" dirty="0" smtClean="0"/>
              <a:t>Instruction</a:t>
            </a:r>
            <a:endParaRPr lang="en-US" sz="2400" dirty="0"/>
          </a:p>
        </p:txBody>
      </p:sp>
      <p:sp>
        <p:nvSpPr>
          <p:cNvPr id="6" name="TextBox"/>
          <p:cNvSpPr txBox="1"/>
          <p:nvPr/>
        </p:nvSpPr>
        <p:spPr>
          <a:xfrm>
            <a:off x="6490210" y="2392796"/>
            <a:ext cx="2653789" cy="3200876"/>
          </a:xfrm>
          <a:prstGeom prst="rect">
            <a:avLst/>
          </a:prstGeom>
          <a:noFill/>
        </p:spPr>
        <p:txBody>
          <a:bodyPr wrap="square" rtlCol="0">
            <a:spAutoFit/>
          </a:bodyPr>
          <a:lstStyle/>
          <a:p>
            <a:pPr marL="173038" indent="-173038">
              <a:spcBef>
                <a:spcPts val="600"/>
              </a:spcBef>
              <a:buFont typeface="Arial" panose="020B0604020202020204" pitchFamily="34" charset="0"/>
              <a:buChar char="•"/>
            </a:pPr>
            <a:r>
              <a:rPr lang="en-US" sz="1400" dirty="0" smtClean="0"/>
              <a:t>To </a:t>
            </a:r>
            <a:r>
              <a:rPr lang="en-US" sz="1400" dirty="0"/>
              <a:t>change a proxy instruction, click on </a:t>
            </a:r>
            <a:r>
              <a:rPr lang="en-US" sz="1400" dirty="0" smtClean="0"/>
              <a:t>“Change” </a:t>
            </a:r>
            <a:r>
              <a:rPr lang="en-US" sz="1400" dirty="0"/>
              <a:t>for the relevant </a:t>
            </a:r>
            <a:r>
              <a:rPr lang="en-US" sz="1400" dirty="0" smtClean="0"/>
              <a:t>station on the Place Bids screen</a:t>
            </a:r>
            <a:endParaRPr lang="en-US" sz="1400" dirty="0"/>
          </a:p>
          <a:p>
            <a:pPr marL="173038" indent="-173038">
              <a:spcBef>
                <a:spcPts val="600"/>
              </a:spcBef>
              <a:buFont typeface="Arial" panose="020B0604020202020204" pitchFamily="34" charset="0"/>
              <a:buChar char="•"/>
            </a:pPr>
            <a:r>
              <a:rPr lang="en-US" sz="1400" dirty="0"/>
              <a:t>Then enter the new price for the proxy instruction</a:t>
            </a:r>
          </a:p>
          <a:p>
            <a:pPr marL="173038" indent="-173038">
              <a:spcBef>
                <a:spcPts val="600"/>
              </a:spcBef>
              <a:buFont typeface="Arial" panose="020B0604020202020204" pitchFamily="34" charset="0"/>
              <a:buChar char="•"/>
            </a:pPr>
            <a:r>
              <a:rPr lang="en-US" sz="1400" dirty="0"/>
              <a:t>And then click on </a:t>
            </a:r>
            <a:r>
              <a:rPr lang="en-US" sz="1400" dirty="0" smtClean="0"/>
              <a:t>the “Submit” button</a:t>
            </a:r>
            <a:endParaRPr lang="en-US" sz="1400" dirty="0"/>
          </a:p>
          <a:p>
            <a:pPr marL="173038" indent="-173038">
              <a:spcBef>
                <a:spcPts val="600"/>
              </a:spcBef>
              <a:buFont typeface="Arial" panose="020B0604020202020204" pitchFamily="34" charset="0"/>
              <a:buChar char="•"/>
            </a:pPr>
            <a:r>
              <a:rPr lang="en-US" sz="1400" dirty="0"/>
              <a:t>This can be done for </a:t>
            </a:r>
            <a:r>
              <a:rPr lang="en-US" sz="1400" dirty="0" smtClean="0"/>
              <a:t>“FROZEN– </a:t>
            </a:r>
            <a:r>
              <a:rPr lang="en-US" sz="1400" dirty="0"/>
              <a:t>C</a:t>
            </a:r>
            <a:r>
              <a:rPr lang="en-US" sz="1400" dirty="0" smtClean="0"/>
              <a:t>urrently </a:t>
            </a:r>
            <a:r>
              <a:rPr lang="en-US" sz="1400" dirty="0"/>
              <a:t>I</a:t>
            </a:r>
            <a:r>
              <a:rPr lang="en-US" sz="1400" dirty="0" smtClean="0"/>
              <a:t>nfeasible</a:t>
            </a:r>
            <a:r>
              <a:rPr lang="en-US" sz="1400" dirty="0"/>
              <a:t>” stations </a:t>
            </a:r>
            <a:r>
              <a:rPr lang="en-US" sz="1400" dirty="0" smtClean="0"/>
              <a:t>too</a:t>
            </a:r>
            <a:endParaRPr lang="en-US" sz="1400" dirty="0"/>
          </a:p>
          <a:p>
            <a:pPr marL="173038" indent="-173038">
              <a:spcBef>
                <a:spcPts val="600"/>
              </a:spcBef>
              <a:buFont typeface="Arial" panose="020B0604020202020204" pitchFamily="34" charset="0"/>
              <a:buChar char="•"/>
            </a:pPr>
            <a:r>
              <a:rPr lang="en-US" sz="1400" dirty="0"/>
              <a:t>As always, this must be done before the round </a:t>
            </a:r>
            <a:r>
              <a:rPr lang="en-US" sz="1400" dirty="0" smtClean="0"/>
              <a:t>closes</a:t>
            </a:r>
            <a:endParaRPr lang="en-US" sz="14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0" name="Change/Submit Highlight"/>
          <p:cNvSpPr/>
          <p:nvPr/>
        </p:nvSpPr>
        <p:spPr>
          <a:xfrm>
            <a:off x="5580746" y="3284231"/>
            <a:ext cx="814359" cy="29454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Proxy entry Highlight"/>
          <p:cNvSpPr/>
          <p:nvPr/>
        </p:nvSpPr>
        <p:spPr>
          <a:xfrm>
            <a:off x="4603530" y="3532741"/>
            <a:ext cx="787005" cy="243941"/>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5" name="Countdown Highlight"/>
          <p:cNvSpPr/>
          <p:nvPr/>
        </p:nvSpPr>
        <p:spPr>
          <a:xfrm>
            <a:off x="5013187" y="2299725"/>
            <a:ext cx="567559" cy="29454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2" name="Change/Submit Frozen Highlight"/>
          <p:cNvSpPr/>
          <p:nvPr/>
        </p:nvSpPr>
        <p:spPr>
          <a:xfrm>
            <a:off x="5580746" y="5246989"/>
            <a:ext cx="814359" cy="29454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5020693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fade">
                                      <p:cBhvr>
                                        <p:cTn id="37" dur="500"/>
                                        <p:tgtEl>
                                          <p:spTgt spid="6">
                                            <p:txEl>
                                              <p:pRg st="3" end="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0" grpId="1" animBg="1"/>
      <p:bldP spid="11" grpId="0" animBg="1"/>
      <p:bldP spid="15"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efore change screen"/>
          <p:cNvPicPr>
            <a:picLocks noChangeAspect="1"/>
          </p:cNvPicPr>
          <p:nvPr/>
        </p:nvPicPr>
        <p:blipFill>
          <a:blip r:embed="rId4"/>
          <a:stretch>
            <a:fillRect/>
          </a:stretch>
        </p:blipFill>
        <p:spPr>
          <a:xfrm>
            <a:off x="136801" y="2286839"/>
            <a:ext cx="6163197" cy="4108798"/>
          </a:xfrm>
          <a:prstGeom prst="rect">
            <a:avLst/>
          </a:prstGeom>
        </p:spPr>
      </p:pic>
      <p:pic>
        <p:nvPicPr>
          <p:cNvPr id="13" name="Change Bid screen"/>
          <p:cNvPicPr>
            <a:picLocks noChangeAspect="1"/>
          </p:cNvPicPr>
          <p:nvPr/>
        </p:nvPicPr>
        <p:blipFill>
          <a:blip r:embed="rId5"/>
          <a:stretch>
            <a:fillRect/>
          </a:stretch>
        </p:blipFill>
        <p:spPr>
          <a:xfrm>
            <a:off x="136801" y="2286000"/>
            <a:ext cx="6163197" cy="4108798"/>
          </a:xfrm>
          <a:prstGeom prst="rect">
            <a:avLst/>
          </a:prstGeom>
        </p:spPr>
      </p:pic>
      <p:pic>
        <p:nvPicPr>
          <p:cNvPr id="9" name="Proxy deleted screen"/>
          <p:cNvPicPr>
            <a:picLocks noChangeAspect="1"/>
          </p:cNvPicPr>
          <p:nvPr/>
        </p:nvPicPr>
        <p:blipFill>
          <a:blip r:embed="rId6"/>
          <a:stretch>
            <a:fillRect/>
          </a:stretch>
        </p:blipFill>
        <p:spPr>
          <a:xfrm>
            <a:off x="136801" y="2286000"/>
            <a:ext cx="6163197" cy="4108798"/>
          </a:xfrm>
          <a:prstGeom prst="rect">
            <a:avLst/>
          </a:prstGeom>
        </p:spPr>
      </p:pic>
      <p:pic>
        <p:nvPicPr>
          <p:cNvPr id="4" name="Bid Drop-down screen"/>
          <p:cNvPicPr>
            <a:picLocks noChangeAspect="1"/>
          </p:cNvPicPr>
          <p:nvPr/>
        </p:nvPicPr>
        <p:blipFill>
          <a:blip r:embed="rId7"/>
          <a:stretch>
            <a:fillRect/>
          </a:stretch>
        </p:blipFill>
        <p:spPr>
          <a:xfrm>
            <a:off x="136801" y="2286000"/>
            <a:ext cx="6163198" cy="4108798"/>
          </a:xfrm>
          <a:prstGeom prst="rect">
            <a:avLst/>
          </a:prstGeom>
        </p:spPr>
      </p:pic>
      <p:pic>
        <p:nvPicPr>
          <p:cNvPr id="3" name="Bid selected screen"/>
          <p:cNvPicPr>
            <a:picLocks noChangeAspect="1"/>
          </p:cNvPicPr>
          <p:nvPr/>
        </p:nvPicPr>
        <p:blipFill>
          <a:blip r:embed="rId8"/>
          <a:stretch>
            <a:fillRect/>
          </a:stretch>
        </p:blipFill>
        <p:spPr>
          <a:xfrm>
            <a:off x="136801" y="2286000"/>
            <a:ext cx="6163198" cy="4108798"/>
          </a:xfrm>
          <a:prstGeom prst="rect">
            <a:avLst/>
          </a:prstGeom>
        </p:spPr>
      </p:pic>
      <p:pic>
        <p:nvPicPr>
          <p:cNvPr id="17" name="Bid submitted screen"/>
          <p:cNvPicPr>
            <a:picLocks noChangeAspect="1"/>
          </p:cNvPicPr>
          <p:nvPr/>
        </p:nvPicPr>
        <p:blipFill>
          <a:blip r:embed="rId9"/>
          <a:stretch>
            <a:fillRect/>
          </a:stretch>
        </p:blipFill>
        <p:spPr>
          <a:xfrm>
            <a:off x="136802" y="2286000"/>
            <a:ext cx="6163197" cy="4108797"/>
          </a:xfrm>
          <a:prstGeom prst="rect">
            <a:avLst/>
          </a:prstGeom>
        </p:spPr>
      </p:pic>
      <p:sp>
        <p:nvSpPr>
          <p:cNvPr id="2" name="Title"/>
          <p:cNvSpPr>
            <a:spLocks noGrp="1"/>
          </p:cNvSpPr>
          <p:nvPr>
            <p:ph type="title"/>
          </p:nvPr>
        </p:nvSpPr>
        <p:spPr>
          <a:xfrm>
            <a:off x="471488" y="1618900"/>
            <a:ext cx="7805737" cy="610658"/>
          </a:xfrm>
        </p:spPr>
        <p:txBody>
          <a:bodyPr/>
          <a:lstStyle/>
          <a:p>
            <a:r>
              <a:rPr lang="en-US" sz="2400" dirty="0"/>
              <a:t>Submitting a Different Bid than the Proxy Bid</a:t>
            </a:r>
          </a:p>
        </p:txBody>
      </p:sp>
      <p:sp>
        <p:nvSpPr>
          <p:cNvPr id="6" name="TextBox"/>
          <p:cNvSpPr txBox="1"/>
          <p:nvPr/>
        </p:nvSpPr>
        <p:spPr>
          <a:xfrm>
            <a:off x="6490211" y="2392796"/>
            <a:ext cx="2400086" cy="3816429"/>
          </a:xfrm>
          <a:prstGeom prst="rect">
            <a:avLst/>
          </a:prstGeom>
          <a:noFill/>
        </p:spPr>
        <p:txBody>
          <a:bodyPr wrap="square" rtlCol="0">
            <a:spAutoFit/>
          </a:bodyPr>
          <a:lstStyle/>
          <a:p>
            <a:pPr>
              <a:spcBef>
                <a:spcPts val="1200"/>
              </a:spcBef>
            </a:pPr>
            <a:r>
              <a:rPr lang="en-US" sz="1600" dirty="0"/>
              <a:t>If you want to submit a bid for a station </a:t>
            </a:r>
            <a:r>
              <a:rPr lang="en-US" sz="1600" dirty="0" smtClean="0"/>
              <a:t>that is </a:t>
            </a:r>
            <a:r>
              <a:rPr lang="en-US" sz="1600" dirty="0"/>
              <a:t>different </a:t>
            </a:r>
            <a:r>
              <a:rPr lang="en-US" sz="1600" dirty="0" smtClean="0"/>
              <a:t>from the </a:t>
            </a:r>
            <a:r>
              <a:rPr lang="en-US" sz="1600" dirty="0"/>
              <a:t>bid submitted by the proxy agent, you can do </a:t>
            </a:r>
            <a:r>
              <a:rPr lang="en-US" sz="1600" dirty="0" smtClean="0"/>
              <a:t>that using the </a:t>
            </a:r>
            <a:r>
              <a:rPr lang="en-US" sz="1600" dirty="0"/>
              <a:t>following </a:t>
            </a:r>
            <a:r>
              <a:rPr lang="en-US" sz="1600" dirty="0" smtClean="0"/>
              <a:t>steps</a:t>
            </a:r>
            <a:endParaRPr lang="en-US" sz="1600" dirty="0"/>
          </a:p>
          <a:p>
            <a:pPr marL="342900" indent="-342900">
              <a:spcBef>
                <a:spcPts val="1200"/>
              </a:spcBef>
              <a:buFont typeface="+mj-lt"/>
              <a:buAutoNum type="arabicPeriod"/>
            </a:pPr>
            <a:r>
              <a:rPr lang="en-US" sz="1600" dirty="0"/>
              <a:t>Click on “Change”</a:t>
            </a:r>
          </a:p>
          <a:p>
            <a:pPr marL="342900" indent="-342900">
              <a:spcBef>
                <a:spcPts val="1200"/>
              </a:spcBef>
              <a:buFont typeface="+mj-lt"/>
              <a:buAutoNum type="arabicPeriod"/>
            </a:pPr>
            <a:r>
              <a:rPr lang="en-US" sz="1600" dirty="0"/>
              <a:t>Delete the proxy instruction</a:t>
            </a:r>
          </a:p>
          <a:p>
            <a:pPr marL="342900" indent="-342900">
              <a:spcBef>
                <a:spcPts val="1200"/>
              </a:spcBef>
              <a:buFont typeface="+mj-lt"/>
              <a:buAutoNum type="arabicPeriod"/>
            </a:pPr>
            <a:r>
              <a:rPr lang="en-US" sz="1600" dirty="0"/>
              <a:t>Select the new bid</a:t>
            </a:r>
          </a:p>
          <a:p>
            <a:pPr marL="342900" indent="-342900">
              <a:spcBef>
                <a:spcPts val="1200"/>
              </a:spcBef>
              <a:buFont typeface="+mj-lt"/>
              <a:buAutoNum type="arabicPeriod"/>
            </a:pPr>
            <a:r>
              <a:rPr lang="en-US" sz="1600" dirty="0"/>
              <a:t>Submit the </a:t>
            </a:r>
            <a:r>
              <a:rPr lang="en-US" sz="1600" dirty="0" smtClean="0"/>
              <a:t>bid</a:t>
            </a:r>
            <a:endParaRPr lang="en-US" sz="1600" dirty="0"/>
          </a:p>
          <a:p>
            <a:pPr>
              <a:spcBef>
                <a:spcPts val="1200"/>
              </a:spcBef>
            </a:pPr>
            <a:r>
              <a:rPr lang="en-US" sz="1600" dirty="0"/>
              <a:t>(before the round </a:t>
            </a:r>
            <a:r>
              <a:rPr lang="en-US" sz="1600" dirty="0" smtClean="0"/>
              <a:t>closes)</a:t>
            </a:r>
            <a:endParaRPr lang="en-US" sz="16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0" name="Change/Submit Highlight"/>
          <p:cNvSpPr/>
          <p:nvPr/>
        </p:nvSpPr>
        <p:spPr>
          <a:xfrm>
            <a:off x="5580746" y="3951507"/>
            <a:ext cx="814359" cy="29454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1" name="Bid dropdown Highlight"/>
          <p:cNvSpPr/>
          <p:nvPr/>
        </p:nvSpPr>
        <p:spPr>
          <a:xfrm>
            <a:off x="2656242" y="3896325"/>
            <a:ext cx="1931524" cy="565316"/>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5" name="Countdown Highlight"/>
          <p:cNvSpPr/>
          <p:nvPr/>
        </p:nvSpPr>
        <p:spPr>
          <a:xfrm>
            <a:off x="5013187" y="2299725"/>
            <a:ext cx="567559" cy="294542"/>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Proxy delete Highlight"/>
          <p:cNvSpPr/>
          <p:nvPr/>
        </p:nvSpPr>
        <p:spPr>
          <a:xfrm>
            <a:off x="3218400" y="4054278"/>
            <a:ext cx="344608" cy="215420"/>
          </a:xfrm>
          <a:prstGeom prst="roundRect">
            <a:avLst>
              <a:gd name="adj" fmla="val 13752"/>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11625855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500"/>
                                        <p:tgtEl>
                                          <p:spTgt spid="6">
                                            <p:txEl>
                                              <p:pRg st="4" end="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xEl>
                                              <p:pRg st="5" end="5"/>
                                            </p:txEl>
                                          </p:spTgt>
                                        </p:tgtEl>
                                        <p:attrNameLst>
                                          <p:attrName>style.visibility</p:attrName>
                                        </p:attrNameLst>
                                      </p:cBhvr>
                                      <p:to>
                                        <p:strVal val="visible"/>
                                      </p:to>
                                    </p:set>
                                    <p:animEffect transition="in" filter="fade">
                                      <p:cBhvr>
                                        <p:cTn id="58" dur="500"/>
                                        <p:tgtEl>
                                          <p:spTgt spid="6">
                                            <p:txEl>
                                              <p:pRg st="5" end="5"/>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0" grpId="0" uiExpand="1" animBg="1"/>
      <p:bldP spid="10" grpId="1" uiExpand="1" animBg="1"/>
      <p:bldP spid="11" grpId="0" uiExpand="1" animBg="1"/>
      <p:bldP spid="15" grpId="0" animBg="1"/>
      <p:bldP spid="14" grpId="0" uiExpan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ults screen"/>
          <p:cNvPicPr>
            <a:picLocks noChangeAspect="1"/>
          </p:cNvPicPr>
          <p:nvPr/>
        </p:nvPicPr>
        <p:blipFill>
          <a:blip r:embed="rId4"/>
          <a:stretch>
            <a:fillRect/>
          </a:stretch>
        </p:blipFill>
        <p:spPr>
          <a:xfrm>
            <a:off x="136802" y="2286000"/>
            <a:ext cx="6163195" cy="4108797"/>
          </a:xfrm>
          <a:prstGeom prst="rect">
            <a:avLst/>
          </a:prstGeom>
        </p:spPr>
      </p:pic>
      <p:pic>
        <p:nvPicPr>
          <p:cNvPr id="10" name="results screen with popup"/>
          <p:cNvPicPr>
            <a:picLocks noChangeAspect="1"/>
          </p:cNvPicPr>
          <p:nvPr/>
        </p:nvPicPr>
        <p:blipFill>
          <a:blip r:embed="rId5"/>
          <a:stretch>
            <a:fillRect/>
          </a:stretch>
        </p:blipFill>
        <p:spPr>
          <a:xfrm>
            <a:off x="136802" y="2286839"/>
            <a:ext cx="6163195" cy="4108796"/>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Checking </a:t>
            </a:r>
            <a:r>
              <a:rPr lang="en-US" sz="2400" dirty="0" smtClean="0"/>
              <a:t>Whether </a:t>
            </a:r>
            <a:r>
              <a:rPr lang="en-US" sz="2400" dirty="0"/>
              <a:t>a Proxy Instruction is Expired</a:t>
            </a:r>
          </a:p>
        </p:txBody>
      </p:sp>
      <p:sp>
        <p:nvSpPr>
          <p:cNvPr id="6" name="TextBox"/>
          <p:cNvSpPr txBox="1"/>
          <p:nvPr/>
        </p:nvSpPr>
        <p:spPr>
          <a:xfrm>
            <a:off x="6490211" y="2281284"/>
            <a:ext cx="2659714" cy="4247317"/>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500" dirty="0"/>
              <a:t>You can use the My Results screen to determine </a:t>
            </a:r>
            <a:r>
              <a:rPr lang="en-US" sz="1500" dirty="0" smtClean="0"/>
              <a:t>whether your proxy instruction will be in effect for the next round</a:t>
            </a:r>
          </a:p>
          <a:p>
            <a:pPr marL="173038" indent="-173038">
              <a:spcBef>
                <a:spcPts val="1200"/>
              </a:spcBef>
              <a:buFont typeface="Arial" panose="020B0604020202020204" pitchFamily="34" charset="0"/>
              <a:buChar char="•"/>
            </a:pPr>
            <a:r>
              <a:rPr lang="en-US" sz="1500" dirty="0" smtClean="0"/>
              <a:t>If </a:t>
            </a:r>
            <a:r>
              <a:rPr lang="en-US" sz="1500" dirty="0"/>
              <a:t>the next round clock </a:t>
            </a:r>
            <a:r>
              <a:rPr lang="en-US" sz="1500" dirty="0" smtClean="0"/>
              <a:t>price for your held option </a:t>
            </a:r>
            <a:r>
              <a:rPr lang="en-US" sz="1500" dirty="0"/>
              <a:t>is </a:t>
            </a:r>
            <a:r>
              <a:rPr lang="en-US" sz="1500" b="1" i="1" dirty="0"/>
              <a:t>below</a:t>
            </a:r>
            <a:r>
              <a:rPr lang="en-US" sz="1500" dirty="0"/>
              <a:t> the proxy </a:t>
            </a:r>
            <a:r>
              <a:rPr lang="en-US" sz="1500" dirty="0" smtClean="0"/>
              <a:t>amount, </a:t>
            </a:r>
            <a:r>
              <a:rPr lang="en-US" sz="1500" dirty="0"/>
              <a:t>then the instruction has expired </a:t>
            </a:r>
            <a:r>
              <a:rPr lang="en-US" sz="1500" dirty="0" smtClean="0"/>
              <a:t>and is no longer in effect</a:t>
            </a:r>
            <a:endParaRPr lang="en-US" sz="1500" dirty="0"/>
          </a:p>
          <a:p>
            <a:pPr marL="173038" indent="-173038">
              <a:spcBef>
                <a:spcPts val="1200"/>
              </a:spcBef>
              <a:buFont typeface="Arial" panose="020B0604020202020204" pitchFamily="34" charset="0"/>
              <a:buChar char="•"/>
            </a:pPr>
            <a:r>
              <a:rPr lang="en-US" sz="1500" dirty="0" smtClean="0"/>
              <a:t>For </a:t>
            </a:r>
            <a:r>
              <a:rPr lang="en-US" sz="1500" dirty="0"/>
              <a:t>a station that had the status “</a:t>
            </a:r>
            <a:r>
              <a:rPr lang="en-US" sz="1500" dirty="0" smtClean="0"/>
              <a:t>BIDDING” in the last </a:t>
            </a:r>
            <a:r>
              <a:rPr lang="en-US" sz="1500" dirty="0"/>
              <a:t>round and continues to have that status this </a:t>
            </a:r>
            <a:r>
              <a:rPr lang="en-US" sz="1500" dirty="0" smtClean="0"/>
              <a:t>round, the screen will provide a warning</a:t>
            </a:r>
            <a:endParaRPr lang="en-US" sz="1500" dirty="0"/>
          </a:p>
          <a:p>
            <a:pPr marL="173038" indent="-173038">
              <a:spcBef>
                <a:spcPts val="1200"/>
              </a:spcBef>
              <a:buFont typeface="Arial" panose="020B0604020202020204" pitchFamily="34" charset="0"/>
              <a:buChar char="•"/>
            </a:pPr>
            <a:r>
              <a:rPr lang="en-US" sz="1500" dirty="0"/>
              <a:t>Hovering over the “?” displays the warning</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2" name="Proxy price Highlight"/>
          <p:cNvSpPr/>
          <p:nvPr/>
        </p:nvSpPr>
        <p:spPr>
          <a:xfrm>
            <a:off x="1838197" y="3519409"/>
            <a:ext cx="818293" cy="264315"/>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7" name="Pop-up Highlight"/>
          <p:cNvSpPr/>
          <p:nvPr/>
        </p:nvSpPr>
        <p:spPr>
          <a:xfrm>
            <a:off x="905745" y="3191963"/>
            <a:ext cx="1293546" cy="465638"/>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 Highlight"/>
          <p:cNvSpPr/>
          <p:nvPr/>
        </p:nvSpPr>
        <p:spPr>
          <a:xfrm>
            <a:off x="822089" y="3381217"/>
            <a:ext cx="247165" cy="334022"/>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Clock Price Highlight"/>
          <p:cNvSpPr/>
          <p:nvPr/>
        </p:nvSpPr>
        <p:spPr>
          <a:xfrm>
            <a:off x="5494061" y="3210939"/>
            <a:ext cx="818293" cy="308470"/>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dirty="0"/>
          </a:p>
        </p:txBody>
      </p:sp>
    </p:spTree>
    <p:custDataLst>
      <p:tags r:id="rId1"/>
    </p:custDataLst>
    <p:extLst>
      <p:ext uri="{BB962C8B-B14F-4D97-AF65-F5344CB8AC3E}">
        <p14:creationId xmlns:p14="http://schemas.microsoft.com/office/powerpoint/2010/main" val="5855852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animBg="1"/>
      <p:bldP spid="7" grpId="0" animBg="1"/>
      <p:bldP spid="9" grpId="0" animBg="1"/>
      <p:bldP spid="1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ults screen"/>
          <p:cNvPicPr>
            <a:picLocks noChangeAspect="1"/>
          </p:cNvPicPr>
          <p:nvPr/>
        </p:nvPicPr>
        <p:blipFill>
          <a:blip r:embed="rId4"/>
          <a:stretch>
            <a:fillRect/>
          </a:stretch>
        </p:blipFill>
        <p:spPr>
          <a:xfrm>
            <a:off x="136802" y="2286000"/>
            <a:ext cx="6163195" cy="4108796"/>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smtClean="0"/>
              <a:t>My Results with Provisionally Winning Stations</a:t>
            </a:r>
            <a:endParaRPr lang="en-US" sz="2400" dirty="0"/>
          </a:p>
        </p:txBody>
      </p:sp>
      <p:sp>
        <p:nvSpPr>
          <p:cNvPr id="6" name="TextBox"/>
          <p:cNvSpPr txBox="1"/>
          <p:nvPr/>
        </p:nvSpPr>
        <p:spPr>
          <a:xfrm>
            <a:off x="6438348" y="2209914"/>
            <a:ext cx="2705652" cy="4001095"/>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400" dirty="0"/>
              <a:t>The My Results screen indicates when a </a:t>
            </a:r>
            <a:r>
              <a:rPr lang="en-US" sz="1400" dirty="0" smtClean="0"/>
              <a:t>station’s status has changed from the previous round </a:t>
            </a:r>
          </a:p>
          <a:p>
            <a:pPr marL="173038" indent="-173038">
              <a:spcBef>
                <a:spcPts val="1200"/>
              </a:spcBef>
              <a:buFont typeface="Arial" panose="020B0604020202020204" pitchFamily="34" charset="0"/>
              <a:buChar char="•"/>
            </a:pPr>
            <a:r>
              <a:rPr lang="en-US" sz="1400" dirty="0" smtClean="0"/>
              <a:t>The status for station WBOB-DT has changed to “FROZEN </a:t>
            </a:r>
            <a:r>
              <a:rPr lang="en-US" sz="1400" dirty="0"/>
              <a:t>– </a:t>
            </a:r>
            <a:r>
              <a:rPr lang="en-US" sz="1400" dirty="0" smtClean="0"/>
              <a:t>Provisionally </a:t>
            </a:r>
            <a:r>
              <a:rPr lang="en-US" sz="1400" dirty="0"/>
              <a:t>W</a:t>
            </a:r>
            <a:r>
              <a:rPr lang="en-US" sz="1400" dirty="0" smtClean="0"/>
              <a:t>inning“ after bid processing of the selected round (as indicated by the “?” icon)</a:t>
            </a:r>
          </a:p>
          <a:p>
            <a:pPr marL="173038" indent="-173038">
              <a:spcBef>
                <a:spcPts val="1200"/>
              </a:spcBef>
              <a:buFont typeface="Arial" panose="020B0604020202020204" pitchFamily="34" charset="0"/>
              <a:buChar char="•"/>
            </a:pPr>
            <a:r>
              <a:rPr lang="en-US" sz="1400" dirty="0" smtClean="0"/>
              <a:t>Hovering over the icon reveals details about the change</a:t>
            </a:r>
            <a:endParaRPr lang="en-US" sz="1400" dirty="0"/>
          </a:p>
          <a:p>
            <a:pPr marL="173038" indent="-173038">
              <a:spcBef>
                <a:spcPts val="1200"/>
              </a:spcBef>
              <a:buFont typeface="Arial" panose="020B0604020202020204" pitchFamily="34" charset="0"/>
              <a:buChar char="•"/>
            </a:pPr>
            <a:r>
              <a:rPr lang="en-US" sz="1400" dirty="0"/>
              <a:t>WHSN-DT was </a:t>
            </a:r>
            <a:r>
              <a:rPr lang="en-US" sz="1400" dirty="0" smtClean="0"/>
              <a:t>“FROZEN– </a:t>
            </a:r>
            <a:r>
              <a:rPr lang="en-US" sz="1400" dirty="0"/>
              <a:t>P</a:t>
            </a:r>
            <a:r>
              <a:rPr lang="en-US" sz="1400" dirty="0" smtClean="0"/>
              <a:t>rovisionally </a:t>
            </a:r>
            <a:r>
              <a:rPr lang="en-US" sz="1400" dirty="0"/>
              <a:t>W</a:t>
            </a:r>
            <a:r>
              <a:rPr lang="en-US" sz="1400" dirty="0" smtClean="0"/>
              <a:t>inning</a:t>
            </a:r>
            <a:r>
              <a:rPr lang="en-US" sz="1400" dirty="0"/>
              <a:t>” in an earlier </a:t>
            </a:r>
            <a:r>
              <a:rPr lang="en-US" sz="1400" dirty="0" smtClean="0"/>
              <a:t>round ( there is no “?” icon)</a:t>
            </a:r>
            <a:endParaRPr lang="en-US" sz="14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2" name="Warning Highlight"/>
          <p:cNvSpPr/>
          <p:nvPr/>
        </p:nvSpPr>
        <p:spPr>
          <a:xfrm>
            <a:off x="1807434" y="2948742"/>
            <a:ext cx="3560725" cy="334022"/>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 Highlight"/>
          <p:cNvSpPr/>
          <p:nvPr/>
        </p:nvSpPr>
        <p:spPr>
          <a:xfrm>
            <a:off x="856418" y="3791606"/>
            <a:ext cx="1074857" cy="248575"/>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3" name="WHSN Highlight"/>
          <p:cNvSpPr/>
          <p:nvPr/>
        </p:nvSpPr>
        <p:spPr>
          <a:xfrm>
            <a:off x="848536" y="4104507"/>
            <a:ext cx="1082740" cy="265044"/>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grpSp>
        <p:nvGrpSpPr>
          <p:cNvPr id="3" name="Group 2"/>
          <p:cNvGrpSpPr/>
          <p:nvPr/>
        </p:nvGrpSpPr>
        <p:grpSpPr>
          <a:xfrm>
            <a:off x="897914" y="3340123"/>
            <a:ext cx="1391232" cy="680593"/>
            <a:chOff x="897914" y="3340123"/>
            <a:chExt cx="1391232" cy="680593"/>
          </a:xfrm>
        </p:grpSpPr>
        <p:pic>
          <p:nvPicPr>
            <p:cNvPr id="18" name="my results hover screen"/>
            <p:cNvPicPr>
              <a:picLocks noChangeAspect="1"/>
            </p:cNvPicPr>
            <p:nvPr/>
          </p:nvPicPr>
          <p:blipFill rotWithShape="1">
            <a:blip r:embed="rId5"/>
            <a:srcRect l="14893" t="29733" r="64762" b="56914"/>
            <a:stretch/>
          </p:blipFill>
          <p:spPr>
            <a:xfrm>
              <a:off x="981107" y="3415652"/>
              <a:ext cx="1254034" cy="548640"/>
            </a:xfrm>
            <a:prstGeom prst="rect">
              <a:avLst/>
            </a:prstGeom>
          </p:spPr>
        </p:pic>
        <p:sp>
          <p:nvSpPr>
            <p:cNvPr id="19" name="Popup Highlight"/>
            <p:cNvSpPr/>
            <p:nvPr/>
          </p:nvSpPr>
          <p:spPr>
            <a:xfrm>
              <a:off x="897914" y="3340123"/>
              <a:ext cx="1391232" cy="680593"/>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grpSp>
    </p:spTree>
    <p:custDataLst>
      <p:tags r:id="rId1"/>
    </p:custDataLst>
    <p:extLst>
      <p:ext uri="{BB962C8B-B14F-4D97-AF65-F5344CB8AC3E}">
        <p14:creationId xmlns:p14="http://schemas.microsoft.com/office/powerpoint/2010/main" val="28796401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animBg="1"/>
      <p:bldP spid="9" grpId="0" animBg="1"/>
      <p:bldP spid="9" grpId="1"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ults screen"/>
          <p:cNvPicPr>
            <a:picLocks noChangeAspect="1"/>
          </p:cNvPicPr>
          <p:nvPr/>
        </p:nvPicPr>
        <p:blipFill>
          <a:blip r:embed="rId4"/>
          <a:stretch>
            <a:fillRect/>
          </a:stretch>
        </p:blipFill>
        <p:spPr>
          <a:xfrm>
            <a:off x="136802" y="2286000"/>
            <a:ext cx="6163195" cy="4108796"/>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smtClean="0"/>
              <a:t>My Results – Provisionally Winning Compensation</a:t>
            </a:r>
            <a:endParaRPr lang="en-US" sz="2400" dirty="0"/>
          </a:p>
        </p:txBody>
      </p:sp>
      <p:sp>
        <p:nvSpPr>
          <p:cNvPr id="6" name="TextBox"/>
          <p:cNvSpPr txBox="1"/>
          <p:nvPr/>
        </p:nvSpPr>
        <p:spPr>
          <a:xfrm>
            <a:off x="6438348" y="2209914"/>
            <a:ext cx="2705652" cy="1754326"/>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400" dirty="0" smtClean="0"/>
              <a:t>The My Results page also displays your </a:t>
            </a:r>
            <a:r>
              <a:rPr lang="en-US" sz="1400" dirty="0"/>
              <a:t>P</a:t>
            </a:r>
            <a:r>
              <a:rPr lang="en-US" sz="1400" dirty="0" smtClean="0"/>
              <a:t>rovisionally </a:t>
            </a:r>
            <a:r>
              <a:rPr lang="en-US" sz="1400" dirty="0"/>
              <a:t>W</a:t>
            </a:r>
            <a:r>
              <a:rPr lang="en-US" sz="1400" dirty="0" smtClean="0"/>
              <a:t>inning Compensation</a:t>
            </a:r>
          </a:p>
          <a:p>
            <a:pPr marL="173038" indent="-173038">
              <a:spcBef>
                <a:spcPts val="1200"/>
              </a:spcBef>
              <a:buFont typeface="Arial" panose="020B0604020202020204" pitchFamily="34" charset="0"/>
              <a:buChar char="•"/>
            </a:pPr>
            <a:r>
              <a:rPr lang="en-US" sz="1400" dirty="0" smtClean="0"/>
              <a:t>This amount </a:t>
            </a:r>
            <a:r>
              <a:rPr lang="en-US" sz="1400" dirty="0"/>
              <a:t>is calculated </a:t>
            </a:r>
            <a:r>
              <a:rPr lang="en-US" sz="1400" dirty="0" smtClean="0"/>
              <a:t>as the sum of the compensation of all your “FROZEN – Provisionally Winning” stations</a:t>
            </a:r>
            <a:endParaRPr lang="en-US" sz="14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5" name="Compensation Highlight"/>
          <p:cNvSpPr/>
          <p:nvPr/>
        </p:nvSpPr>
        <p:spPr>
          <a:xfrm>
            <a:off x="877878" y="2790925"/>
            <a:ext cx="1170017" cy="315633"/>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grpSp>
        <p:nvGrpSpPr>
          <p:cNvPr id="5" name="Group 4"/>
          <p:cNvGrpSpPr/>
          <p:nvPr/>
        </p:nvGrpSpPr>
        <p:grpSpPr>
          <a:xfrm>
            <a:off x="2117665" y="3203465"/>
            <a:ext cx="1934072" cy="1135090"/>
            <a:chOff x="2117665" y="3203465"/>
            <a:chExt cx="1934072" cy="1135090"/>
          </a:xfrm>
        </p:grpSpPr>
        <p:sp>
          <p:nvSpPr>
            <p:cNvPr id="16" name="Option held Highlight"/>
            <p:cNvSpPr/>
            <p:nvPr/>
          </p:nvSpPr>
          <p:spPr>
            <a:xfrm>
              <a:off x="2881720" y="3814466"/>
              <a:ext cx="1170017" cy="524089"/>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b="1" dirty="0">
                  <a:solidFill>
                    <a:srgbClr val="FF0000"/>
                  </a:solidFill>
                  <a:effectLst>
                    <a:outerShdw blurRad="38100" dist="38100" dir="2700000" algn="tl">
                      <a:srgbClr val="000000">
                        <a:alpha val="43137"/>
                      </a:srgbClr>
                    </a:outerShdw>
                  </a:effectLst>
                </a:rPr>
                <a:t>+</a:t>
              </a:r>
            </a:p>
          </p:txBody>
        </p:sp>
        <p:cxnSp>
          <p:nvCxnSpPr>
            <p:cNvPr id="17" name="Compensation and Option Held"/>
            <p:cNvCxnSpPr/>
            <p:nvPr/>
          </p:nvCxnSpPr>
          <p:spPr>
            <a:xfrm>
              <a:off x="2117665" y="3203465"/>
              <a:ext cx="666665" cy="474232"/>
            </a:xfrm>
            <a:prstGeom prst="lin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cxnSp>
      </p:grpSp>
    </p:spTree>
    <p:custDataLst>
      <p:tags r:id="rId1"/>
    </p:custDataLst>
    <p:extLst>
      <p:ext uri="{BB962C8B-B14F-4D97-AF65-F5344CB8AC3E}">
        <p14:creationId xmlns:p14="http://schemas.microsoft.com/office/powerpoint/2010/main" val="12380606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y results screen"/>
          <p:cNvPicPr>
            <a:picLocks noChangeAspect="1"/>
          </p:cNvPicPr>
          <p:nvPr/>
        </p:nvPicPr>
        <p:blipFill>
          <a:blip r:embed="rId4"/>
          <a:stretch>
            <a:fillRect/>
          </a:stretch>
        </p:blipFill>
        <p:spPr>
          <a:xfrm>
            <a:off x="136802" y="2286000"/>
            <a:ext cx="6163194" cy="4108795"/>
          </a:xfrm>
          <a:prstGeom prst="rect">
            <a:avLst/>
          </a:prstGeom>
        </p:spPr>
      </p:pic>
      <p:pic>
        <p:nvPicPr>
          <p:cNvPr id="4" name="place bids screen"/>
          <p:cNvPicPr>
            <a:picLocks noChangeAspect="1"/>
          </p:cNvPicPr>
          <p:nvPr/>
        </p:nvPicPr>
        <p:blipFill>
          <a:blip r:embed="rId5"/>
          <a:stretch>
            <a:fillRect/>
          </a:stretch>
        </p:blipFill>
        <p:spPr>
          <a:xfrm>
            <a:off x="136802" y="2295726"/>
            <a:ext cx="6163194" cy="4108796"/>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smtClean="0"/>
              <a:t>End of Bidding in a Stage for a Bidder</a:t>
            </a:r>
            <a:endParaRPr lang="en-US" sz="2400" dirty="0"/>
          </a:p>
        </p:txBody>
      </p:sp>
      <p:sp>
        <p:nvSpPr>
          <p:cNvPr id="6" name="TextBox"/>
          <p:cNvSpPr txBox="1"/>
          <p:nvPr/>
        </p:nvSpPr>
        <p:spPr>
          <a:xfrm>
            <a:off x="6490211" y="2392796"/>
            <a:ext cx="2570662" cy="3354765"/>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smtClean="0"/>
              <a:t>When all of your stations have either exited the auction or become provisionally winning, you no longer need to bid for the remainder of the stage (shown here for a bidder with one station)</a:t>
            </a:r>
            <a:endParaRPr lang="en-US" sz="1600" dirty="0"/>
          </a:p>
          <a:p>
            <a:pPr marL="173038" indent="-173038">
              <a:spcBef>
                <a:spcPts val="1200"/>
              </a:spcBef>
              <a:buFont typeface="Arial" panose="020B0604020202020204" pitchFamily="34" charset="0"/>
              <a:buChar char="•"/>
            </a:pPr>
            <a:r>
              <a:rPr lang="en-US" sz="1600" dirty="0" smtClean="0"/>
              <a:t>The </a:t>
            </a:r>
            <a:r>
              <a:rPr lang="en-US" sz="1600" dirty="0"/>
              <a:t>Place Bids screen </a:t>
            </a:r>
            <a:r>
              <a:rPr lang="en-US" sz="1600" dirty="0" smtClean="0"/>
              <a:t>will not be functional even while a round is open</a:t>
            </a:r>
            <a:endParaRPr lang="en-US" sz="1600" dirty="0"/>
          </a:p>
          <a:p>
            <a:pPr marL="173038" indent="-173038">
              <a:spcBef>
                <a:spcPts val="1200"/>
              </a:spcBef>
              <a:buFont typeface="Arial" panose="020B0604020202020204" pitchFamily="34" charset="0"/>
              <a:buChar char="•"/>
            </a:pPr>
            <a:endParaRPr lang="en-US" sz="16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2" name="Warning Highlight"/>
          <p:cNvSpPr/>
          <p:nvPr/>
        </p:nvSpPr>
        <p:spPr>
          <a:xfrm>
            <a:off x="2056858" y="2683123"/>
            <a:ext cx="3145763" cy="306162"/>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33431663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ults screen"/>
          <p:cNvPicPr>
            <a:picLocks noChangeAspect="1"/>
          </p:cNvPicPr>
          <p:nvPr/>
        </p:nvPicPr>
        <p:blipFill>
          <a:blip r:embed="rId4"/>
          <a:stretch>
            <a:fillRect/>
          </a:stretch>
        </p:blipFill>
        <p:spPr>
          <a:xfrm>
            <a:off x="136802" y="2286000"/>
            <a:ext cx="6163194" cy="4108796"/>
          </a:xfrm>
          <a:prstGeom prst="rect">
            <a:avLst/>
          </a:prstGeom>
        </p:spPr>
      </p:pic>
      <p:sp>
        <p:nvSpPr>
          <p:cNvPr id="2" name="Title"/>
          <p:cNvSpPr>
            <a:spLocks noGrp="1"/>
          </p:cNvSpPr>
          <p:nvPr>
            <p:ph type="title"/>
          </p:nvPr>
        </p:nvSpPr>
        <p:spPr>
          <a:xfrm>
            <a:off x="369888" y="1618900"/>
            <a:ext cx="7805737" cy="610658"/>
          </a:xfrm>
        </p:spPr>
        <p:txBody>
          <a:bodyPr/>
          <a:lstStyle/>
          <a:p>
            <a:r>
              <a:rPr lang="en-US" sz="2400" dirty="0"/>
              <a:t>Viewing the Results when the Stage has Concluded</a:t>
            </a:r>
          </a:p>
        </p:txBody>
      </p:sp>
      <p:sp>
        <p:nvSpPr>
          <p:cNvPr id="6" name="TextBox"/>
          <p:cNvSpPr txBox="1"/>
          <p:nvPr/>
        </p:nvSpPr>
        <p:spPr>
          <a:xfrm>
            <a:off x="6490211" y="2392796"/>
            <a:ext cx="2554704" cy="4093428"/>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When the stage has concluded, this is indicated on </a:t>
            </a:r>
            <a:r>
              <a:rPr lang="en-US" sz="1600" dirty="0" smtClean="0"/>
              <a:t>the top bar in place of the countdown timer</a:t>
            </a:r>
            <a:endParaRPr lang="en-US" sz="1600" dirty="0"/>
          </a:p>
          <a:p>
            <a:pPr marL="173038" indent="-173038">
              <a:spcBef>
                <a:spcPts val="1200"/>
              </a:spcBef>
              <a:buFont typeface="Arial" panose="020B0604020202020204" pitchFamily="34" charset="0"/>
              <a:buChar char="•"/>
            </a:pPr>
            <a:r>
              <a:rPr lang="en-US" sz="1600" dirty="0"/>
              <a:t>The My Results screen </a:t>
            </a:r>
            <a:r>
              <a:rPr lang="en-US" sz="1600" dirty="0" smtClean="0"/>
              <a:t>for the last round of the stage displays </a:t>
            </a:r>
            <a:r>
              <a:rPr lang="en-US" sz="1600" dirty="0"/>
              <a:t>the status </a:t>
            </a:r>
            <a:r>
              <a:rPr lang="en-US" sz="1600" dirty="0" smtClean="0"/>
              <a:t>for each of your stations at the conclusion of the stage</a:t>
            </a:r>
            <a:endParaRPr lang="en-US" sz="1600" dirty="0"/>
          </a:p>
          <a:p>
            <a:pPr marL="173038" indent="-173038">
              <a:spcBef>
                <a:spcPts val="1200"/>
              </a:spcBef>
              <a:buFont typeface="Arial" panose="020B0604020202020204" pitchFamily="34" charset="0"/>
              <a:buChar char="•"/>
            </a:pPr>
            <a:r>
              <a:rPr lang="en-US" sz="1600" dirty="0" smtClean="0"/>
              <a:t>As well as your </a:t>
            </a:r>
            <a:r>
              <a:rPr lang="en-US" sz="1600" dirty="0"/>
              <a:t>provisionally winning compensation for the stage</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2" name="Concluded Highlight"/>
          <p:cNvSpPr/>
          <p:nvPr/>
        </p:nvSpPr>
        <p:spPr>
          <a:xfrm>
            <a:off x="5065776" y="2339741"/>
            <a:ext cx="646177" cy="165716"/>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9" name="Status Highlight"/>
          <p:cNvSpPr/>
          <p:nvPr/>
        </p:nvSpPr>
        <p:spPr>
          <a:xfrm>
            <a:off x="901174" y="3158476"/>
            <a:ext cx="1078140" cy="1127012"/>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5" name="Compensation Highlight"/>
          <p:cNvSpPr/>
          <p:nvPr/>
        </p:nvSpPr>
        <p:spPr>
          <a:xfrm>
            <a:off x="877878" y="2790925"/>
            <a:ext cx="1170017" cy="315633"/>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6" name="Option held Highlight"/>
          <p:cNvSpPr/>
          <p:nvPr/>
        </p:nvSpPr>
        <p:spPr>
          <a:xfrm>
            <a:off x="2836193" y="3267517"/>
            <a:ext cx="1170017" cy="524089"/>
          </a:xfrm>
          <a:prstGeom prst="roundRect">
            <a:avLst>
              <a:gd name="adj" fmla="val 12028"/>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r>
              <a:rPr lang="en-GB" b="1" dirty="0">
                <a:solidFill>
                  <a:srgbClr val="FF0000"/>
                </a:solidFill>
                <a:effectLst>
                  <a:outerShdw blurRad="38100" dist="38100" dir="2700000" algn="tl">
                    <a:srgbClr val="000000">
                      <a:alpha val="43137"/>
                    </a:srgbClr>
                  </a:outerShdw>
                </a:effectLst>
              </a:rPr>
              <a:t>+</a:t>
            </a:r>
          </a:p>
        </p:txBody>
      </p:sp>
      <p:cxnSp>
        <p:nvCxnSpPr>
          <p:cNvPr id="17" name="Compensation and Option Held"/>
          <p:cNvCxnSpPr/>
          <p:nvPr/>
        </p:nvCxnSpPr>
        <p:spPr>
          <a:xfrm>
            <a:off x="2117665" y="3115753"/>
            <a:ext cx="666665" cy="474232"/>
          </a:xfrm>
          <a:prstGeom prst="lin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cxnSp>
    </p:spTree>
    <p:custDataLst>
      <p:tags r:id="rId1"/>
    </p:custDataLst>
    <p:extLst>
      <p:ext uri="{BB962C8B-B14F-4D97-AF65-F5344CB8AC3E}">
        <p14:creationId xmlns:p14="http://schemas.microsoft.com/office/powerpoint/2010/main" val="39941774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animBg="1"/>
      <p:bldP spid="9" grpId="0" animBg="1"/>
      <p:bldP spid="15"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ownload screen"/>
          <p:cNvPicPr>
            <a:picLocks noChangeAspect="1"/>
          </p:cNvPicPr>
          <p:nvPr/>
        </p:nvPicPr>
        <p:blipFill>
          <a:blip r:embed="rId4"/>
          <a:stretch>
            <a:fillRect/>
          </a:stretch>
        </p:blipFill>
        <p:spPr>
          <a:xfrm>
            <a:off x="136802" y="2286000"/>
            <a:ext cx="6163194" cy="4108795"/>
          </a:xfrm>
          <a:prstGeom prst="rect">
            <a:avLst/>
          </a:prstGeom>
        </p:spPr>
      </p:pic>
      <p:sp>
        <p:nvSpPr>
          <p:cNvPr id="2" name="Title"/>
          <p:cNvSpPr>
            <a:spLocks noGrp="1"/>
          </p:cNvSpPr>
          <p:nvPr>
            <p:ph type="title"/>
          </p:nvPr>
        </p:nvSpPr>
        <p:spPr>
          <a:xfrm>
            <a:off x="369888" y="1618900"/>
            <a:ext cx="8579040" cy="610658"/>
          </a:xfrm>
        </p:spPr>
        <p:txBody>
          <a:bodyPr/>
          <a:lstStyle/>
          <a:p>
            <a:r>
              <a:rPr lang="en-US" sz="2400" dirty="0"/>
              <a:t>Downloading the Results when the Stage has Concluded</a:t>
            </a:r>
          </a:p>
        </p:txBody>
      </p:sp>
      <p:sp>
        <p:nvSpPr>
          <p:cNvPr id="6" name="TextBox"/>
          <p:cNvSpPr txBox="1"/>
          <p:nvPr/>
        </p:nvSpPr>
        <p:spPr>
          <a:xfrm>
            <a:off x="6490211" y="2392796"/>
            <a:ext cx="2554704" cy="1569660"/>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a:t>We recommend that you download all files after the </a:t>
            </a:r>
            <a:r>
              <a:rPr lang="en-US" sz="1600" dirty="0" smtClean="0"/>
              <a:t>reverse auction for a stage has </a:t>
            </a:r>
            <a:r>
              <a:rPr lang="en-US" sz="1600" dirty="0"/>
              <a:t>concluded and take printouts of any screens you wish to </a:t>
            </a:r>
            <a:r>
              <a:rPr lang="en-US" sz="1600" dirty="0" smtClean="0"/>
              <a:t>keep</a:t>
            </a:r>
            <a:endParaRPr lang="en-US" sz="16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9" name="Status Highlight"/>
          <p:cNvSpPr/>
          <p:nvPr/>
        </p:nvSpPr>
        <p:spPr>
          <a:xfrm>
            <a:off x="1364470" y="3158476"/>
            <a:ext cx="1220234" cy="688100"/>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2052216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Reporting system</a:t>
            </a:r>
            <a:endParaRPr lang="en-US" dirty="0"/>
          </a:p>
        </p:txBody>
      </p:sp>
      <p:sp>
        <p:nvSpPr>
          <p:cNvPr id="3" name="Text Placeholder 2"/>
          <p:cNvSpPr>
            <a:spLocks noGrp="1"/>
          </p:cNvSpPr>
          <p:nvPr>
            <p:ph type="body" idx="1"/>
          </p:nvPr>
        </p:nvSpPr>
        <p:spPr/>
        <p:txBody>
          <a:bodyPr/>
          <a:lstStyle/>
          <a:p>
            <a:r>
              <a:rPr lang="en-US" dirty="0" smtClean="0"/>
              <a:t>Reverse Auction Clock Phase Workshop</a:t>
            </a:r>
            <a:endParaRPr lang="en-US" dirty="0"/>
          </a:p>
        </p:txBody>
      </p:sp>
    </p:spTree>
    <p:extLst>
      <p:ext uri="{BB962C8B-B14F-4D97-AF65-F5344CB8AC3E}">
        <p14:creationId xmlns:p14="http://schemas.microsoft.com/office/powerpoint/2010/main" val="25916848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 Auction Public Reporting System</a:t>
            </a:r>
            <a:endParaRPr lang="en-US" dirty="0"/>
          </a:p>
        </p:txBody>
      </p:sp>
      <p:sp>
        <p:nvSpPr>
          <p:cNvPr id="3" name="Content Placeholder 2"/>
          <p:cNvSpPr>
            <a:spLocks noGrp="1"/>
          </p:cNvSpPr>
          <p:nvPr>
            <p:ph idx="1"/>
          </p:nvPr>
        </p:nvSpPr>
        <p:spPr/>
        <p:txBody>
          <a:bodyPr/>
          <a:lstStyle/>
          <a:p>
            <a:r>
              <a:rPr lang="en-US" dirty="0" smtClean="0"/>
              <a:t>Beginning May 27</a:t>
            </a:r>
            <a:r>
              <a:rPr lang="en-US" baseline="30000" dirty="0" smtClean="0"/>
              <a:t>th</a:t>
            </a:r>
            <a:r>
              <a:rPr lang="en-US" dirty="0"/>
              <a:t> </a:t>
            </a:r>
            <a:r>
              <a:rPr lang="en-US" dirty="0" smtClean="0"/>
              <a:t>and continuing throughout the incentive auction, the public can access an Incentive Auction Public Reporting System (PRS) </a:t>
            </a:r>
          </a:p>
          <a:p>
            <a:r>
              <a:rPr lang="en-US" dirty="0" smtClean="0"/>
              <a:t>The PRS has three primary functions</a:t>
            </a:r>
          </a:p>
          <a:p>
            <a:pPr lvl="1">
              <a:spcAft>
                <a:spcPts val="600"/>
              </a:spcAft>
            </a:pPr>
            <a:r>
              <a:rPr lang="en-US" dirty="0" smtClean="0"/>
              <a:t>Dashboard:  Allows the public to monitor the status of the incentive auction</a:t>
            </a:r>
          </a:p>
          <a:p>
            <a:pPr lvl="1">
              <a:spcAft>
                <a:spcPts val="600"/>
              </a:spcAft>
            </a:pPr>
            <a:r>
              <a:rPr lang="en-US" dirty="0" smtClean="0"/>
              <a:t>Announcements:  Allows the public to view announcements from the Auction System that have been made public</a:t>
            </a:r>
          </a:p>
          <a:p>
            <a:pPr lvl="1">
              <a:spcAft>
                <a:spcPts val="600"/>
              </a:spcAft>
            </a:pPr>
            <a:r>
              <a:rPr lang="en-US" dirty="0" smtClean="0"/>
              <a:t>Forward Auction Product Status:  Provides information about the products in the forward auction as well as round by round product results during the forward auction clock phase</a:t>
            </a:r>
            <a:endParaRPr lang="en-US" dirty="0"/>
          </a:p>
        </p:txBody>
      </p:sp>
    </p:spTree>
    <p:extLst>
      <p:ext uri="{BB962C8B-B14F-4D97-AF65-F5344CB8AC3E}">
        <p14:creationId xmlns:p14="http://schemas.microsoft.com/office/powerpoint/2010/main" val="32369649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Auction</a:t>
            </a:r>
            <a:endParaRPr lang="en-US" dirty="0"/>
          </a:p>
        </p:txBody>
      </p:sp>
      <p:sp>
        <p:nvSpPr>
          <p:cNvPr id="3" name="Content Placeholder 2"/>
          <p:cNvSpPr>
            <a:spLocks noGrp="1"/>
          </p:cNvSpPr>
          <p:nvPr>
            <p:ph idx="1"/>
          </p:nvPr>
        </p:nvSpPr>
        <p:spPr>
          <a:xfrm>
            <a:off x="369888" y="2230788"/>
            <a:ext cx="8462962" cy="5522294"/>
          </a:xfrm>
        </p:spPr>
        <p:txBody>
          <a:bodyPr/>
          <a:lstStyle/>
          <a:p>
            <a:pPr>
              <a:spcAft>
                <a:spcPts val="600"/>
              </a:spcAft>
            </a:pPr>
            <a:r>
              <a:rPr lang="en-US" sz="2000" dirty="0" smtClean="0">
                <a:solidFill>
                  <a:schemeClr val="tx1">
                    <a:lumMod val="50000"/>
                  </a:schemeClr>
                </a:solidFill>
              </a:rPr>
              <a:t>Qualified </a:t>
            </a:r>
            <a:r>
              <a:rPr lang="en-US" sz="2000" dirty="0">
                <a:solidFill>
                  <a:schemeClr val="tx1">
                    <a:lumMod val="50000"/>
                  </a:schemeClr>
                </a:solidFill>
              </a:rPr>
              <a:t>bidders </a:t>
            </a:r>
            <a:r>
              <a:rPr lang="en-US" sz="2000" dirty="0" smtClean="0">
                <a:solidFill>
                  <a:schemeClr val="tx1">
                    <a:lumMod val="50000"/>
                  </a:schemeClr>
                </a:solidFill>
              </a:rPr>
              <a:t>should familiarize themselves with the </a:t>
            </a:r>
            <a:r>
              <a:rPr lang="en-US" sz="2000" dirty="0">
                <a:solidFill>
                  <a:schemeClr val="tx1">
                    <a:lumMod val="50000"/>
                  </a:schemeClr>
                </a:solidFill>
              </a:rPr>
              <a:t>bidding software </a:t>
            </a:r>
            <a:r>
              <a:rPr lang="en-US" sz="2000" dirty="0" smtClean="0">
                <a:solidFill>
                  <a:schemeClr val="tx1">
                    <a:lumMod val="50000"/>
                  </a:schemeClr>
                </a:solidFill>
              </a:rPr>
              <a:t>and may use the mock auction</a:t>
            </a:r>
          </a:p>
          <a:p>
            <a:pPr>
              <a:spcAft>
                <a:spcPts val="600"/>
              </a:spcAft>
            </a:pPr>
            <a:r>
              <a:rPr lang="en-US" sz="2000" dirty="0" smtClean="0">
                <a:solidFill>
                  <a:schemeClr val="tx1">
                    <a:lumMod val="50000"/>
                  </a:schemeClr>
                </a:solidFill>
              </a:rPr>
              <a:t>The </a:t>
            </a:r>
            <a:r>
              <a:rPr lang="en-US" sz="2000" dirty="0">
                <a:solidFill>
                  <a:schemeClr val="tx1">
                    <a:lumMod val="50000"/>
                  </a:schemeClr>
                </a:solidFill>
              </a:rPr>
              <a:t>station(s) assigned to a bidder in the mock auction will be </a:t>
            </a:r>
            <a:r>
              <a:rPr lang="en-US" sz="2000" dirty="0" smtClean="0">
                <a:solidFill>
                  <a:schemeClr val="tx1">
                    <a:lumMod val="50000"/>
                  </a:schemeClr>
                </a:solidFill>
              </a:rPr>
              <a:t>hypothetical and </a:t>
            </a:r>
            <a:r>
              <a:rPr lang="en-US" sz="2000" dirty="0">
                <a:solidFill>
                  <a:schemeClr val="tx1">
                    <a:lumMod val="50000"/>
                  </a:schemeClr>
                </a:solidFill>
              </a:rPr>
              <a:t>the price offers that bidders see in the mock auction will not be the same as the actual price offers they see in the reverse auction </a:t>
            </a:r>
            <a:r>
              <a:rPr lang="en-US" sz="2000" dirty="0" smtClean="0">
                <a:solidFill>
                  <a:schemeClr val="tx1">
                    <a:lumMod val="50000"/>
                  </a:schemeClr>
                </a:solidFill>
              </a:rPr>
              <a:t>itself</a:t>
            </a:r>
          </a:p>
          <a:p>
            <a:pPr lvl="1">
              <a:spcAft>
                <a:spcPts val="600"/>
              </a:spcAft>
            </a:pPr>
            <a:r>
              <a:rPr lang="en-US" sz="1800" dirty="0" smtClean="0">
                <a:solidFill>
                  <a:schemeClr val="tx1">
                    <a:lumMod val="50000"/>
                  </a:schemeClr>
                </a:solidFill>
              </a:rPr>
              <a:t>The number </a:t>
            </a:r>
            <a:r>
              <a:rPr lang="en-US" sz="1800" dirty="0">
                <a:solidFill>
                  <a:schemeClr val="tx1">
                    <a:lumMod val="50000"/>
                  </a:schemeClr>
                </a:solidFill>
              </a:rPr>
              <a:t>and variety of </a:t>
            </a:r>
            <a:r>
              <a:rPr lang="en-US" sz="1800" dirty="0" smtClean="0">
                <a:solidFill>
                  <a:schemeClr val="tx1">
                    <a:lumMod val="50000"/>
                  </a:schemeClr>
                </a:solidFill>
              </a:rPr>
              <a:t>stations assigned to a bidder </a:t>
            </a:r>
            <a:r>
              <a:rPr lang="en-US" sz="1800" dirty="0">
                <a:solidFill>
                  <a:schemeClr val="tx1">
                    <a:lumMod val="50000"/>
                  </a:schemeClr>
                </a:solidFill>
              </a:rPr>
              <a:t>for the mock </a:t>
            </a:r>
            <a:r>
              <a:rPr lang="en-US" sz="1800" dirty="0" smtClean="0">
                <a:solidFill>
                  <a:schemeClr val="tx1">
                    <a:lumMod val="50000"/>
                  </a:schemeClr>
                </a:solidFill>
              </a:rPr>
              <a:t>auction will be similar </a:t>
            </a:r>
            <a:r>
              <a:rPr lang="en-US" sz="1800" dirty="0">
                <a:solidFill>
                  <a:schemeClr val="tx1">
                    <a:lumMod val="50000"/>
                  </a:schemeClr>
                </a:solidFill>
              </a:rPr>
              <a:t>to what the bidder will have during the actual clock phase of the reverse auction </a:t>
            </a:r>
            <a:endParaRPr lang="en-US" sz="1800" dirty="0" smtClean="0">
              <a:solidFill>
                <a:schemeClr val="tx1">
                  <a:lumMod val="50000"/>
                </a:schemeClr>
              </a:solidFill>
            </a:endParaRPr>
          </a:p>
          <a:p>
            <a:pPr>
              <a:spcAft>
                <a:spcPts val="600"/>
              </a:spcAft>
            </a:pPr>
            <a:r>
              <a:rPr lang="en-US" sz="2000" dirty="0" smtClean="0">
                <a:solidFill>
                  <a:schemeClr val="tx1">
                    <a:lumMod val="50000"/>
                  </a:schemeClr>
                </a:solidFill>
              </a:rPr>
              <a:t>The </a:t>
            </a:r>
            <a:r>
              <a:rPr lang="en-US" sz="2000" dirty="0">
                <a:solidFill>
                  <a:schemeClr val="tx1">
                    <a:lumMod val="50000"/>
                  </a:schemeClr>
                </a:solidFill>
              </a:rPr>
              <a:t>mock auction will simulate the start of the auction, and each bidder will be allowed to submit bids for the stations </a:t>
            </a:r>
            <a:r>
              <a:rPr lang="en-US" sz="2000" dirty="0" smtClean="0">
                <a:solidFill>
                  <a:schemeClr val="tx1">
                    <a:lumMod val="50000"/>
                  </a:schemeClr>
                </a:solidFill>
              </a:rPr>
              <a:t>shown in the Auction System </a:t>
            </a:r>
          </a:p>
          <a:p>
            <a:pPr lvl="1">
              <a:spcAft>
                <a:spcPts val="600"/>
              </a:spcAft>
            </a:pPr>
            <a:r>
              <a:rPr lang="en-US" sz="1800" dirty="0" smtClean="0">
                <a:solidFill>
                  <a:schemeClr val="tx1">
                    <a:lumMod val="50000"/>
                  </a:schemeClr>
                </a:solidFill>
              </a:rPr>
              <a:t>If </a:t>
            </a:r>
            <a:r>
              <a:rPr lang="en-US" sz="1800" dirty="0">
                <a:solidFill>
                  <a:schemeClr val="tx1">
                    <a:lumMod val="50000"/>
                  </a:schemeClr>
                </a:solidFill>
              </a:rPr>
              <a:t>a bidder does not </a:t>
            </a:r>
            <a:r>
              <a:rPr lang="en-US" sz="1800" dirty="0" smtClean="0">
                <a:solidFill>
                  <a:schemeClr val="tx1">
                    <a:lumMod val="50000"/>
                  </a:schemeClr>
                </a:solidFill>
              </a:rPr>
              <a:t>place a bid for </a:t>
            </a:r>
            <a:r>
              <a:rPr lang="en-US" sz="1800" dirty="0">
                <a:solidFill>
                  <a:schemeClr val="tx1">
                    <a:lumMod val="50000"/>
                  </a:schemeClr>
                </a:solidFill>
              </a:rPr>
              <a:t>a </a:t>
            </a:r>
            <a:r>
              <a:rPr lang="en-US" sz="1800" dirty="0" smtClean="0">
                <a:solidFill>
                  <a:schemeClr val="tx1">
                    <a:lumMod val="50000"/>
                  </a:schemeClr>
                </a:solidFill>
              </a:rPr>
              <a:t>station, just as in the actual auction, the Auction System will treat the missing bid as a bid to drop out of the auction</a:t>
            </a:r>
            <a:endParaRPr lang="en-US" dirty="0" smtClean="0">
              <a:solidFill>
                <a:schemeClr val="tx1">
                  <a:lumMod val="50000"/>
                </a:schemeClr>
              </a:solidFill>
            </a:endParaRPr>
          </a:p>
        </p:txBody>
      </p:sp>
    </p:spTree>
    <p:extLst>
      <p:ext uri="{BB962C8B-B14F-4D97-AF65-F5344CB8AC3E}">
        <p14:creationId xmlns:p14="http://schemas.microsoft.com/office/powerpoint/2010/main" val="246713342"/>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 Auction Public Reporting System</a:t>
            </a:r>
            <a:endParaRPr lang="en-US" dirty="0"/>
          </a:p>
        </p:txBody>
      </p:sp>
      <p:sp>
        <p:nvSpPr>
          <p:cNvPr id="3" name="Content Placeholder 2"/>
          <p:cNvSpPr>
            <a:spLocks noGrp="1"/>
          </p:cNvSpPr>
          <p:nvPr>
            <p:ph idx="1"/>
          </p:nvPr>
        </p:nvSpPr>
        <p:spPr/>
        <p:txBody>
          <a:bodyPr/>
          <a:lstStyle/>
          <a:p>
            <a:pPr>
              <a:spcAft>
                <a:spcPts val="600"/>
              </a:spcAft>
            </a:pPr>
            <a:r>
              <a:rPr lang="en-US" dirty="0" smtClean="0"/>
              <a:t>The FCC will provide a user guide for the PRS on the Auction 1000 website</a:t>
            </a:r>
          </a:p>
          <a:p>
            <a:pPr>
              <a:spcAft>
                <a:spcPts val="600"/>
              </a:spcAft>
            </a:pPr>
            <a:r>
              <a:rPr lang="en-US" dirty="0" smtClean="0"/>
              <a:t>In this presentation we provide a brief overview of the dashboard</a:t>
            </a:r>
          </a:p>
          <a:p>
            <a:pPr>
              <a:spcAft>
                <a:spcPts val="600"/>
              </a:spcAft>
            </a:pPr>
            <a:r>
              <a:rPr lang="en-US" dirty="0" smtClean="0"/>
              <a:t>The data in this presentation is for illustrative purposes only and in no way represents predictions on the part of the FCC regarding the outcome of the incentive auction</a:t>
            </a:r>
            <a:endParaRPr lang="en-US" dirty="0"/>
          </a:p>
        </p:txBody>
      </p:sp>
    </p:spTree>
    <p:extLst>
      <p:ext uri="{BB962C8B-B14F-4D97-AF65-F5344CB8AC3E}">
        <p14:creationId xmlns:p14="http://schemas.microsoft.com/office/powerpoint/2010/main" val="24844555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10139"/>
          <a:stretch/>
        </p:blipFill>
        <p:spPr>
          <a:xfrm>
            <a:off x="203200" y="2323244"/>
            <a:ext cx="6184415" cy="3483277"/>
          </a:xfrm>
          <a:prstGeom prst="rect">
            <a:avLst/>
          </a:prstGeom>
        </p:spPr>
      </p:pic>
      <p:sp>
        <p:nvSpPr>
          <p:cNvPr id="2" name="Title"/>
          <p:cNvSpPr>
            <a:spLocks noGrp="1"/>
          </p:cNvSpPr>
          <p:nvPr>
            <p:ph type="title"/>
          </p:nvPr>
        </p:nvSpPr>
        <p:spPr>
          <a:xfrm>
            <a:off x="369888" y="1618900"/>
            <a:ext cx="8579040" cy="610658"/>
          </a:xfrm>
        </p:spPr>
        <p:txBody>
          <a:bodyPr/>
          <a:lstStyle/>
          <a:p>
            <a:r>
              <a:rPr lang="en-US" sz="2400" dirty="0" smtClean="0"/>
              <a:t>Dashboard: During Stage 1 of the Reverse Auction</a:t>
            </a:r>
            <a:endParaRPr lang="en-US" sz="2400" dirty="0"/>
          </a:p>
        </p:txBody>
      </p:sp>
      <p:sp>
        <p:nvSpPr>
          <p:cNvPr id="6" name="TextBox"/>
          <p:cNvSpPr txBox="1"/>
          <p:nvPr/>
        </p:nvSpPr>
        <p:spPr>
          <a:xfrm>
            <a:off x="6455311" y="2134536"/>
            <a:ext cx="2554704" cy="4547399"/>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smtClean="0"/>
              <a:t>During Stage 1 of the reverse auction the dashboard will display</a:t>
            </a:r>
          </a:p>
          <a:p>
            <a:pPr marL="355600" lvl="1" indent="-174625">
              <a:spcBef>
                <a:spcPts val="300"/>
              </a:spcBef>
              <a:buFont typeface="Arial" panose="020B0604020202020204" pitchFamily="34" charset="0"/>
              <a:buChar char="•"/>
            </a:pPr>
            <a:r>
              <a:rPr lang="en-US" sz="1400" dirty="0"/>
              <a:t>The stage number</a:t>
            </a:r>
          </a:p>
          <a:p>
            <a:pPr marL="355600" lvl="1" indent="-174625">
              <a:spcBef>
                <a:spcPts val="300"/>
              </a:spcBef>
              <a:buFont typeface="Arial" panose="020B0604020202020204" pitchFamily="34" charset="0"/>
              <a:buChar char="•"/>
            </a:pPr>
            <a:r>
              <a:rPr lang="en-US" sz="1400" dirty="0"/>
              <a:t>An overall </a:t>
            </a:r>
            <a:r>
              <a:rPr lang="en-US" sz="1400" dirty="0" smtClean="0"/>
              <a:t>status of the incentive auction</a:t>
            </a:r>
            <a:endParaRPr lang="en-US" sz="1400" dirty="0"/>
          </a:p>
          <a:p>
            <a:pPr marL="355600" lvl="1" indent="-174625">
              <a:spcBef>
                <a:spcPts val="300"/>
              </a:spcBef>
              <a:buFont typeface="Arial" panose="020B0604020202020204" pitchFamily="34" charset="0"/>
              <a:buChar char="•"/>
            </a:pPr>
            <a:r>
              <a:rPr lang="en-US" sz="1400" dirty="0"/>
              <a:t>The clearing target and licensed spectrum amount for the current stage</a:t>
            </a:r>
          </a:p>
          <a:p>
            <a:pPr marL="355600" lvl="1" indent="-174625">
              <a:spcBef>
                <a:spcPts val="300"/>
              </a:spcBef>
              <a:buFont typeface="Arial" panose="020B0604020202020204" pitchFamily="34" charset="0"/>
              <a:buChar char="•"/>
            </a:pPr>
            <a:r>
              <a:rPr lang="en-US" sz="1400" dirty="0"/>
              <a:t>The current round number in the reverse auction</a:t>
            </a:r>
          </a:p>
          <a:p>
            <a:pPr marL="355600" lvl="1" indent="-174625">
              <a:spcBef>
                <a:spcPts val="300"/>
              </a:spcBef>
              <a:buFont typeface="Arial" panose="020B0604020202020204" pitchFamily="34" charset="0"/>
              <a:buChar char="•"/>
            </a:pPr>
            <a:r>
              <a:rPr lang="en-US" sz="1400" dirty="0" smtClean="0"/>
              <a:t>The status </a:t>
            </a:r>
            <a:r>
              <a:rPr lang="en-US" sz="1400" dirty="0"/>
              <a:t>of the forward auction</a:t>
            </a:r>
          </a:p>
          <a:p>
            <a:pPr marL="355600" lvl="1" indent="-174625">
              <a:spcBef>
                <a:spcPts val="300"/>
              </a:spcBef>
              <a:buFont typeface="Arial" panose="020B0604020202020204" pitchFamily="34" charset="0"/>
              <a:buChar char="•"/>
            </a:pPr>
            <a:r>
              <a:rPr lang="en-US" sz="1400" dirty="0" smtClean="0"/>
              <a:t>The </a:t>
            </a:r>
            <a:r>
              <a:rPr lang="en-US" sz="1400" dirty="0"/>
              <a:t>upcoming bidding schedule in the reverse </a:t>
            </a:r>
            <a:r>
              <a:rPr lang="en-US" sz="1400" dirty="0" smtClean="0"/>
              <a:t>auction</a:t>
            </a:r>
          </a:p>
          <a:p>
            <a:pPr marL="355600" lvl="1" indent="-174625">
              <a:spcBef>
                <a:spcPts val="300"/>
              </a:spcBef>
              <a:buFont typeface="Arial" panose="020B0604020202020204" pitchFamily="34" charset="0"/>
              <a:buChar char="•"/>
            </a:pPr>
            <a:r>
              <a:rPr lang="en-US" sz="1400" dirty="0" smtClean="0"/>
              <a:t>When the reverse auction has concluded for a stage, the total clearing cost</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9" name="Status Highlight"/>
          <p:cNvSpPr/>
          <p:nvPr/>
        </p:nvSpPr>
        <p:spPr>
          <a:xfrm>
            <a:off x="1111827" y="2630362"/>
            <a:ext cx="2175825" cy="259421"/>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0" name="Status Highlight"/>
          <p:cNvSpPr/>
          <p:nvPr/>
        </p:nvSpPr>
        <p:spPr>
          <a:xfrm>
            <a:off x="1111827" y="2834317"/>
            <a:ext cx="5275788" cy="259421"/>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2" name="Status Highlight"/>
          <p:cNvSpPr/>
          <p:nvPr/>
        </p:nvSpPr>
        <p:spPr>
          <a:xfrm>
            <a:off x="1111827" y="3105377"/>
            <a:ext cx="5275788" cy="370739"/>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3" name="Status Highlight"/>
          <p:cNvSpPr/>
          <p:nvPr/>
        </p:nvSpPr>
        <p:spPr>
          <a:xfrm>
            <a:off x="1111827" y="3476116"/>
            <a:ext cx="2462011" cy="554612"/>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Status Highlight"/>
          <p:cNvSpPr/>
          <p:nvPr/>
        </p:nvSpPr>
        <p:spPr>
          <a:xfrm>
            <a:off x="1111826" y="4274039"/>
            <a:ext cx="5292751" cy="1532482"/>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5" name="Status Highlight"/>
          <p:cNvSpPr/>
          <p:nvPr/>
        </p:nvSpPr>
        <p:spPr>
          <a:xfrm>
            <a:off x="3889945" y="3487754"/>
            <a:ext cx="2514633" cy="542973"/>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6" name="Status Highlight"/>
          <p:cNvSpPr/>
          <p:nvPr/>
        </p:nvSpPr>
        <p:spPr>
          <a:xfrm>
            <a:off x="1111828" y="3978772"/>
            <a:ext cx="2458666" cy="272113"/>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35377565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9773"/>
          <a:stretch/>
        </p:blipFill>
        <p:spPr>
          <a:xfrm>
            <a:off x="192024" y="2377440"/>
            <a:ext cx="6174195" cy="3632802"/>
          </a:xfrm>
          <a:prstGeom prst="rect">
            <a:avLst/>
          </a:prstGeom>
        </p:spPr>
      </p:pic>
      <p:sp>
        <p:nvSpPr>
          <p:cNvPr id="2" name="Title"/>
          <p:cNvSpPr>
            <a:spLocks noGrp="1"/>
          </p:cNvSpPr>
          <p:nvPr>
            <p:ph type="title"/>
          </p:nvPr>
        </p:nvSpPr>
        <p:spPr>
          <a:xfrm>
            <a:off x="369888" y="1618900"/>
            <a:ext cx="8579040" cy="610658"/>
          </a:xfrm>
        </p:spPr>
        <p:txBody>
          <a:bodyPr/>
          <a:lstStyle/>
          <a:p>
            <a:r>
              <a:rPr lang="en-US" sz="2400" dirty="0" smtClean="0"/>
              <a:t>Dashboard: During Stage 1 of the Forward Auction</a:t>
            </a:r>
            <a:endParaRPr lang="en-US" sz="2400" dirty="0"/>
          </a:p>
        </p:txBody>
      </p:sp>
      <p:sp>
        <p:nvSpPr>
          <p:cNvPr id="6" name="TextBox"/>
          <p:cNvSpPr txBox="1"/>
          <p:nvPr/>
        </p:nvSpPr>
        <p:spPr>
          <a:xfrm>
            <a:off x="6455311" y="2134536"/>
            <a:ext cx="2554704" cy="4285789"/>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smtClean="0"/>
              <a:t>During Stage 1 of the forward auction clock phase the dashboard will display</a:t>
            </a:r>
          </a:p>
          <a:p>
            <a:pPr marL="355600" lvl="1" indent="-174625">
              <a:spcBef>
                <a:spcPts val="300"/>
              </a:spcBef>
              <a:buFont typeface="Arial" panose="020B0604020202020204" pitchFamily="34" charset="0"/>
              <a:buChar char="•"/>
            </a:pPr>
            <a:r>
              <a:rPr lang="en-US" sz="1400" dirty="0" smtClean="0"/>
              <a:t>The current auction status</a:t>
            </a:r>
          </a:p>
          <a:p>
            <a:pPr marL="355600" lvl="1" indent="-174625">
              <a:spcBef>
                <a:spcPts val="300"/>
              </a:spcBef>
              <a:buFont typeface="Arial" panose="020B0604020202020204" pitchFamily="34" charset="0"/>
              <a:buChar char="•"/>
            </a:pPr>
            <a:r>
              <a:rPr lang="en-US" sz="1400" dirty="0" smtClean="0"/>
              <a:t>The status of the reverse auction including the clearing cost for the stage</a:t>
            </a:r>
            <a:endParaRPr lang="en-US" sz="1400" dirty="0"/>
          </a:p>
          <a:p>
            <a:pPr marL="355600" lvl="1" indent="-174625">
              <a:spcBef>
                <a:spcPts val="300"/>
              </a:spcBef>
              <a:buFont typeface="Arial" panose="020B0604020202020204" pitchFamily="34" charset="0"/>
              <a:buChar char="•"/>
            </a:pPr>
            <a:r>
              <a:rPr lang="en-US" sz="1400" dirty="0" smtClean="0"/>
              <a:t>The status of the forward auction including the current round and the auction proceeds as of the last round</a:t>
            </a:r>
          </a:p>
          <a:p>
            <a:pPr marL="355600" lvl="1" indent="-174625">
              <a:spcBef>
                <a:spcPts val="300"/>
              </a:spcBef>
              <a:buFont typeface="Arial" panose="020B0604020202020204" pitchFamily="34" charset="0"/>
              <a:buChar char="•"/>
            </a:pPr>
            <a:r>
              <a:rPr lang="en-US" sz="1400" dirty="0"/>
              <a:t>The upcoming bidding schedule in the forward auction</a:t>
            </a:r>
          </a:p>
          <a:p>
            <a:pPr marL="355600" lvl="1" indent="-174625">
              <a:spcBef>
                <a:spcPts val="300"/>
              </a:spcBef>
              <a:buFont typeface="Arial" panose="020B0604020202020204" pitchFamily="34" charset="0"/>
              <a:buChar char="•"/>
            </a:pPr>
            <a:r>
              <a:rPr lang="en-US" sz="1400" dirty="0" smtClean="0"/>
              <a:t>The progress toward meeting the final stage rule</a:t>
            </a:r>
            <a:endParaRPr lang="en-US" sz="14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0" name="Status Highlight"/>
          <p:cNvSpPr/>
          <p:nvPr/>
        </p:nvSpPr>
        <p:spPr>
          <a:xfrm>
            <a:off x="1002836" y="2813535"/>
            <a:ext cx="4712164" cy="259421"/>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3" name="Status Highlight"/>
          <p:cNvSpPr/>
          <p:nvPr/>
        </p:nvSpPr>
        <p:spPr>
          <a:xfrm>
            <a:off x="1002836" y="3418912"/>
            <a:ext cx="4754123" cy="843398"/>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4" name="Status Highlight"/>
          <p:cNvSpPr/>
          <p:nvPr/>
        </p:nvSpPr>
        <p:spPr>
          <a:xfrm>
            <a:off x="1003006" y="4951108"/>
            <a:ext cx="5418377" cy="1168662"/>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5" name="Status Highlight"/>
          <p:cNvSpPr/>
          <p:nvPr/>
        </p:nvSpPr>
        <p:spPr>
          <a:xfrm>
            <a:off x="3484380" y="4262309"/>
            <a:ext cx="2234742" cy="777281"/>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6" name="Status Highlight"/>
          <p:cNvSpPr/>
          <p:nvPr/>
        </p:nvSpPr>
        <p:spPr>
          <a:xfrm>
            <a:off x="1013794" y="4262309"/>
            <a:ext cx="2244270" cy="777282"/>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3304931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9773"/>
          <a:stretch/>
        </p:blipFill>
        <p:spPr>
          <a:xfrm>
            <a:off x="192024" y="2377440"/>
            <a:ext cx="6174195" cy="3632802"/>
          </a:xfrm>
          <a:prstGeom prst="rect">
            <a:avLst/>
          </a:prstGeom>
        </p:spPr>
      </p:pic>
      <p:sp>
        <p:nvSpPr>
          <p:cNvPr id="2" name="Title"/>
          <p:cNvSpPr>
            <a:spLocks noGrp="1"/>
          </p:cNvSpPr>
          <p:nvPr>
            <p:ph type="title"/>
          </p:nvPr>
        </p:nvSpPr>
        <p:spPr>
          <a:xfrm>
            <a:off x="369888" y="1618900"/>
            <a:ext cx="8579040" cy="610658"/>
          </a:xfrm>
        </p:spPr>
        <p:txBody>
          <a:bodyPr/>
          <a:lstStyle/>
          <a:p>
            <a:r>
              <a:rPr lang="en-US" sz="2400" dirty="0" smtClean="0"/>
              <a:t>Dashboard: Status of Final Stage Rule</a:t>
            </a:r>
            <a:endParaRPr lang="en-US" sz="2400" dirty="0"/>
          </a:p>
        </p:txBody>
      </p:sp>
      <p:sp>
        <p:nvSpPr>
          <p:cNvPr id="6" name="TextBox"/>
          <p:cNvSpPr txBox="1"/>
          <p:nvPr/>
        </p:nvSpPr>
        <p:spPr>
          <a:xfrm>
            <a:off x="6455311" y="2134536"/>
            <a:ext cx="2554704" cy="2731517"/>
          </a:xfrm>
          <a:prstGeom prst="rect">
            <a:avLst/>
          </a:prstGeom>
          <a:noFill/>
        </p:spPr>
        <p:txBody>
          <a:bodyPr wrap="square" rtlCol="0">
            <a:spAutoFit/>
          </a:bodyPr>
          <a:lstStyle/>
          <a:p>
            <a:pPr marL="173038" indent="-173038">
              <a:spcBef>
                <a:spcPts val="1200"/>
              </a:spcBef>
              <a:buFont typeface="Arial" panose="020B0604020202020204" pitchFamily="34" charset="0"/>
              <a:buChar char="•"/>
            </a:pPr>
            <a:r>
              <a:rPr lang="en-US" sz="1600" dirty="0" smtClean="0"/>
              <a:t>The graphic displaying the progress toward meeting the final stage rule in the forward clock auction includes</a:t>
            </a:r>
          </a:p>
          <a:p>
            <a:pPr marL="355600" lvl="1" indent="-174625">
              <a:spcBef>
                <a:spcPts val="300"/>
              </a:spcBef>
              <a:buFont typeface="Arial" panose="020B0604020202020204" pitchFamily="34" charset="0"/>
              <a:buChar char="•"/>
            </a:pPr>
            <a:r>
              <a:rPr lang="en-US" sz="1400" dirty="0" smtClean="0"/>
              <a:t>Whether the first component has been met</a:t>
            </a:r>
          </a:p>
          <a:p>
            <a:pPr marL="355600" lvl="1" indent="-174625">
              <a:spcBef>
                <a:spcPts val="300"/>
              </a:spcBef>
              <a:buFont typeface="Arial" panose="020B0604020202020204" pitchFamily="34" charset="0"/>
              <a:buChar char="•"/>
            </a:pPr>
            <a:r>
              <a:rPr lang="en-US" sz="1400" dirty="0" smtClean="0"/>
              <a:t>Whether the second component has been met</a:t>
            </a:r>
          </a:p>
          <a:p>
            <a:pPr marL="355600" lvl="1" indent="-174625">
              <a:spcBef>
                <a:spcPts val="300"/>
              </a:spcBef>
              <a:buFont typeface="Arial" panose="020B0604020202020204" pitchFamily="34" charset="0"/>
              <a:buChar char="•"/>
            </a:pPr>
            <a:r>
              <a:rPr lang="en-US" sz="1400" dirty="0" smtClean="0"/>
              <a:t>The overall status of meeting the final stage rule</a:t>
            </a:r>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3" name="Status Highlight"/>
          <p:cNvSpPr/>
          <p:nvPr/>
        </p:nvSpPr>
        <p:spPr>
          <a:xfrm>
            <a:off x="1002836" y="3440064"/>
            <a:ext cx="4722555" cy="822245"/>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19" name="Status Highlight"/>
          <p:cNvSpPr/>
          <p:nvPr/>
        </p:nvSpPr>
        <p:spPr>
          <a:xfrm>
            <a:off x="1005403" y="3585484"/>
            <a:ext cx="1642135" cy="742211"/>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20" name="Status Highlight"/>
          <p:cNvSpPr/>
          <p:nvPr/>
        </p:nvSpPr>
        <p:spPr>
          <a:xfrm>
            <a:off x="2604676" y="3574383"/>
            <a:ext cx="1562080" cy="742211"/>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
        <p:nvSpPr>
          <p:cNvPr id="21" name="Status Highlight"/>
          <p:cNvSpPr/>
          <p:nvPr/>
        </p:nvSpPr>
        <p:spPr>
          <a:xfrm>
            <a:off x="4170962" y="3584773"/>
            <a:ext cx="1554429" cy="742211"/>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7427987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8" presetID="1"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r="9773"/>
          <a:stretch/>
        </p:blipFill>
        <p:spPr>
          <a:xfrm>
            <a:off x="192024" y="2377440"/>
            <a:ext cx="6174195" cy="3632802"/>
          </a:xfrm>
          <a:prstGeom prst="rect">
            <a:avLst/>
          </a:prstGeom>
        </p:spPr>
      </p:pic>
      <p:sp>
        <p:nvSpPr>
          <p:cNvPr id="2" name="Title"/>
          <p:cNvSpPr>
            <a:spLocks noGrp="1"/>
          </p:cNvSpPr>
          <p:nvPr>
            <p:ph type="title"/>
          </p:nvPr>
        </p:nvSpPr>
        <p:spPr>
          <a:xfrm>
            <a:off x="369888" y="1618900"/>
            <a:ext cx="8579040" cy="610658"/>
          </a:xfrm>
        </p:spPr>
        <p:txBody>
          <a:bodyPr/>
          <a:lstStyle/>
          <a:p>
            <a:r>
              <a:rPr lang="en-US" sz="2400" dirty="0" smtClean="0"/>
              <a:t>Dashboard: Status of Final Stage Rule</a:t>
            </a:r>
            <a:endParaRPr lang="en-US" sz="24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2" name="TextBox"/>
          <p:cNvSpPr txBox="1"/>
          <p:nvPr/>
        </p:nvSpPr>
        <p:spPr>
          <a:xfrm>
            <a:off x="6442432" y="2288837"/>
            <a:ext cx="2554704" cy="1708160"/>
          </a:xfrm>
          <a:prstGeom prst="rect">
            <a:avLst/>
          </a:prstGeom>
          <a:solidFill>
            <a:schemeClr val="bg1"/>
          </a:solidFill>
        </p:spPr>
        <p:txBody>
          <a:bodyPr wrap="square" rtlCol="0">
            <a:spAutoFit/>
          </a:bodyPr>
          <a:lstStyle/>
          <a:p>
            <a:pPr marL="173038" indent="-173038">
              <a:spcBef>
                <a:spcPts val="1200"/>
              </a:spcBef>
              <a:buFont typeface="Arial" panose="020B0604020202020204" pitchFamily="34" charset="0"/>
              <a:buChar char="•"/>
            </a:pPr>
            <a:r>
              <a:rPr lang="en-US" sz="1600" dirty="0" smtClean="0"/>
              <a:t>Each component displays</a:t>
            </a:r>
          </a:p>
          <a:p>
            <a:pPr marL="355600" lvl="1" indent="-174625">
              <a:spcBef>
                <a:spcPts val="300"/>
              </a:spcBef>
              <a:buFont typeface="Arial" panose="020B0604020202020204" pitchFamily="34" charset="0"/>
              <a:buChar char="•"/>
            </a:pPr>
            <a:r>
              <a:rPr lang="en-US" sz="1400" dirty="0" smtClean="0"/>
              <a:t>The target amount needed, and</a:t>
            </a:r>
          </a:p>
          <a:p>
            <a:pPr marL="355600" lvl="1" indent="-174625">
              <a:spcBef>
                <a:spcPts val="300"/>
              </a:spcBef>
              <a:buFont typeface="Arial" panose="020B0604020202020204" pitchFamily="34" charset="0"/>
              <a:buChar char="•"/>
            </a:pPr>
            <a:r>
              <a:rPr lang="en-US" sz="1400" dirty="0" smtClean="0"/>
              <a:t>The actual or estimated amount as of the last round of the </a:t>
            </a:r>
            <a:r>
              <a:rPr lang="en-US" sz="1400" dirty="0"/>
              <a:t>forward clock auction </a:t>
            </a:r>
            <a:endParaRPr lang="en-US" sz="1400" dirty="0" smtClean="0"/>
          </a:p>
        </p:txBody>
      </p:sp>
      <p:sp>
        <p:nvSpPr>
          <p:cNvPr id="18" name="TextBox"/>
          <p:cNvSpPr txBox="1"/>
          <p:nvPr/>
        </p:nvSpPr>
        <p:spPr>
          <a:xfrm>
            <a:off x="6462721" y="3976640"/>
            <a:ext cx="2458287" cy="2462213"/>
          </a:xfrm>
          <a:prstGeom prst="rect">
            <a:avLst/>
          </a:prstGeom>
          <a:solidFill>
            <a:schemeClr val="bg1"/>
          </a:solidFill>
        </p:spPr>
        <p:txBody>
          <a:bodyPr wrap="square" rtlCol="0">
            <a:spAutoFit/>
          </a:bodyPr>
          <a:lstStyle/>
          <a:p>
            <a:pPr marL="173038" indent="-173038">
              <a:spcBef>
                <a:spcPts val="1200"/>
              </a:spcBef>
              <a:buFont typeface="Arial" panose="020B0604020202020204" pitchFamily="34" charset="0"/>
              <a:buChar char="•"/>
            </a:pPr>
            <a:r>
              <a:rPr lang="en-US" sz="1600" dirty="0" smtClean="0"/>
              <a:t>When a component is met the status box turns green</a:t>
            </a:r>
          </a:p>
          <a:p>
            <a:pPr marL="173038" indent="-173038">
              <a:spcBef>
                <a:spcPts val="1200"/>
              </a:spcBef>
              <a:buFont typeface="Arial" panose="020B0604020202020204" pitchFamily="34" charset="0"/>
              <a:buChar char="•"/>
            </a:pPr>
            <a:r>
              <a:rPr lang="en-US" sz="1600" dirty="0" smtClean="0"/>
              <a:t>When both components are met the overall status box turns green and the actual/estimated amounts are no longer reported</a:t>
            </a:r>
            <a:endParaRPr lang="en-US" sz="1400" dirty="0" smtClean="0"/>
          </a:p>
        </p:txBody>
      </p:sp>
      <p:grpSp>
        <p:nvGrpSpPr>
          <p:cNvPr id="5" name="Group 4"/>
          <p:cNvGrpSpPr/>
          <p:nvPr/>
        </p:nvGrpSpPr>
        <p:grpSpPr>
          <a:xfrm>
            <a:off x="1436840" y="4241631"/>
            <a:ext cx="1604440" cy="323151"/>
            <a:chOff x="1738058" y="4327695"/>
            <a:chExt cx="1604440" cy="323151"/>
          </a:xfrm>
        </p:grpSpPr>
        <p:cxnSp>
          <p:nvCxnSpPr>
            <p:cNvPr id="4" name="Straight Arrow Connector 3"/>
            <p:cNvCxnSpPr/>
            <p:nvPr/>
          </p:nvCxnSpPr>
          <p:spPr>
            <a:xfrm flipH="1" flipV="1">
              <a:off x="1738058" y="4343720"/>
              <a:ext cx="6980" cy="30712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3335518" y="4327695"/>
              <a:ext cx="6980" cy="30712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2168590" y="4261987"/>
            <a:ext cx="1604440" cy="323151"/>
            <a:chOff x="1738058" y="4327695"/>
            <a:chExt cx="1604440" cy="323151"/>
          </a:xfrm>
        </p:grpSpPr>
        <p:cxnSp>
          <p:nvCxnSpPr>
            <p:cNvPr id="24" name="Straight Arrow Connector 23"/>
            <p:cNvCxnSpPr/>
            <p:nvPr/>
          </p:nvCxnSpPr>
          <p:spPr>
            <a:xfrm flipH="1" flipV="1">
              <a:off x="1738058" y="4343720"/>
              <a:ext cx="6980" cy="30712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3335518" y="4327695"/>
              <a:ext cx="6980" cy="307126"/>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9144"/>
          <a:stretch/>
        </p:blipFill>
        <p:spPr>
          <a:xfrm>
            <a:off x="192024" y="2377440"/>
            <a:ext cx="6184899" cy="3628839"/>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r="9445"/>
          <a:stretch/>
        </p:blipFill>
        <p:spPr>
          <a:xfrm>
            <a:off x="192024" y="2380074"/>
            <a:ext cx="6173392" cy="3630168"/>
          </a:xfrm>
          <a:prstGeom prst="rect">
            <a:avLst/>
          </a:prstGeom>
        </p:spPr>
      </p:pic>
    </p:spTree>
    <p:custDataLst>
      <p:tags r:id="rId1"/>
    </p:custDataLst>
    <p:extLst>
      <p:ext uri="{BB962C8B-B14F-4D97-AF65-F5344CB8AC3E}">
        <p14:creationId xmlns:p14="http://schemas.microsoft.com/office/powerpoint/2010/main" val="9705388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8710" y="2609017"/>
            <a:ext cx="7805737" cy="2088090"/>
          </a:xfrm>
        </p:spPr>
        <p:txBody>
          <a:bodyPr/>
          <a:lstStyle/>
          <a:p>
            <a:r>
              <a:rPr lang="en-US" sz="5200" dirty="0"/>
              <a:t>Questions?</a:t>
            </a:r>
          </a:p>
        </p:txBody>
      </p:sp>
      <p:sp>
        <p:nvSpPr>
          <p:cNvPr id="2" name="Rectangle 1"/>
          <p:cNvSpPr/>
          <p:nvPr/>
        </p:nvSpPr>
        <p:spPr>
          <a:xfrm>
            <a:off x="572878" y="3653062"/>
            <a:ext cx="5187126" cy="461665"/>
          </a:xfrm>
          <a:prstGeom prst="rect">
            <a:avLst/>
          </a:prstGeom>
        </p:spPr>
        <p:txBody>
          <a:bodyPr wrap="none">
            <a:spAutoFit/>
          </a:bodyPr>
          <a:lstStyle/>
          <a:p>
            <a:r>
              <a:rPr lang="en-US" dirty="0"/>
              <a:t>Send questions to </a:t>
            </a:r>
            <a:r>
              <a:rPr lang="en-US" dirty="0">
                <a:hlinkClick r:id="rId4"/>
              </a:rPr>
              <a:t>auction1001@fcc.gov</a:t>
            </a:r>
            <a:endParaRPr lang="en-US" dirty="0"/>
          </a:p>
        </p:txBody>
      </p:sp>
    </p:spTree>
    <p:custDataLst>
      <p:tags r:id="rId1"/>
    </p:custDataLst>
    <p:extLst>
      <p:ext uri="{BB962C8B-B14F-4D97-AF65-F5344CB8AC3E}">
        <p14:creationId xmlns:p14="http://schemas.microsoft.com/office/powerpoint/2010/main" val="2672732370"/>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about cores</a:t>
            </a:r>
            <a:endParaRPr lang="en-US" dirty="0"/>
          </a:p>
        </p:txBody>
      </p:sp>
      <p:sp>
        <p:nvSpPr>
          <p:cNvPr id="3" name="Text Placeholder 2"/>
          <p:cNvSpPr>
            <a:spLocks noGrp="1"/>
          </p:cNvSpPr>
          <p:nvPr>
            <p:ph type="body" idx="1"/>
          </p:nvPr>
        </p:nvSpPr>
        <p:spPr/>
        <p:txBody>
          <a:bodyPr/>
          <a:lstStyle/>
          <a:p>
            <a:r>
              <a:rPr lang="en-US" dirty="0"/>
              <a:t>Reverse Auction Clock Phase </a:t>
            </a:r>
            <a:r>
              <a:rPr lang="en-US" dirty="0" smtClean="0"/>
              <a:t>Workshop</a:t>
            </a:r>
            <a:endParaRPr lang="en-US" dirty="0"/>
          </a:p>
        </p:txBody>
      </p:sp>
    </p:spTree>
    <p:extLst>
      <p:ext uri="{BB962C8B-B14F-4D97-AF65-F5344CB8AC3E}">
        <p14:creationId xmlns:p14="http://schemas.microsoft.com/office/powerpoint/2010/main" val="4652657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094" y="2377436"/>
            <a:ext cx="8057478" cy="298543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dirty="0" smtClean="0"/>
              <a:t>CORES, the FCC’s FRN registration system, is being updated</a:t>
            </a:r>
          </a:p>
          <a:p>
            <a:pPr marL="342900" indent="-342900">
              <a:spcBef>
                <a:spcPts val="600"/>
              </a:spcBef>
              <a:spcAft>
                <a:spcPts val="600"/>
              </a:spcAft>
              <a:buFont typeface="Arial" panose="020B0604020202020204" pitchFamily="34" charset="0"/>
              <a:buChar char="•"/>
            </a:pPr>
            <a:r>
              <a:rPr lang="en-US" dirty="0" smtClean="0"/>
              <a:t>Reverse auction winning bidders </a:t>
            </a:r>
            <a:r>
              <a:rPr lang="en-US" u="sng" dirty="0" smtClean="0"/>
              <a:t>and</a:t>
            </a:r>
            <a:r>
              <a:rPr lang="en-US" dirty="0" smtClean="0"/>
              <a:t> broadcasters receiving money for reimbursement will use the updated CORES to facilitate the post auction payment processes</a:t>
            </a:r>
          </a:p>
          <a:p>
            <a:pPr marL="342900" indent="-342900">
              <a:spcBef>
                <a:spcPts val="600"/>
              </a:spcBef>
              <a:spcAft>
                <a:spcPts val="600"/>
              </a:spcAft>
              <a:buFont typeface="Arial" panose="020B0604020202020204" pitchFamily="34" charset="0"/>
              <a:buChar char="•"/>
            </a:pPr>
            <a:r>
              <a:rPr lang="en-US" dirty="0" smtClean="0"/>
              <a:t>The FCC will reach out to broadcasters after the completion of the reverse auction’s first stage with information about configuring your updated CORES account</a:t>
            </a:r>
            <a:endParaRPr lang="en-US" b="1" dirty="0"/>
          </a:p>
        </p:txBody>
      </p:sp>
      <p:sp>
        <p:nvSpPr>
          <p:cNvPr id="4" name="Title 62"/>
          <p:cNvSpPr>
            <a:spLocks noGrp="1"/>
          </p:cNvSpPr>
          <p:nvPr>
            <p:ph type="title"/>
          </p:nvPr>
        </p:nvSpPr>
        <p:spPr>
          <a:xfrm>
            <a:off x="369888" y="1607608"/>
            <a:ext cx="7805737" cy="610658"/>
          </a:xfrm>
        </p:spPr>
        <p:txBody>
          <a:bodyPr/>
          <a:lstStyle/>
          <a:p>
            <a:r>
              <a:rPr lang="en-US" dirty="0" smtClean="0"/>
              <a:t>New CORES</a:t>
            </a:r>
            <a:endParaRPr lang="en-US" dirty="0"/>
          </a:p>
        </p:txBody>
      </p:sp>
      <p:sp>
        <p:nvSpPr>
          <p:cNvPr id="5" name="TextBox 4"/>
          <p:cNvSpPr txBox="1"/>
          <p:nvPr/>
        </p:nvSpPr>
        <p:spPr>
          <a:xfrm>
            <a:off x="369888" y="5109032"/>
            <a:ext cx="8171683" cy="1646605"/>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endParaRPr lang="en-US" dirty="0"/>
          </a:p>
          <a:p>
            <a:pPr algn="ctr"/>
            <a:r>
              <a:rPr lang="en-US" b="1" dirty="0"/>
              <a:t>Be on the lookout for more information and training </a:t>
            </a:r>
            <a:r>
              <a:rPr lang="en-US" b="1" dirty="0" smtClean="0"/>
              <a:t/>
            </a:r>
            <a:br>
              <a:rPr lang="en-US" b="1" dirty="0" smtClean="0"/>
            </a:br>
            <a:r>
              <a:rPr lang="en-US" b="1" dirty="0" smtClean="0"/>
              <a:t>materials </a:t>
            </a:r>
            <a:r>
              <a:rPr lang="en-US" b="1" dirty="0"/>
              <a:t>related to the launch of the </a:t>
            </a:r>
            <a:r>
              <a:rPr lang="en-US" b="1" dirty="0" smtClean="0"/>
              <a:t>new CORES</a:t>
            </a:r>
            <a:endParaRPr lang="en-US" b="1" dirty="0"/>
          </a:p>
          <a:p>
            <a:endParaRPr lang="en-US" dirty="0"/>
          </a:p>
        </p:txBody>
      </p:sp>
    </p:spTree>
    <p:extLst>
      <p:ext uri="{BB962C8B-B14F-4D97-AF65-F5344CB8AC3E}">
        <p14:creationId xmlns:p14="http://schemas.microsoft.com/office/powerpoint/2010/main" val="9034568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STAGE</a:t>
            </a:r>
            <a:endParaRPr lang="en-US" dirty="0"/>
          </a:p>
        </p:txBody>
      </p:sp>
      <p:sp>
        <p:nvSpPr>
          <p:cNvPr id="3" name="Text Placeholder 2"/>
          <p:cNvSpPr>
            <a:spLocks noGrp="1"/>
          </p:cNvSpPr>
          <p:nvPr>
            <p:ph type="body" idx="1"/>
          </p:nvPr>
        </p:nvSpPr>
        <p:spPr/>
        <p:txBody>
          <a:bodyPr/>
          <a:lstStyle/>
          <a:p>
            <a:r>
              <a:rPr lang="en-US" dirty="0" smtClean="0"/>
              <a:t>Reverse Auction Clock Phase Workshop</a:t>
            </a:r>
            <a:endParaRPr lang="en-US" dirty="0"/>
          </a:p>
        </p:txBody>
      </p:sp>
    </p:spTree>
    <p:extLst>
      <p:ext uri="{BB962C8B-B14F-4D97-AF65-F5344CB8AC3E}">
        <p14:creationId xmlns:p14="http://schemas.microsoft.com/office/powerpoint/2010/main" val="7083028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a:xfrm>
            <a:off x="369888" y="1564066"/>
            <a:ext cx="7805737" cy="610658"/>
          </a:xfrm>
        </p:spPr>
        <p:txBody>
          <a:bodyPr/>
          <a:lstStyle/>
          <a:p>
            <a:r>
              <a:rPr lang="en-US" dirty="0" smtClean="0"/>
              <a:t>Proceeding to a New Stage</a:t>
            </a:r>
            <a:endParaRPr lang="en-US" dirty="0"/>
          </a:p>
        </p:txBody>
      </p:sp>
      <p:sp>
        <p:nvSpPr>
          <p:cNvPr id="65" name="Content Placeholder 64"/>
          <p:cNvSpPr>
            <a:spLocks noGrp="1"/>
          </p:cNvSpPr>
          <p:nvPr>
            <p:ph idx="1"/>
          </p:nvPr>
        </p:nvSpPr>
        <p:spPr>
          <a:xfrm>
            <a:off x="363827" y="2267408"/>
            <a:ext cx="8559456" cy="2765425"/>
          </a:xfrm>
        </p:spPr>
        <p:txBody>
          <a:bodyPr/>
          <a:lstStyle/>
          <a:p>
            <a:pPr marL="0" indent="0">
              <a:buNone/>
            </a:pPr>
            <a:r>
              <a:rPr lang="en-US" sz="2200" dirty="0">
                <a:solidFill>
                  <a:prstClr val="black"/>
                </a:solidFill>
              </a:rPr>
              <a:t>If the final stage rule is not met in a stage, </a:t>
            </a:r>
            <a:r>
              <a:rPr lang="en-US" sz="2200" dirty="0" smtClean="0">
                <a:solidFill>
                  <a:prstClr val="black"/>
                </a:solidFill>
              </a:rPr>
              <a:t>the </a:t>
            </a:r>
            <a:r>
              <a:rPr lang="en-US" sz="2200" dirty="0">
                <a:solidFill>
                  <a:prstClr val="black"/>
                </a:solidFill>
              </a:rPr>
              <a:t>auction will proceed to a new stage with a lower clearing </a:t>
            </a:r>
            <a:r>
              <a:rPr lang="en-US" sz="2200" dirty="0" smtClean="0">
                <a:solidFill>
                  <a:prstClr val="black"/>
                </a:solidFill>
              </a:rPr>
              <a:t>target</a:t>
            </a:r>
            <a:endParaRPr lang="en-US" sz="2200" dirty="0">
              <a:solidFill>
                <a:prstClr val="black"/>
              </a:solidFill>
            </a:endParaRPr>
          </a:p>
          <a:p>
            <a:endParaRPr lang="en-US" b="1" dirty="0"/>
          </a:p>
        </p:txBody>
      </p:sp>
      <p:grpSp>
        <p:nvGrpSpPr>
          <p:cNvPr id="146" name="Group 145"/>
          <p:cNvGrpSpPr/>
          <p:nvPr/>
        </p:nvGrpSpPr>
        <p:grpSpPr>
          <a:xfrm>
            <a:off x="1190709" y="3116973"/>
            <a:ext cx="6594542" cy="3354008"/>
            <a:chOff x="1003198" y="1353774"/>
            <a:chExt cx="7660978" cy="4093690"/>
          </a:xfrm>
        </p:grpSpPr>
        <p:sp>
          <p:nvSpPr>
            <p:cNvPr id="147" name="Oval 146"/>
            <p:cNvSpPr/>
            <p:nvPr/>
          </p:nvSpPr>
          <p:spPr>
            <a:xfrm>
              <a:off x="7825570" y="1432777"/>
              <a:ext cx="731520" cy="731520"/>
            </a:xfrm>
            <a:prstGeom prst="ellipse">
              <a:avLst/>
            </a:prstGeom>
            <a:solidFill>
              <a:srgbClr val="9BBB59"/>
            </a:solidFill>
            <a:ln w="25400" cap="flat" cmpd="sng" algn="ctr">
              <a:solidFill>
                <a:srgbClr val="9BBB59">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white"/>
                  </a:solidFill>
                  <a:effectLst/>
                  <a:uLnTx/>
                  <a:uFillTx/>
                  <a:latin typeface="Calibri"/>
                  <a:ea typeface="+mn-ea"/>
                  <a:cs typeface="+mn-cs"/>
                </a:rPr>
                <a:t>Reverse Auction Bidder</a:t>
              </a:r>
            </a:p>
          </p:txBody>
        </p:sp>
        <p:sp>
          <p:nvSpPr>
            <p:cNvPr id="148" name="Oval 147"/>
            <p:cNvSpPr/>
            <p:nvPr/>
          </p:nvSpPr>
          <p:spPr>
            <a:xfrm>
              <a:off x="7825571" y="2300526"/>
              <a:ext cx="731520" cy="731520"/>
            </a:xfrm>
            <a:prstGeom prst="ellipse">
              <a:avLst/>
            </a:prstGeom>
            <a:solidFill>
              <a:srgbClr val="4F81BD"/>
            </a:solidFill>
            <a:ln w="25400" cap="flat" cmpd="sng" algn="ctr">
              <a:solidFill>
                <a:srgbClr val="4F81BD">
                  <a:shade val="50000"/>
                </a:srgb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white"/>
                  </a:solidFill>
                  <a:effectLst/>
                  <a:uLnTx/>
                  <a:uFillTx/>
                  <a:latin typeface="Calibri"/>
                  <a:ea typeface="+mn-ea"/>
                  <a:cs typeface="+mn-cs"/>
                </a:rPr>
                <a:t>Auction System</a:t>
              </a:r>
            </a:p>
          </p:txBody>
        </p:sp>
        <p:sp>
          <p:nvSpPr>
            <p:cNvPr id="149" name="Oval 148"/>
            <p:cNvSpPr/>
            <p:nvPr/>
          </p:nvSpPr>
          <p:spPr>
            <a:xfrm>
              <a:off x="7825572" y="3214232"/>
              <a:ext cx="731520" cy="731520"/>
            </a:xfrm>
            <a:prstGeom prst="ellipse">
              <a:avLst/>
            </a:prstGeom>
            <a:solidFill>
              <a:sysClr val="window" lastClr="FFFFFF">
                <a:lumMod val="75000"/>
              </a:sysClr>
            </a:solidFill>
            <a:ln w="25400" cap="flat" cmpd="sng" algn="ctr">
              <a:solidFill>
                <a:sysClr val="window" lastClr="FFFFFF">
                  <a:lumMod val="65000"/>
                </a:sysClr>
              </a:solid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smtClean="0">
                  <a:ln>
                    <a:noFill/>
                  </a:ln>
                  <a:solidFill>
                    <a:prstClr val="white"/>
                  </a:solidFill>
                  <a:effectLst/>
                  <a:uLnTx/>
                  <a:uFillTx/>
                  <a:latin typeface="Calibri"/>
                  <a:ea typeface="+mn-ea"/>
                  <a:cs typeface="+mn-cs"/>
                </a:rPr>
                <a:t>Forward Auction Bidder</a:t>
              </a:r>
            </a:p>
          </p:txBody>
        </p:sp>
        <p:sp>
          <p:nvSpPr>
            <p:cNvPr id="150" name="Rectangle 149"/>
            <p:cNvSpPr/>
            <p:nvPr/>
          </p:nvSpPr>
          <p:spPr>
            <a:xfrm>
              <a:off x="7697990" y="1353774"/>
              <a:ext cx="966186" cy="2704941"/>
            </a:xfrm>
            <a:prstGeom prst="rect">
              <a:avLst/>
            </a:prstGeom>
            <a:no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smtClean="0">
                <a:ln>
                  <a:noFill/>
                </a:ln>
                <a:solidFill>
                  <a:prstClr val="black"/>
                </a:solidFill>
                <a:effectLst/>
                <a:uLnTx/>
                <a:uFillTx/>
                <a:latin typeface="Calibri"/>
                <a:ea typeface="+mn-ea"/>
                <a:cs typeface="+mn-cs"/>
              </a:endParaRPr>
            </a:p>
          </p:txBody>
        </p:sp>
        <p:sp>
          <p:nvSpPr>
            <p:cNvPr id="151" name="Oval 150"/>
            <p:cNvSpPr/>
            <p:nvPr/>
          </p:nvSpPr>
          <p:spPr>
            <a:xfrm>
              <a:off x="2462459" y="1868174"/>
              <a:ext cx="1015007" cy="1015007"/>
            </a:xfrm>
            <a:prstGeom prst="ellipse">
              <a:avLst/>
            </a:prstGeom>
            <a:solidFill>
              <a:srgbClr val="4F81BD"/>
            </a:solidFill>
            <a:ln w="25400" cap="flat" cmpd="sng" algn="ctr">
              <a:solidFill>
                <a:srgbClr val="4F81BD">
                  <a:shade val="50000"/>
                </a:srgbClr>
              </a:solidFill>
              <a:prstDash val="solid"/>
            </a:ln>
            <a:effectLst/>
          </p:spPr>
          <p:txBody>
            <a:bodyPr lIns="0" rIns="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white"/>
                  </a:solidFill>
                  <a:effectLst/>
                  <a:uLnTx/>
                  <a:uFillTx/>
                  <a:latin typeface="Calibri"/>
                  <a:ea typeface="+mn-ea"/>
                  <a:cs typeface="+mn-cs"/>
                </a:rPr>
                <a:t>Set Clearing Target for Stage</a:t>
              </a:r>
            </a:p>
          </p:txBody>
        </p:sp>
        <p:grpSp>
          <p:nvGrpSpPr>
            <p:cNvPr id="152" name="Group 151"/>
            <p:cNvGrpSpPr/>
            <p:nvPr/>
          </p:nvGrpSpPr>
          <p:grpSpPr>
            <a:xfrm rot="1890577">
              <a:off x="3577173" y="2204394"/>
              <a:ext cx="269777" cy="342565"/>
              <a:chOff x="2246578" y="721518"/>
              <a:chExt cx="269777" cy="342565"/>
            </a:xfrm>
          </p:grpSpPr>
          <p:sp>
            <p:nvSpPr>
              <p:cNvPr id="171" name="Right Arrow 170"/>
              <p:cNvSpPr/>
              <p:nvPr/>
            </p:nvSpPr>
            <p:spPr>
              <a:xfrm rot="19800000">
                <a:off x="2246578" y="721518"/>
                <a:ext cx="269777" cy="342565"/>
              </a:xfrm>
              <a:prstGeom prst="rightArrow">
                <a:avLst>
                  <a:gd name="adj1" fmla="val 60000"/>
                  <a:gd name="adj2" fmla="val 50000"/>
                </a:avLst>
              </a:prstGeom>
              <a:solidFill>
                <a:srgbClr val="4F81BD">
                  <a:tint val="60000"/>
                  <a:hueOff val="0"/>
                  <a:satOff val="0"/>
                  <a:lumOff val="0"/>
                  <a:alphaOff val="0"/>
                </a:srgbClr>
              </a:solidFill>
              <a:ln>
                <a:noFill/>
              </a:ln>
              <a:effectLst/>
            </p:spPr>
          </p:sp>
          <p:sp>
            <p:nvSpPr>
              <p:cNvPr id="172" name="Right Arrow 4"/>
              <p:cNvSpPr txBox="1"/>
              <p:nvPr/>
            </p:nvSpPr>
            <p:spPr>
              <a:xfrm rot="19800000">
                <a:off x="2251999" y="810264"/>
                <a:ext cx="188844" cy="205539"/>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Calibri"/>
                  <a:ea typeface="+mn-ea"/>
                  <a:cs typeface="+mn-cs"/>
                </a:endParaRPr>
              </a:p>
            </p:txBody>
          </p:sp>
        </p:grpSp>
        <p:grpSp>
          <p:nvGrpSpPr>
            <p:cNvPr id="153" name="Group 152"/>
            <p:cNvGrpSpPr/>
            <p:nvPr/>
          </p:nvGrpSpPr>
          <p:grpSpPr>
            <a:xfrm rot="3600000">
              <a:off x="5713850" y="4269609"/>
              <a:ext cx="269777" cy="342565"/>
              <a:chOff x="2246578" y="721518"/>
              <a:chExt cx="269777" cy="342565"/>
            </a:xfrm>
          </p:grpSpPr>
          <p:sp>
            <p:nvSpPr>
              <p:cNvPr id="169" name="Right Arrow 168"/>
              <p:cNvSpPr/>
              <p:nvPr/>
            </p:nvSpPr>
            <p:spPr>
              <a:xfrm rot="19800000">
                <a:off x="2246578" y="721518"/>
                <a:ext cx="269777" cy="342565"/>
              </a:xfrm>
              <a:prstGeom prst="rightArrow">
                <a:avLst>
                  <a:gd name="adj1" fmla="val 60000"/>
                  <a:gd name="adj2" fmla="val 50000"/>
                </a:avLst>
              </a:prstGeom>
              <a:solidFill>
                <a:srgbClr val="4F81BD">
                  <a:tint val="60000"/>
                  <a:hueOff val="0"/>
                  <a:satOff val="0"/>
                  <a:lumOff val="0"/>
                  <a:alphaOff val="0"/>
                </a:srgbClr>
              </a:solidFill>
              <a:ln>
                <a:noFill/>
              </a:ln>
              <a:effectLst/>
            </p:spPr>
          </p:sp>
          <p:sp>
            <p:nvSpPr>
              <p:cNvPr id="170" name="Right Arrow 4"/>
              <p:cNvSpPr txBox="1"/>
              <p:nvPr/>
            </p:nvSpPr>
            <p:spPr>
              <a:xfrm rot="19800000">
                <a:off x="2251999" y="810264"/>
                <a:ext cx="188844" cy="205539"/>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154" name="Oval 153"/>
            <p:cNvSpPr/>
            <p:nvPr/>
          </p:nvSpPr>
          <p:spPr>
            <a:xfrm>
              <a:off x="6157678" y="4350184"/>
              <a:ext cx="1097280" cy="1097280"/>
            </a:xfrm>
            <a:prstGeom prst="ellipse">
              <a:avLst/>
            </a:prstGeom>
            <a:solidFill>
              <a:srgbClr val="4F81BD"/>
            </a:solidFill>
            <a:ln w="25400" cap="flat" cmpd="sng" algn="ctr">
              <a:solidFill>
                <a:srgbClr val="0070C0"/>
              </a:solidFill>
              <a:prstDash val="solid"/>
            </a:ln>
            <a:effectLst/>
          </p:spPr>
          <p:txBody>
            <a:bodyPr wrap="none" lIns="0" rIns="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white"/>
                  </a:solidFill>
                  <a:effectLst/>
                  <a:uLnTx/>
                  <a:uFillTx/>
                  <a:latin typeface="Calibri"/>
                  <a:ea typeface="+mn-ea"/>
                  <a:cs typeface="+mn-cs"/>
                </a:rPr>
                <a:t>Final TV Channel</a:t>
              </a:r>
              <a:br>
                <a:rPr kumimoji="0" lang="en-GB" sz="1050" b="0" i="0" u="none" strike="noStrike" kern="0" cap="none" spc="0" normalizeH="0" baseline="0" noProof="0" dirty="0" smtClean="0">
                  <a:ln>
                    <a:noFill/>
                  </a:ln>
                  <a:solidFill>
                    <a:prstClr val="white"/>
                  </a:solidFill>
                  <a:effectLst/>
                  <a:uLnTx/>
                  <a:uFillTx/>
                  <a:latin typeface="Calibri"/>
                  <a:ea typeface="+mn-ea"/>
                  <a:cs typeface="+mn-cs"/>
                </a:rPr>
              </a:br>
              <a:r>
                <a:rPr kumimoji="0" lang="en-GB" sz="1050" b="0" i="0" u="none" strike="noStrike" kern="0" cap="none" spc="0" normalizeH="0" baseline="0" noProof="0" dirty="0" smtClean="0">
                  <a:ln>
                    <a:noFill/>
                  </a:ln>
                  <a:solidFill>
                    <a:prstClr val="white"/>
                  </a:solidFill>
                  <a:effectLst/>
                  <a:uLnTx/>
                  <a:uFillTx/>
                  <a:latin typeface="Calibri"/>
                  <a:ea typeface="+mn-ea"/>
                  <a:cs typeface="+mn-cs"/>
                </a:rPr>
                <a:t>Assignment</a:t>
              </a:r>
            </a:p>
          </p:txBody>
        </p:sp>
        <p:sp>
          <p:nvSpPr>
            <p:cNvPr id="155" name="TextBox 154"/>
            <p:cNvSpPr txBox="1"/>
            <p:nvPr/>
          </p:nvSpPr>
          <p:spPr>
            <a:xfrm>
              <a:off x="3016344" y="3579333"/>
              <a:ext cx="1074880" cy="52591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4F81BD">
                      <a:lumMod val="75000"/>
                    </a:srgbClr>
                  </a:solidFill>
                  <a:effectLst/>
                  <a:uLnTx/>
                  <a:uFillTx/>
                  <a:latin typeface="Calibri"/>
                  <a:ea typeface="+mn-ea"/>
                </a:rPr>
                <a:t>Final Stage</a:t>
              </a:r>
              <a:br>
                <a:rPr kumimoji="0" lang="en-GB" sz="1050" b="0" i="0" u="none" strike="noStrike" kern="0" cap="none" spc="0" normalizeH="0" baseline="0" noProof="0" dirty="0" smtClean="0">
                  <a:ln>
                    <a:noFill/>
                  </a:ln>
                  <a:solidFill>
                    <a:srgbClr val="4F81BD">
                      <a:lumMod val="75000"/>
                    </a:srgbClr>
                  </a:solidFill>
                  <a:effectLst/>
                  <a:uLnTx/>
                  <a:uFillTx/>
                  <a:latin typeface="Calibri"/>
                  <a:ea typeface="+mn-ea"/>
                </a:rPr>
              </a:br>
              <a:r>
                <a:rPr kumimoji="0" lang="en-GB" sz="1050" b="0" i="0" u="none" strike="noStrike" kern="0" cap="none" spc="0" normalizeH="0" baseline="0" noProof="0" dirty="0" smtClean="0">
                  <a:ln>
                    <a:noFill/>
                  </a:ln>
                  <a:solidFill>
                    <a:srgbClr val="4F81BD">
                      <a:lumMod val="75000"/>
                    </a:srgbClr>
                  </a:solidFill>
                  <a:effectLst/>
                  <a:uLnTx/>
                  <a:uFillTx/>
                  <a:latin typeface="Calibri"/>
                  <a:ea typeface="+mn-ea"/>
                </a:rPr>
                <a:t>Rule not met</a:t>
              </a:r>
            </a:p>
          </p:txBody>
        </p:sp>
        <p:sp>
          <p:nvSpPr>
            <p:cNvPr id="156" name="TextBox 155"/>
            <p:cNvSpPr txBox="1"/>
            <p:nvPr/>
          </p:nvSpPr>
          <p:spPr>
            <a:xfrm>
              <a:off x="5021938" y="3750472"/>
              <a:ext cx="1026273" cy="52591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srgbClr val="4F81BD">
                      <a:lumMod val="75000"/>
                    </a:srgbClr>
                  </a:solidFill>
                  <a:effectLst/>
                  <a:uLnTx/>
                  <a:uFillTx/>
                  <a:latin typeface="Calibri"/>
                  <a:ea typeface="+mn-ea"/>
                </a:rPr>
                <a:t>Final Stage Rule met</a:t>
              </a:r>
            </a:p>
          </p:txBody>
        </p:sp>
        <p:sp>
          <p:nvSpPr>
            <p:cNvPr id="157" name="Oval 156"/>
            <p:cNvSpPr/>
            <p:nvPr/>
          </p:nvSpPr>
          <p:spPr>
            <a:xfrm>
              <a:off x="1003198" y="1868174"/>
              <a:ext cx="1015007" cy="1015007"/>
            </a:xfrm>
            <a:prstGeom prst="ellipse">
              <a:avLst/>
            </a:prstGeom>
            <a:solidFill>
              <a:srgbClr val="9BBB59"/>
            </a:solidFill>
            <a:ln w="25400" cap="flat" cmpd="sng" algn="ctr">
              <a:solidFill>
                <a:srgbClr val="9BBB59">
                  <a:shade val="50000"/>
                </a:srgbClr>
              </a:solidFill>
              <a:prstDash val="solid"/>
            </a:ln>
            <a:effectLst/>
          </p:spPr>
          <p:txBody>
            <a:bodyPr wrap="none" lIns="0" rIns="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white"/>
                  </a:solidFill>
                  <a:effectLst/>
                  <a:uLnTx/>
                  <a:uFillTx/>
                  <a:latin typeface="Calibri"/>
                  <a:ea typeface="+mn-ea"/>
                  <a:cs typeface="+mn-cs"/>
                </a:rPr>
                <a:t>Initial</a:t>
              </a:r>
              <a:br>
                <a:rPr kumimoji="0" lang="en-GB" sz="1050" b="0" i="0" u="none" strike="noStrike" kern="0" cap="none" spc="0" normalizeH="0" baseline="0" noProof="0" dirty="0" smtClean="0">
                  <a:ln>
                    <a:noFill/>
                  </a:ln>
                  <a:solidFill>
                    <a:prstClr val="white"/>
                  </a:solidFill>
                  <a:effectLst/>
                  <a:uLnTx/>
                  <a:uFillTx/>
                  <a:latin typeface="Calibri"/>
                  <a:ea typeface="+mn-ea"/>
                  <a:cs typeface="+mn-cs"/>
                </a:rPr>
              </a:br>
              <a:r>
                <a:rPr kumimoji="0" lang="en-GB" sz="1050" b="0" i="0" u="none" strike="noStrike" kern="0" cap="none" spc="0" normalizeH="0" baseline="0" noProof="0" dirty="0" smtClean="0">
                  <a:ln>
                    <a:noFill/>
                  </a:ln>
                  <a:solidFill>
                    <a:prstClr val="white"/>
                  </a:solidFill>
                  <a:effectLst/>
                  <a:uLnTx/>
                  <a:uFillTx/>
                  <a:latin typeface="Calibri"/>
                  <a:ea typeface="+mn-ea"/>
                  <a:cs typeface="+mn-cs"/>
                </a:rPr>
                <a:t>Commitment</a:t>
              </a:r>
            </a:p>
          </p:txBody>
        </p:sp>
        <p:grpSp>
          <p:nvGrpSpPr>
            <p:cNvPr id="158" name="Group 157"/>
            <p:cNvGrpSpPr/>
            <p:nvPr/>
          </p:nvGrpSpPr>
          <p:grpSpPr>
            <a:xfrm rot="1890577">
              <a:off x="2117862" y="2204394"/>
              <a:ext cx="269777" cy="342565"/>
              <a:chOff x="2246578" y="721518"/>
              <a:chExt cx="269777" cy="342565"/>
            </a:xfrm>
          </p:grpSpPr>
          <p:sp>
            <p:nvSpPr>
              <p:cNvPr id="167" name="Right Arrow 166"/>
              <p:cNvSpPr/>
              <p:nvPr/>
            </p:nvSpPr>
            <p:spPr>
              <a:xfrm rot="19800000">
                <a:off x="2246578" y="721518"/>
                <a:ext cx="269777" cy="342565"/>
              </a:xfrm>
              <a:prstGeom prst="rightArrow">
                <a:avLst>
                  <a:gd name="adj1" fmla="val 60000"/>
                  <a:gd name="adj2" fmla="val 50000"/>
                </a:avLst>
              </a:prstGeom>
              <a:solidFill>
                <a:srgbClr val="4F81BD">
                  <a:tint val="60000"/>
                  <a:hueOff val="0"/>
                  <a:satOff val="0"/>
                  <a:lumOff val="0"/>
                  <a:alphaOff val="0"/>
                </a:srgbClr>
              </a:solidFill>
              <a:ln>
                <a:noFill/>
              </a:ln>
              <a:effectLst/>
            </p:spPr>
          </p:sp>
          <p:sp>
            <p:nvSpPr>
              <p:cNvPr id="168" name="Right Arrow 4"/>
              <p:cNvSpPr txBox="1"/>
              <p:nvPr/>
            </p:nvSpPr>
            <p:spPr>
              <a:xfrm rot="19800000">
                <a:off x="2251999" y="810264"/>
                <a:ext cx="188844" cy="205539"/>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159" name="Freeform 158"/>
            <p:cNvSpPr/>
            <p:nvPr/>
          </p:nvSpPr>
          <p:spPr>
            <a:xfrm>
              <a:off x="3974782" y="1856351"/>
              <a:ext cx="1060040" cy="1060040"/>
            </a:xfrm>
            <a:custGeom>
              <a:avLst/>
              <a:gdLst>
                <a:gd name="connsiteX0" fmla="*/ 0 w 1060040"/>
                <a:gd name="connsiteY0" fmla="*/ 530020 h 1060040"/>
                <a:gd name="connsiteX1" fmla="*/ 530020 w 1060040"/>
                <a:gd name="connsiteY1" fmla="*/ 0 h 1060040"/>
                <a:gd name="connsiteX2" fmla="*/ 1060040 w 1060040"/>
                <a:gd name="connsiteY2" fmla="*/ 530020 h 1060040"/>
                <a:gd name="connsiteX3" fmla="*/ 530020 w 1060040"/>
                <a:gd name="connsiteY3" fmla="*/ 1060040 h 1060040"/>
                <a:gd name="connsiteX4" fmla="*/ 0 w 1060040"/>
                <a:gd name="connsiteY4" fmla="*/ 530020 h 10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40" h="1060040">
                  <a:moveTo>
                    <a:pt x="0" y="530020"/>
                  </a:moveTo>
                  <a:cubicBezTo>
                    <a:pt x="0" y="237298"/>
                    <a:pt x="237298" y="0"/>
                    <a:pt x="530020" y="0"/>
                  </a:cubicBezTo>
                  <a:cubicBezTo>
                    <a:pt x="822742" y="0"/>
                    <a:pt x="1060040" y="237298"/>
                    <a:pt x="1060040" y="530020"/>
                  </a:cubicBezTo>
                  <a:cubicBezTo>
                    <a:pt x="1060040" y="822742"/>
                    <a:pt x="822742" y="1060040"/>
                    <a:pt x="530020" y="1060040"/>
                  </a:cubicBezTo>
                  <a:cubicBezTo>
                    <a:pt x="237298" y="1060040"/>
                    <a:pt x="0" y="822742"/>
                    <a:pt x="0" y="530020"/>
                  </a:cubicBezTo>
                  <a:close/>
                </a:path>
              </a:pathLst>
            </a:custGeom>
            <a:solidFill>
              <a:srgbClr val="9BBB59"/>
            </a:solidFill>
            <a:ln w="25400" cap="flat" cmpd="sng" algn="ctr">
              <a:solidFill>
                <a:srgbClr val="9BBB59">
                  <a:shade val="50000"/>
                </a:srgbClr>
              </a:solidFill>
              <a:prstDash val="solid"/>
            </a:ln>
            <a:effectLst/>
          </p:spPr>
          <p:txBody>
            <a:bodyPr spcFirstLastPara="0" vert="horz" wrap="square" lIns="170479" tIns="170479" rIns="170479" bIns="170479"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Calibri"/>
                  <a:ea typeface="+mn-ea"/>
                  <a:cs typeface="+mn-cs"/>
                </a:rPr>
                <a:t>Reverse Clock Auction</a:t>
              </a:r>
            </a:p>
          </p:txBody>
        </p:sp>
        <p:sp>
          <p:nvSpPr>
            <p:cNvPr id="160" name="Freeform 159"/>
            <p:cNvSpPr/>
            <p:nvPr/>
          </p:nvSpPr>
          <p:spPr>
            <a:xfrm rot="5400000">
              <a:off x="4362942" y="3020695"/>
              <a:ext cx="286158" cy="360416"/>
            </a:xfrm>
            <a:custGeom>
              <a:avLst/>
              <a:gdLst>
                <a:gd name="connsiteX0" fmla="*/ 0 w 282522"/>
                <a:gd name="connsiteY0" fmla="*/ 71553 h 357763"/>
                <a:gd name="connsiteX1" fmla="*/ 141261 w 282522"/>
                <a:gd name="connsiteY1" fmla="*/ 71553 h 357763"/>
                <a:gd name="connsiteX2" fmla="*/ 141261 w 282522"/>
                <a:gd name="connsiteY2" fmla="*/ 0 h 357763"/>
                <a:gd name="connsiteX3" fmla="*/ 282522 w 282522"/>
                <a:gd name="connsiteY3" fmla="*/ 178882 h 357763"/>
                <a:gd name="connsiteX4" fmla="*/ 141261 w 282522"/>
                <a:gd name="connsiteY4" fmla="*/ 357763 h 357763"/>
                <a:gd name="connsiteX5" fmla="*/ 141261 w 282522"/>
                <a:gd name="connsiteY5" fmla="*/ 286210 h 357763"/>
                <a:gd name="connsiteX6" fmla="*/ 0 w 282522"/>
                <a:gd name="connsiteY6" fmla="*/ 286210 h 357763"/>
                <a:gd name="connsiteX7" fmla="*/ 0 w 282522"/>
                <a:gd name="connsiteY7" fmla="*/ 71553 h 35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22" h="357763">
                  <a:moveTo>
                    <a:pt x="0" y="71553"/>
                  </a:moveTo>
                  <a:lnTo>
                    <a:pt x="141261" y="71553"/>
                  </a:lnTo>
                  <a:lnTo>
                    <a:pt x="141261" y="0"/>
                  </a:lnTo>
                  <a:lnTo>
                    <a:pt x="282522" y="178882"/>
                  </a:lnTo>
                  <a:lnTo>
                    <a:pt x="141261" y="357763"/>
                  </a:lnTo>
                  <a:lnTo>
                    <a:pt x="141261" y="286210"/>
                  </a:lnTo>
                  <a:lnTo>
                    <a:pt x="0" y="286210"/>
                  </a:lnTo>
                  <a:lnTo>
                    <a:pt x="0" y="71553"/>
                  </a:lnTo>
                  <a:close/>
                </a:path>
              </a:pathLst>
            </a:custGeom>
            <a:solidFill>
              <a:srgbClr val="4F81BD">
                <a:tint val="60000"/>
                <a:hueOff val="0"/>
                <a:satOff val="0"/>
                <a:lumOff val="0"/>
                <a:alphaOff val="0"/>
              </a:srgbClr>
            </a:solidFill>
            <a:ln>
              <a:noFill/>
            </a:ln>
            <a:effectLst/>
          </p:spPr>
          <p:txBody>
            <a:bodyPr spcFirstLastPara="0" vert="horz" wrap="square" lIns="0" tIns="71552" rIns="84756" bIns="71553"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1" name="Freeform 160"/>
            <p:cNvSpPr/>
            <p:nvPr/>
          </p:nvSpPr>
          <p:spPr>
            <a:xfrm>
              <a:off x="3973040" y="3492729"/>
              <a:ext cx="1060040" cy="1060040"/>
            </a:xfrm>
            <a:custGeom>
              <a:avLst/>
              <a:gdLst>
                <a:gd name="connsiteX0" fmla="*/ 0 w 1060040"/>
                <a:gd name="connsiteY0" fmla="*/ 530020 h 1060040"/>
                <a:gd name="connsiteX1" fmla="*/ 530020 w 1060040"/>
                <a:gd name="connsiteY1" fmla="*/ 0 h 1060040"/>
                <a:gd name="connsiteX2" fmla="*/ 1060040 w 1060040"/>
                <a:gd name="connsiteY2" fmla="*/ 530020 h 1060040"/>
                <a:gd name="connsiteX3" fmla="*/ 530020 w 1060040"/>
                <a:gd name="connsiteY3" fmla="*/ 1060040 h 1060040"/>
                <a:gd name="connsiteX4" fmla="*/ 0 w 1060040"/>
                <a:gd name="connsiteY4" fmla="*/ 530020 h 10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40" h="1060040">
                  <a:moveTo>
                    <a:pt x="0" y="530020"/>
                  </a:moveTo>
                  <a:cubicBezTo>
                    <a:pt x="0" y="237298"/>
                    <a:pt x="237298" y="0"/>
                    <a:pt x="530020" y="0"/>
                  </a:cubicBezTo>
                  <a:cubicBezTo>
                    <a:pt x="822742" y="0"/>
                    <a:pt x="1060040" y="237298"/>
                    <a:pt x="1060040" y="530020"/>
                  </a:cubicBezTo>
                  <a:cubicBezTo>
                    <a:pt x="1060040" y="822742"/>
                    <a:pt x="822742" y="1060040"/>
                    <a:pt x="530020" y="1060040"/>
                  </a:cubicBezTo>
                  <a:cubicBezTo>
                    <a:pt x="237298" y="1060040"/>
                    <a:pt x="0" y="822742"/>
                    <a:pt x="0" y="530020"/>
                  </a:cubicBezTo>
                  <a:close/>
                </a:path>
              </a:pathLst>
            </a:custGeom>
            <a:solidFill>
              <a:sysClr val="window" lastClr="FFFFFF">
                <a:lumMod val="75000"/>
              </a:sysClr>
            </a:solidFill>
            <a:ln w="25400" cap="flat" cmpd="sng" algn="ctr">
              <a:solidFill>
                <a:sysClr val="window" lastClr="FFFFFF">
                  <a:lumMod val="65000"/>
                </a:sysClr>
              </a:solidFill>
              <a:prstDash val="solid"/>
            </a:ln>
            <a:effectLst/>
          </p:spPr>
          <p:txBody>
            <a:bodyPr spcFirstLastPara="0" vert="horz" wrap="square" lIns="170479" tIns="170479" rIns="170479" bIns="170479" numCol="1" spcCol="1270" anchor="ctr" anchorCtr="0">
              <a:noAutofit/>
            </a:bodyPr>
            <a:lstStyle/>
            <a:p>
              <a:pPr marL="0" marR="0" lvl="0" indent="0" algn="ctr" defTabSz="533400" eaLnBrk="1" fontAlgn="auto" latinLnBrk="0" hangingPunct="1">
                <a:lnSpc>
                  <a:spcPct val="90000"/>
                </a:lnSpc>
                <a:spcBef>
                  <a:spcPts val="0"/>
                </a:spcBef>
                <a:spcAft>
                  <a:spcPct val="35000"/>
                </a:spcAft>
                <a:buClrTx/>
                <a:buSzTx/>
                <a:buFontTx/>
                <a:buNone/>
                <a:tabLst/>
                <a:defRPr/>
              </a:pPr>
              <a:r>
                <a:rPr kumimoji="0" lang="en-US" sz="1050" b="0" i="0" u="none" strike="noStrike" kern="0" cap="none" spc="0" normalizeH="0" baseline="0" noProof="0" dirty="0" smtClean="0">
                  <a:ln>
                    <a:noFill/>
                  </a:ln>
                  <a:solidFill>
                    <a:prstClr val="white"/>
                  </a:solidFill>
                  <a:effectLst/>
                  <a:uLnTx/>
                  <a:uFillTx/>
                  <a:latin typeface="Calibri"/>
                  <a:ea typeface="+mn-ea"/>
                  <a:cs typeface="+mn-cs"/>
                </a:rPr>
                <a:t>Forward Clock Auction</a:t>
              </a:r>
            </a:p>
          </p:txBody>
        </p:sp>
        <p:sp>
          <p:nvSpPr>
            <p:cNvPr id="162" name="Freeform 161"/>
            <p:cNvSpPr/>
            <p:nvPr/>
          </p:nvSpPr>
          <p:spPr>
            <a:xfrm rot="2746676">
              <a:off x="3385543" y="3139900"/>
              <a:ext cx="329117" cy="312725"/>
            </a:xfrm>
            <a:custGeom>
              <a:avLst/>
              <a:gdLst>
                <a:gd name="connsiteX0" fmla="*/ 0 w 282522"/>
                <a:gd name="connsiteY0" fmla="*/ 71553 h 357763"/>
                <a:gd name="connsiteX1" fmla="*/ 141261 w 282522"/>
                <a:gd name="connsiteY1" fmla="*/ 71553 h 357763"/>
                <a:gd name="connsiteX2" fmla="*/ 141261 w 282522"/>
                <a:gd name="connsiteY2" fmla="*/ 0 h 357763"/>
                <a:gd name="connsiteX3" fmla="*/ 282522 w 282522"/>
                <a:gd name="connsiteY3" fmla="*/ 178882 h 357763"/>
                <a:gd name="connsiteX4" fmla="*/ 141261 w 282522"/>
                <a:gd name="connsiteY4" fmla="*/ 357763 h 357763"/>
                <a:gd name="connsiteX5" fmla="*/ 141261 w 282522"/>
                <a:gd name="connsiteY5" fmla="*/ 286210 h 357763"/>
                <a:gd name="connsiteX6" fmla="*/ 0 w 282522"/>
                <a:gd name="connsiteY6" fmla="*/ 286210 h 357763"/>
                <a:gd name="connsiteX7" fmla="*/ 0 w 282522"/>
                <a:gd name="connsiteY7" fmla="*/ 71553 h 357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522" h="357763">
                  <a:moveTo>
                    <a:pt x="282522" y="286210"/>
                  </a:moveTo>
                  <a:lnTo>
                    <a:pt x="141261" y="286210"/>
                  </a:lnTo>
                  <a:lnTo>
                    <a:pt x="141261" y="357763"/>
                  </a:lnTo>
                  <a:lnTo>
                    <a:pt x="0" y="178881"/>
                  </a:lnTo>
                  <a:lnTo>
                    <a:pt x="141261" y="0"/>
                  </a:lnTo>
                  <a:lnTo>
                    <a:pt x="141261" y="71553"/>
                  </a:lnTo>
                  <a:lnTo>
                    <a:pt x="282522" y="71553"/>
                  </a:lnTo>
                  <a:lnTo>
                    <a:pt x="282522" y="286210"/>
                  </a:lnTo>
                  <a:close/>
                </a:path>
              </a:pathLst>
            </a:custGeom>
            <a:solidFill>
              <a:srgbClr val="4F81BD">
                <a:tint val="60000"/>
                <a:hueOff val="0"/>
                <a:satOff val="0"/>
                <a:lumOff val="0"/>
                <a:alphaOff val="0"/>
              </a:srgbClr>
            </a:solidFill>
            <a:ln>
              <a:noFill/>
            </a:ln>
            <a:effectLst/>
          </p:spPr>
          <p:txBody>
            <a:bodyPr spcFirstLastPara="0" vert="horz" wrap="square" lIns="84757" tIns="71553" rIns="1" bIns="71553"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163" name="Group 162"/>
            <p:cNvGrpSpPr/>
            <p:nvPr/>
          </p:nvGrpSpPr>
          <p:grpSpPr>
            <a:xfrm rot="900000">
              <a:off x="5752939" y="3386002"/>
              <a:ext cx="269777" cy="342565"/>
              <a:chOff x="2246578" y="721518"/>
              <a:chExt cx="269777" cy="342565"/>
            </a:xfrm>
          </p:grpSpPr>
          <p:sp>
            <p:nvSpPr>
              <p:cNvPr id="165" name="Right Arrow 164"/>
              <p:cNvSpPr/>
              <p:nvPr/>
            </p:nvSpPr>
            <p:spPr>
              <a:xfrm rot="19800000">
                <a:off x="2246578" y="721518"/>
                <a:ext cx="269777" cy="342565"/>
              </a:xfrm>
              <a:prstGeom prst="rightArrow">
                <a:avLst>
                  <a:gd name="adj1" fmla="val 60000"/>
                  <a:gd name="adj2" fmla="val 50000"/>
                </a:avLst>
              </a:prstGeom>
              <a:solidFill>
                <a:srgbClr val="4F81BD">
                  <a:tint val="60000"/>
                  <a:hueOff val="0"/>
                  <a:satOff val="0"/>
                  <a:lumOff val="0"/>
                  <a:alphaOff val="0"/>
                </a:srgbClr>
              </a:solidFill>
              <a:ln>
                <a:noFill/>
              </a:ln>
              <a:effectLst/>
            </p:spPr>
          </p:sp>
          <p:sp>
            <p:nvSpPr>
              <p:cNvPr id="166" name="Right Arrow 4"/>
              <p:cNvSpPr txBox="1"/>
              <p:nvPr/>
            </p:nvSpPr>
            <p:spPr>
              <a:xfrm rot="19800000">
                <a:off x="2251999" y="810264"/>
                <a:ext cx="188844" cy="205539"/>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444500" eaLnBrk="1" fontAlgn="auto" latinLnBrk="0" hangingPunct="1">
                  <a:lnSpc>
                    <a:spcPct val="90000"/>
                  </a:lnSpc>
                  <a:spcBef>
                    <a:spcPts val="0"/>
                  </a:spcBef>
                  <a:spcAft>
                    <a:spcPct val="35000"/>
                  </a:spcAft>
                  <a:buClrTx/>
                  <a:buSzTx/>
                  <a:buFontTx/>
                  <a:buNone/>
                  <a:tabLst/>
                  <a:defRPr/>
                </a:pPr>
                <a:endParaRPr kumimoji="0" lang="en-US" sz="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164" name="Oval 163"/>
            <p:cNvSpPr/>
            <p:nvPr/>
          </p:nvSpPr>
          <p:spPr>
            <a:xfrm>
              <a:off x="6157679" y="2795342"/>
              <a:ext cx="1097280" cy="1097280"/>
            </a:xfrm>
            <a:prstGeom prst="ellipse">
              <a:avLst/>
            </a:prstGeom>
            <a:solidFill>
              <a:sysClr val="window" lastClr="FFFFFF">
                <a:lumMod val="75000"/>
              </a:sysClr>
            </a:solidFill>
            <a:ln w="25400" cap="flat" cmpd="sng" algn="ctr">
              <a:solidFill>
                <a:sysClr val="window" lastClr="FFFFFF">
                  <a:lumMod val="65000"/>
                </a:sysClr>
              </a:solidFill>
              <a:prstDash val="solid"/>
            </a:ln>
            <a:effectLst/>
          </p:spPr>
          <p:txBody>
            <a:bodyPr lIns="0" rIns="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smtClean="0">
                  <a:ln>
                    <a:noFill/>
                  </a:ln>
                  <a:solidFill>
                    <a:prstClr val="white"/>
                  </a:solidFill>
                  <a:effectLst/>
                  <a:uLnTx/>
                  <a:uFillTx/>
                  <a:latin typeface="Calibri"/>
                  <a:ea typeface="+mn-ea"/>
                  <a:cs typeface="+mn-cs"/>
                </a:rPr>
                <a:t>Forward Assignment Rounds</a:t>
              </a:r>
            </a:p>
          </p:txBody>
        </p:sp>
      </p:grpSp>
    </p:spTree>
    <p:extLst>
      <p:ext uri="{BB962C8B-B14F-4D97-AF65-F5344CB8AC3E}">
        <p14:creationId xmlns:p14="http://schemas.microsoft.com/office/powerpoint/2010/main" val="238963527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Auction</a:t>
            </a:r>
            <a:endParaRPr lang="en-US" dirty="0"/>
          </a:p>
        </p:txBody>
      </p:sp>
      <p:graphicFrame>
        <p:nvGraphicFramePr>
          <p:cNvPr id="5" name="Table 4"/>
          <p:cNvGraphicFramePr>
            <a:graphicFrameLocks noGrp="1"/>
          </p:cNvGraphicFramePr>
          <p:nvPr>
            <p:extLst/>
          </p:nvPr>
        </p:nvGraphicFramePr>
        <p:xfrm>
          <a:off x="760674" y="2266556"/>
          <a:ext cx="7573974" cy="2225040"/>
        </p:xfrm>
        <a:graphic>
          <a:graphicData uri="http://schemas.openxmlformats.org/drawingml/2006/table">
            <a:tbl>
              <a:tblPr firstRow="1" bandRow="1">
                <a:tableStyleId>{5C22544A-7EE6-4342-B048-85BDC9FD1C3A}</a:tableStyleId>
              </a:tblPr>
              <a:tblGrid>
                <a:gridCol w="1742363"/>
                <a:gridCol w="2772874"/>
                <a:gridCol w="3058737"/>
              </a:tblGrid>
              <a:tr h="370840">
                <a:tc gridSpan="3">
                  <a:txBody>
                    <a:bodyPr/>
                    <a:lstStyle/>
                    <a:p>
                      <a:r>
                        <a:rPr lang="en-US" dirty="0" smtClean="0">
                          <a:latin typeface="Calibri" panose="020F0502020204030204" pitchFamily="34" charset="0"/>
                        </a:rPr>
                        <a:t>Mock auction schedule:</a:t>
                      </a:r>
                      <a:endParaRPr lang="en-US" spc="100" dirty="0">
                        <a:latin typeface="Calibri" panose="020F0502020204030204" pitchFamily="34" charset="0"/>
                      </a:endParaRPr>
                    </a:p>
                  </a:txBody>
                  <a:tcPr/>
                </a:tc>
                <a:tc hMerge="1">
                  <a:txBody>
                    <a:bodyPr/>
                    <a:lstStyle/>
                    <a:p>
                      <a:endParaRPr lang="en-US" spc="100" dirty="0">
                        <a:latin typeface="Calibri" panose="020F0502020204030204" pitchFamily="34" charset="0"/>
                      </a:endParaRPr>
                    </a:p>
                  </a:txBody>
                  <a:tcPr/>
                </a:tc>
                <a:tc hMerge="1">
                  <a:txBody>
                    <a:bodyPr/>
                    <a:lstStyle/>
                    <a:p>
                      <a:endParaRPr lang="en-US" spc="100" dirty="0">
                        <a:latin typeface="Calibri" panose="020F0502020204030204" pitchFamily="34" charset="0"/>
                      </a:endParaRPr>
                    </a:p>
                  </a:txBody>
                  <a:tcPr/>
                </a:tc>
              </a:tr>
              <a:tr h="370840">
                <a:tc>
                  <a:txBody>
                    <a:bodyPr/>
                    <a:lstStyle/>
                    <a:p>
                      <a:r>
                        <a:rPr lang="en-US" spc="100" dirty="0" smtClean="0">
                          <a:solidFill>
                            <a:schemeClr val="tx1">
                              <a:lumMod val="50000"/>
                            </a:schemeClr>
                          </a:solidFill>
                          <a:latin typeface="Calibri" panose="020F0502020204030204" pitchFamily="34" charset="0"/>
                        </a:rPr>
                        <a:t>May 25, 2016</a:t>
                      </a:r>
                      <a:endParaRPr lang="en-US" spc="100" dirty="0">
                        <a:solidFill>
                          <a:schemeClr val="tx1">
                            <a:lumMod val="50000"/>
                          </a:schemeClr>
                        </a:solidFill>
                        <a:latin typeface="Calibri" panose="020F0502020204030204" pitchFamily="34" charset="0"/>
                      </a:endParaRPr>
                    </a:p>
                  </a:txBody>
                  <a:tcPr/>
                </a:tc>
                <a:tc>
                  <a:txBody>
                    <a:bodyPr/>
                    <a:lstStyle/>
                    <a:p>
                      <a:r>
                        <a:rPr lang="en-US" spc="100" dirty="0" smtClean="0">
                          <a:solidFill>
                            <a:schemeClr val="tx1">
                              <a:lumMod val="50000"/>
                            </a:schemeClr>
                          </a:solidFill>
                          <a:latin typeface="Calibri" panose="020F0502020204030204" pitchFamily="34" charset="0"/>
                        </a:rPr>
                        <a:t>Mock Bidding</a:t>
                      </a:r>
                      <a:r>
                        <a:rPr lang="en-US" spc="100" baseline="0" dirty="0" smtClean="0">
                          <a:solidFill>
                            <a:schemeClr val="tx1">
                              <a:lumMod val="50000"/>
                            </a:schemeClr>
                          </a:solidFill>
                          <a:latin typeface="Calibri" panose="020F0502020204030204" pitchFamily="34" charset="0"/>
                        </a:rPr>
                        <a:t> Round 1</a:t>
                      </a:r>
                      <a:endParaRPr lang="en-US" spc="100" dirty="0">
                        <a:solidFill>
                          <a:schemeClr val="tx1">
                            <a:lumMod val="50000"/>
                          </a:schemeClr>
                        </a:solidFill>
                        <a:latin typeface="Calibri" panose="020F0502020204030204" pitchFamily="34" charset="0"/>
                      </a:endParaRPr>
                    </a:p>
                  </a:txBody>
                  <a:tcPr/>
                </a:tc>
                <a:tc>
                  <a:txBody>
                    <a:bodyPr/>
                    <a:lstStyle/>
                    <a:p>
                      <a:r>
                        <a:rPr lang="en-US" spc="100" dirty="0" smtClean="0">
                          <a:solidFill>
                            <a:schemeClr val="tx1">
                              <a:lumMod val="50000"/>
                            </a:schemeClr>
                          </a:solidFill>
                          <a:latin typeface="Calibri" panose="020F0502020204030204" pitchFamily="34" charset="0"/>
                        </a:rPr>
                        <a:t>10:00 a.m. – 12:00</a:t>
                      </a:r>
                      <a:r>
                        <a:rPr lang="en-US" spc="100" baseline="0" dirty="0" smtClean="0">
                          <a:solidFill>
                            <a:schemeClr val="tx1">
                              <a:lumMod val="50000"/>
                            </a:schemeClr>
                          </a:solidFill>
                          <a:latin typeface="Calibri" panose="020F0502020204030204" pitchFamily="34" charset="0"/>
                        </a:rPr>
                        <a:t> p.m. ET</a:t>
                      </a:r>
                      <a:endParaRPr lang="en-US" spc="100" dirty="0">
                        <a:solidFill>
                          <a:schemeClr val="tx1">
                            <a:lumMod val="50000"/>
                          </a:schemeClr>
                        </a:solidFill>
                        <a:latin typeface="Calibri" panose="020F0502020204030204" pitchFamily="34" charset="0"/>
                      </a:endParaRPr>
                    </a:p>
                  </a:txBody>
                  <a:tcPr/>
                </a:tc>
              </a:tr>
              <a:tr h="370840">
                <a:tc>
                  <a:txBody>
                    <a:bodyPr/>
                    <a:lstStyle/>
                    <a:p>
                      <a:endParaRPr lang="en-US" spc="100" dirty="0">
                        <a:solidFill>
                          <a:schemeClr val="tx1">
                            <a:lumMod val="50000"/>
                          </a:schemeClr>
                        </a:solidFill>
                        <a:latin typeface="Calibri" panose="020F0502020204030204" pitchFamily="34" charset="0"/>
                      </a:endParaRPr>
                    </a:p>
                  </a:txBody>
                  <a:tcPr/>
                </a:tc>
                <a:tc>
                  <a:txBody>
                    <a:bodyPr/>
                    <a:lstStyle/>
                    <a:p>
                      <a:r>
                        <a:rPr lang="en-US" spc="100" dirty="0" smtClean="0">
                          <a:solidFill>
                            <a:schemeClr val="tx1">
                              <a:lumMod val="50000"/>
                            </a:schemeClr>
                          </a:solidFill>
                          <a:latin typeface="Calibri" panose="020F0502020204030204" pitchFamily="34" charset="0"/>
                        </a:rPr>
                        <a:t>Mock Bidding Round 2</a:t>
                      </a:r>
                      <a:endParaRPr lang="en-US" spc="100" dirty="0">
                        <a:solidFill>
                          <a:schemeClr val="tx1">
                            <a:lumMod val="50000"/>
                          </a:schemeClr>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pc="100" dirty="0" smtClean="0">
                          <a:solidFill>
                            <a:schemeClr val="tx1">
                              <a:lumMod val="50000"/>
                            </a:schemeClr>
                          </a:solidFill>
                          <a:latin typeface="Calibri" panose="020F0502020204030204" pitchFamily="34" charset="0"/>
                        </a:rPr>
                        <a:t>  3:00</a:t>
                      </a:r>
                      <a:r>
                        <a:rPr lang="en-US" spc="100" baseline="0" dirty="0" smtClean="0">
                          <a:solidFill>
                            <a:schemeClr val="tx1">
                              <a:lumMod val="50000"/>
                            </a:schemeClr>
                          </a:solidFill>
                          <a:latin typeface="Calibri" panose="020F0502020204030204" pitchFamily="34" charset="0"/>
                        </a:rPr>
                        <a:t> p.m. </a:t>
                      </a:r>
                      <a:r>
                        <a:rPr lang="en-US" spc="100" dirty="0" smtClean="0">
                          <a:solidFill>
                            <a:schemeClr val="tx1">
                              <a:lumMod val="50000"/>
                            </a:schemeClr>
                          </a:solidFill>
                          <a:latin typeface="Calibri" panose="020F0502020204030204" pitchFamily="34" charset="0"/>
                        </a:rPr>
                        <a:t>–   5:00</a:t>
                      </a:r>
                      <a:r>
                        <a:rPr lang="en-US" spc="100" baseline="0" dirty="0" smtClean="0">
                          <a:solidFill>
                            <a:schemeClr val="tx1">
                              <a:lumMod val="50000"/>
                            </a:schemeClr>
                          </a:solidFill>
                          <a:latin typeface="Calibri" panose="020F0502020204030204" pitchFamily="34" charset="0"/>
                        </a:rPr>
                        <a:t> p.m. ET</a:t>
                      </a:r>
                      <a:endParaRPr lang="en-US" spc="100" dirty="0" smtClean="0">
                        <a:solidFill>
                          <a:schemeClr val="tx1">
                            <a:lumMod val="50000"/>
                          </a:schemeClr>
                        </a:solidFill>
                        <a:latin typeface="Calibri" panose="020F0502020204030204"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pc="100" dirty="0" smtClean="0">
                          <a:solidFill>
                            <a:schemeClr val="tx1">
                              <a:lumMod val="50000"/>
                            </a:schemeClr>
                          </a:solidFill>
                          <a:latin typeface="Calibri" panose="020F0502020204030204" pitchFamily="34" charset="0"/>
                        </a:rPr>
                        <a:t>May</a:t>
                      </a:r>
                      <a:r>
                        <a:rPr lang="en-US" spc="100" baseline="0" dirty="0" smtClean="0">
                          <a:solidFill>
                            <a:schemeClr val="tx1">
                              <a:lumMod val="50000"/>
                            </a:schemeClr>
                          </a:solidFill>
                          <a:latin typeface="Calibri" panose="020F0502020204030204" pitchFamily="34" charset="0"/>
                        </a:rPr>
                        <a:t> 26, 2016</a:t>
                      </a:r>
                      <a:endParaRPr lang="en-US" spc="100" dirty="0" smtClean="0">
                        <a:solidFill>
                          <a:schemeClr val="tx1">
                            <a:lumMod val="50000"/>
                          </a:schemeClr>
                        </a:solidFill>
                        <a:latin typeface="Calibri" panose="020F0502020204030204" pitchFamily="34" charset="0"/>
                      </a:endParaRPr>
                    </a:p>
                  </a:txBody>
                  <a:tcPr/>
                </a:tc>
                <a:tc>
                  <a:txBody>
                    <a:bodyPr/>
                    <a:lstStyle/>
                    <a:p>
                      <a:r>
                        <a:rPr lang="en-US" spc="100" dirty="0" smtClean="0">
                          <a:solidFill>
                            <a:schemeClr val="tx1">
                              <a:lumMod val="50000"/>
                            </a:schemeClr>
                          </a:solidFill>
                          <a:latin typeface="Calibri" panose="020F0502020204030204" pitchFamily="34" charset="0"/>
                        </a:rPr>
                        <a:t>Mock Bidding Round 3</a:t>
                      </a:r>
                      <a:endParaRPr lang="en-US" spc="100" dirty="0">
                        <a:solidFill>
                          <a:schemeClr val="tx1">
                            <a:lumMod val="50000"/>
                          </a:schemeClr>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pc="100" dirty="0" smtClean="0">
                          <a:solidFill>
                            <a:schemeClr val="tx1">
                              <a:lumMod val="50000"/>
                            </a:schemeClr>
                          </a:solidFill>
                          <a:latin typeface="Calibri" panose="020F0502020204030204" pitchFamily="34" charset="0"/>
                        </a:rPr>
                        <a:t>10:00 a.m. – 11:00</a:t>
                      </a:r>
                      <a:r>
                        <a:rPr lang="en-US" spc="100" baseline="0" dirty="0" smtClean="0">
                          <a:solidFill>
                            <a:schemeClr val="tx1">
                              <a:lumMod val="50000"/>
                            </a:schemeClr>
                          </a:solidFill>
                          <a:latin typeface="Calibri" panose="020F0502020204030204" pitchFamily="34" charset="0"/>
                        </a:rPr>
                        <a:t> a.m. ET</a:t>
                      </a:r>
                      <a:endParaRPr lang="en-US" spc="100" dirty="0">
                        <a:solidFill>
                          <a:schemeClr val="tx1">
                            <a:lumMod val="50000"/>
                          </a:schemeClr>
                        </a:solidFill>
                        <a:latin typeface="Calibri" panose="020F0502020204030204" pitchFamily="34" charset="0"/>
                      </a:endParaRPr>
                    </a:p>
                  </a:txBody>
                  <a:tcPr/>
                </a:tc>
              </a:tr>
              <a:tr h="370840">
                <a:tc>
                  <a:txBody>
                    <a:bodyPr/>
                    <a:lstStyle/>
                    <a:p>
                      <a:endParaRPr lang="en-US" spc="100" dirty="0">
                        <a:solidFill>
                          <a:schemeClr val="tx1">
                            <a:lumMod val="50000"/>
                          </a:schemeClr>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pc="100" dirty="0" smtClean="0">
                          <a:solidFill>
                            <a:schemeClr val="tx1">
                              <a:lumMod val="50000"/>
                            </a:schemeClr>
                          </a:solidFill>
                          <a:latin typeface="Calibri" panose="020F0502020204030204" pitchFamily="34" charset="0"/>
                        </a:rPr>
                        <a:t>Mock Bidding Round 4</a:t>
                      </a:r>
                    </a:p>
                  </a:txBody>
                  <a:tcPr/>
                </a:tc>
                <a:tc>
                  <a:txBody>
                    <a:bodyPr/>
                    <a:lstStyle/>
                    <a:p>
                      <a:r>
                        <a:rPr lang="en-US" spc="100" dirty="0" smtClean="0">
                          <a:solidFill>
                            <a:schemeClr val="tx1">
                              <a:lumMod val="50000"/>
                            </a:schemeClr>
                          </a:solidFill>
                          <a:latin typeface="Calibri" panose="020F0502020204030204" pitchFamily="34" charset="0"/>
                        </a:rPr>
                        <a:t>  1:00</a:t>
                      </a:r>
                      <a:r>
                        <a:rPr lang="en-US" spc="100" baseline="0" dirty="0" smtClean="0">
                          <a:solidFill>
                            <a:schemeClr val="tx1">
                              <a:lumMod val="50000"/>
                            </a:schemeClr>
                          </a:solidFill>
                          <a:latin typeface="Calibri" panose="020F0502020204030204" pitchFamily="34" charset="0"/>
                        </a:rPr>
                        <a:t> p.m. </a:t>
                      </a:r>
                      <a:r>
                        <a:rPr lang="en-US" spc="100" dirty="0" smtClean="0">
                          <a:solidFill>
                            <a:schemeClr val="tx1">
                              <a:lumMod val="50000"/>
                            </a:schemeClr>
                          </a:solidFill>
                          <a:latin typeface="Calibri" panose="020F0502020204030204" pitchFamily="34" charset="0"/>
                        </a:rPr>
                        <a:t>–   2:00</a:t>
                      </a:r>
                      <a:r>
                        <a:rPr lang="en-US" spc="100" baseline="0" dirty="0" smtClean="0">
                          <a:solidFill>
                            <a:schemeClr val="tx1">
                              <a:lumMod val="50000"/>
                            </a:schemeClr>
                          </a:solidFill>
                          <a:latin typeface="Calibri" panose="020F0502020204030204" pitchFamily="34" charset="0"/>
                        </a:rPr>
                        <a:t> p.m. ET</a:t>
                      </a:r>
                      <a:endParaRPr lang="en-US" spc="100" dirty="0">
                        <a:solidFill>
                          <a:schemeClr val="tx1">
                            <a:lumMod val="50000"/>
                          </a:schemeClr>
                        </a:solidFill>
                        <a:latin typeface="Calibri" panose="020F0502020204030204" pitchFamily="34" charset="0"/>
                      </a:endParaRPr>
                    </a:p>
                  </a:txBody>
                  <a:tcPr/>
                </a:tc>
              </a:tr>
              <a:tr h="370840">
                <a:tc>
                  <a:txBody>
                    <a:bodyPr/>
                    <a:lstStyle/>
                    <a:p>
                      <a:endParaRPr lang="en-US" spc="100" dirty="0">
                        <a:solidFill>
                          <a:schemeClr val="tx1">
                            <a:lumMod val="50000"/>
                          </a:schemeClr>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pc="100" dirty="0" smtClean="0">
                          <a:solidFill>
                            <a:schemeClr val="tx1">
                              <a:lumMod val="50000"/>
                            </a:schemeClr>
                          </a:solidFill>
                          <a:latin typeface="Calibri" panose="020F0502020204030204" pitchFamily="34" charset="0"/>
                        </a:rPr>
                        <a:t>Mock Bidding Round 5</a:t>
                      </a:r>
                    </a:p>
                  </a:txBody>
                  <a:tcPr/>
                </a:tc>
                <a:tc>
                  <a:txBody>
                    <a:bodyPr/>
                    <a:lstStyle/>
                    <a:p>
                      <a:r>
                        <a:rPr lang="en-US" spc="100" dirty="0" smtClean="0">
                          <a:solidFill>
                            <a:schemeClr val="tx1">
                              <a:lumMod val="50000"/>
                            </a:schemeClr>
                          </a:solidFill>
                          <a:latin typeface="Calibri" panose="020F0502020204030204" pitchFamily="34" charset="0"/>
                        </a:rPr>
                        <a:t>  4:00</a:t>
                      </a:r>
                      <a:r>
                        <a:rPr lang="en-US" spc="100" baseline="0" dirty="0" smtClean="0">
                          <a:solidFill>
                            <a:schemeClr val="tx1">
                              <a:lumMod val="50000"/>
                            </a:schemeClr>
                          </a:solidFill>
                          <a:latin typeface="Calibri" panose="020F0502020204030204" pitchFamily="34" charset="0"/>
                        </a:rPr>
                        <a:t> p.m. </a:t>
                      </a:r>
                      <a:r>
                        <a:rPr lang="en-US" spc="100" dirty="0" smtClean="0">
                          <a:solidFill>
                            <a:schemeClr val="tx1">
                              <a:lumMod val="50000"/>
                            </a:schemeClr>
                          </a:solidFill>
                          <a:latin typeface="Calibri" panose="020F0502020204030204" pitchFamily="34" charset="0"/>
                        </a:rPr>
                        <a:t>–   5:00</a:t>
                      </a:r>
                      <a:r>
                        <a:rPr lang="en-US" spc="100" baseline="0" dirty="0" smtClean="0">
                          <a:solidFill>
                            <a:schemeClr val="tx1">
                              <a:lumMod val="50000"/>
                            </a:schemeClr>
                          </a:solidFill>
                          <a:latin typeface="Calibri" panose="020F0502020204030204" pitchFamily="34" charset="0"/>
                        </a:rPr>
                        <a:t> p.m. ET</a:t>
                      </a:r>
                      <a:endParaRPr lang="en-US" spc="100" dirty="0">
                        <a:solidFill>
                          <a:schemeClr val="tx1">
                            <a:lumMod val="50000"/>
                          </a:schemeClr>
                        </a:solidFill>
                      </a:endParaRPr>
                    </a:p>
                  </a:txBody>
                  <a:tcPr/>
                </a:tc>
              </a:tr>
            </a:tbl>
          </a:graphicData>
        </a:graphic>
      </p:graphicFrame>
      <p:sp>
        <p:nvSpPr>
          <p:cNvPr id="4" name="TextBox 3"/>
          <p:cNvSpPr txBox="1"/>
          <p:nvPr/>
        </p:nvSpPr>
        <p:spPr>
          <a:xfrm>
            <a:off x="369888" y="4680148"/>
            <a:ext cx="8399539" cy="1908215"/>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1800" dirty="0" smtClean="0">
                <a:solidFill>
                  <a:schemeClr val="tx1">
                    <a:lumMod val="50000"/>
                  </a:schemeClr>
                </a:solidFill>
              </a:rPr>
              <a:t>Instructions for how to access the mock auction were provided in the Final Confidential Status Letter</a:t>
            </a:r>
          </a:p>
          <a:p>
            <a:pPr marL="800100" lvl="3" indent="-342900">
              <a:spcBef>
                <a:spcPts val="600"/>
              </a:spcBef>
              <a:spcAft>
                <a:spcPts val="600"/>
              </a:spcAft>
              <a:buFont typeface="Arial" panose="020B0604020202020204" pitchFamily="34" charset="0"/>
              <a:buChar char="•"/>
            </a:pPr>
            <a:r>
              <a:rPr lang="en-US" sz="1600" dirty="0">
                <a:solidFill>
                  <a:schemeClr val="tx1">
                    <a:lumMod val="50000"/>
                  </a:schemeClr>
                </a:solidFill>
              </a:rPr>
              <a:t>The login process is the same as it was for making an initial </a:t>
            </a:r>
            <a:r>
              <a:rPr lang="en-US" sz="1600" dirty="0" smtClean="0">
                <a:solidFill>
                  <a:schemeClr val="tx1">
                    <a:lumMod val="50000"/>
                  </a:schemeClr>
                </a:solidFill>
              </a:rPr>
              <a:t>commitment</a:t>
            </a:r>
          </a:p>
          <a:p>
            <a:pPr marL="342900" lvl="2" indent="-342900">
              <a:spcBef>
                <a:spcPts val="600"/>
              </a:spcBef>
              <a:spcAft>
                <a:spcPts val="600"/>
              </a:spcAft>
              <a:buFont typeface="Arial" panose="020B0604020202020204" pitchFamily="34" charset="0"/>
              <a:buChar char="•"/>
            </a:pPr>
            <a:r>
              <a:rPr lang="en-US" sz="1800" dirty="0" smtClean="0">
                <a:solidFill>
                  <a:schemeClr val="tx1">
                    <a:lumMod val="50000"/>
                  </a:schemeClr>
                </a:solidFill>
              </a:rPr>
              <a:t>Access to the Auction System begins at 9:00 a.m. ET on May 25, 2016</a:t>
            </a:r>
          </a:p>
          <a:p>
            <a:pPr marL="342900" lvl="2" indent="-342900">
              <a:spcBef>
                <a:spcPts val="600"/>
              </a:spcBef>
              <a:spcAft>
                <a:spcPts val="600"/>
              </a:spcAft>
              <a:buFont typeface="Arial" panose="020B0604020202020204" pitchFamily="34" charset="0"/>
              <a:buChar char="•"/>
            </a:pPr>
            <a:r>
              <a:rPr lang="en-US" sz="1800" dirty="0" smtClean="0">
                <a:solidFill>
                  <a:schemeClr val="tx1">
                    <a:lumMod val="50000"/>
                  </a:schemeClr>
                </a:solidFill>
              </a:rPr>
              <a:t>Bidders may bid telephonically or electronically</a:t>
            </a:r>
            <a:endParaRPr lang="en-US" sz="1800" dirty="0">
              <a:solidFill>
                <a:schemeClr val="tx1">
                  <a:lumMod val="50000"/>
                </a:schemeClr>
              </a:solidFill>
            </a:endParaRPr>
          </a:p>
        </p:txBody>
      </p:sp>
    </p:spTree>
    <p:extLst>
      <p:ext uri="{BB962C8B-B14F-4D97-AF65-F5344CB8AC3E}">
        <p14:creationId xmlns:p14="http://schemas.microsoft.com/office/powerpoint/2010/main" val="21594191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22414" y="2329939"/>
            <a:ext cx="8462962" cy="1730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SzPct val="150000"/>
              <a:buFont typeface="Arial" pitchFamily="34" charset="0"/>
              <a:buChar char="•"/>
              <a:defRPr sz="2400" kern="1200">
                <a:solidFill>
                  <a:schemeClr val="tx1"/>
                </a:solidFill>
                <a:latin typeface="Helvetica Neue LT Std 55 Roman"/>
                <a:ea typeface="ＭＳ Ｐゴシック" charset="0"/>
                <a:cs typeface="ＭＳ Ｐゴシック" charset="0"/>
              </a:defRPr>
            </a:lvl1pPr>
            <a:lvl2pPr marL="742950" indent="-285750" algn="l" defTabSz="457200" rtl="0" eaLnBrk="1" fontAlgn="base" hangingPunct="1">
              <a:spcBef>
                <a:spcPct val="20000"/>
              </a:spcBef>
              <a:spcAft>
                <a:spcPct val="0"/>
              </a:spcAft>
              <a:buSzPct val="125000"/>
              <a:buFont typeface="Wingdings" pitchFamily="2" charset="2"/>
              <a:buChar char="§"/>
              <a:defRPr sz="2200" kern="1200">
                <a:solidFill>
                  <a:schemeClr val="tx1"/>
                </a:solidFill>
                <a:latin typeface="Helvetica Neue LT Std 55 Roman"/>
                <a:ea typeface="ＭＳ Ｐゴシック" charset="0"/>
                <a:cs typeface="+mn-cs"/>
              </a:defRPr>
            </a:lvl2pPr>
            <a:lvl3pPr marL="1143000" indent="-228600" algn="l" defTabSz="457200" rtl="0" eaLnBrk="1" fontAlgn="base" hangingPunct="1">
              <a:spcBef>
                <a:spcPct val="20000"/>
              </a:spcBef>
              <a:spcAft>
                <a:spcPct val="0"/>
              </a:spcAft>
              <a:buFont typeface="Courier New" pitchFamily="49" charset="0"/>
              <a:buChar char="o"/>
              <a:defRPr sz="2000" kern="1200">
                <a:solidFill>
                  <a:schemeClr val="tx1"/>
                </a:solidFill>
                <a:latin typeface="Helvetica Neue LT Std 55 Roman"/>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Helvetica Neue LT Std 55 Roman"/>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Helvetica Neue LT Std 55 Roman"/>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The clearing target for any subsequent stage of the auction </a:t>
            </a:r>
            <a:r>
              <a:rPr lang="en-US" sz="2200" dirty="0" smtClean="0"/>
              <a:t>will </a:t>
            </a:r>
            <a:r>
              <a:rPr lang="en-US" sz="2200" dirty="0"/>
              <a:t>generally </a:t>
            </a:r>
            <a:r>
              <a:rPr lang="en-US" sz="2200" dirty="0" smtClean="0"/>
              <a:t>be </a:t>
            </a:r>
            <a:r>
              <a:rPr lang="en-US" sz="2200" dirty="0"/>
              <a:t>the </a:t>
            </a:r>
            <a:r>
              <a:rPr lang="en-US" sz="2200" dirty="0" smtClean="0"/>
              <a:t>next lowest </a:t>
            </a:r>
            <a:r>
              <a:rPr lang="en-US" sz="2200" dirty="0"/>
              <a:t>clearing target in the 600 MHz Band </a:t>
            </a:r>
            <a:r>
              <a:rPr lang="en-US" sz="2200" dirty="0" smtClean="0"/>
              <a:t>Plan</a:t>
            </a:r>
          </a:p>
          <a:p>
            <a:r>
              <a:rPr lang="en-US" sz="2200" dirty="0" smtClean="0"/>
              <a:t>Each lower clearing target adds one or more additional channels to the TV band</a:t>
            </a:r>
            <a:endParaRPr lang="en-US" dirty="0"/>
          </a:p>
        </p:txBody>
      </p:sp>
      <p:sp>
        <p:nvSpPr>
          <p:cNvPr id="2" name="Title 1"/>
          <p:cNvSpPr>
            <a:spLocks noGrp="1"/>
          </p:cNvSpPr>
          <p:nvPr>
            <p:ph type="title"/>
          </p:nvPr>
        </p:nvSpPr>
        <p:spPr>
          <a:xfrm>
            <a:off x="369888" y="1593094"/>
            <a:ext cx="7805737" cy="610658"/>
          </a:xfrm>
        </p:spPr>
        <p:txBody>
          <a:bodyPr/>
          <a:lstStyle/>
          <a:p>
            <a:r>
              <a:rPr lang="en-US" dirty="0" smtClean="0"/>
              <a:t>Setting a New Clearing Target</a:t>
            </a:r>
            <a:endParaRPr lang="en-US" dirty="0"/>
          </a:p>
        </p:txBody>
      </p:sp>
      <p:pic>
        <p:nvPicPr>
          <p:cNvPr id="4" name="Content Placeholder 3"/>
          <p:cNvPicPr>
            <a:picLocks noGrp="1" noChangeAspect="1"/>
          </p:cNvPicPr>
          <p:nvPr>
            <p:ph idx="1"/>
          </p:nvPr>
        </p:nvPicPr>
        <p:blipFill rotWithShape="1">
          <a:blip r:embed="rId3"/>
          <a:srcRect t="66668" b="22317"/>
          <a:stretch/>
        </p:blipFill>
        <p:spPr>
          <a:xfrm>
            <a:off x="563554" y="4722998"/>
            <a:ext cx="8230788" cy="537341"/>
          </a:xfrm>
          <a:prstGeom prst="rect">
            <a:avLst/>
          </a:prstGeom>
        </p:spPr>
      </p:pic>
      <p:sp>
        <p:nvSpPr>
          <p:cNvPr id="10" name="TextBox 9"/>
          <p:cNvSpPr txBox="1"/>
          <p:nvPr/>
        </p:nvSpPr>
        <p:spPr>
          <a:xfrm>
            <a:off x="563554" y="5478625"/>
            <a:ext cx="8542346" cy="461665"/>
          </a:xfrm>
          <a:prstGeom prst="rect">
            <a:avLst/>
          </a:prstGeom>
          <a:solidFill>
            <a:schemeClr val="bg1"/>
          </a:solidFill>
        </p:spPr>
        <p:txBody>
          <a:bodyPr wrap="square" rtlCol="0">
            <a:spAutoFit/>
          </a:bodyPr>
          <a:lstStyle/>
          <a:p>
            <a:endParaRPr lang="en-US" dirty="0"/>
          </a:p>
        </p:txBody>
      </p:sp>
      <p:pic>
        <p:nvPicPr>
          <p:cNvPr id="9" name="Content Placeholder 3"/>
          <p:cNvPicPr>
            <a:picLocks noChangeAspect="1"/>
          </p:cNvPicPr>
          <p:nvPr/>
        </p:nvPicPr>
        <p:blipFill rotWithShape="1">
          <a:blip r:embed="rId3"/>
          <a:srcRect t="66668" b="22317"/>
          <a:stretch/>
        </p:blipFill>
        <p:spPr bwMode="auto">
          <a:xfrm>
            <a:off x="563554" y="5483928"/>
            <a:ext cx="8230788" cy="537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Group 12"/>
          <p:cNvGrpSpPr/>
          <p:nvPr/>
        </p:nvGrpSpPr>
        <p:grpSpPr>
          <a:xfrm>
            <a:off x="398454" y="4633605"/>
            <a:ext cx="8542346" cy="1474506"/>
            <a:chOff x="639754" y="4630900"/>
            <a:chExt cx="8542346" cy="1474506"/>
          </a:xfrm>
        </p:grpSpPr>
        <p:sp>
          <p:nvSpPr>
            <p:cNvPr id="3" name="TextBox 2"/>
            <p:cNvSpPr txBox="1"/>
            <p:nvPr/>
          </p:nvSpPr>
          <p:spPr>
            <a:xfrm>
              <a:off x="639754" y="4630900"/>
              <a:ext cx="8542346" cy="461665"/>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639754" y="5643741"/>
              <a:ext cx="8542346" cy="461665"/>
            </a:xfrm>
            <a:prstGeom prst="rect">
              <a:avLst/>
            </a:prstGeom>
            <a:solidFill>
              <a:schemeClr val="bg1"/>
            </a:solidFill>
          </p:spPr>
          <p:txBody>
            <a:bodyPr wrap="square" rtlCol="0">
              <a:spAutoFit/>
            </a:bodyPr>
            <a:lstStyle/>
            <a:p>
              <a:endParaRPr lang="en-US" dirty="0"/>
            </a:p>
          </p:txBody>
        </p:sp>
      </p:grpSp>
      <p:sp>
        <p:nvSpPr>
          <p:cNvPr id="7" name="Down Arrow 6"/>
          <p:cNvSpPr/>
          <p:nvPr/>
        </p:nvSpPr>
        <p:spPr>
          <a:xfrm>
            <a:off x="4669627" y="4314725"/>
            <a:ext cx="220717" cy="378373"/>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711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578580"/>
            <a:ext cx="7805737" cy="610658"/>
          </a:xfrm>
        </p:spPr>
        <p:txBody>
          <a:bodyPr/>
          <a:lstStyle/>
          <a:p>
            <a:r>
              <a:rPr lang="en-US" dirty="0" smtClean="0"/>
              <a:t>Preparing for a New Stage</a:t>
            </a:r>
            <a:endParaRPr lang="en-US" dirty="0"/>
          </a:p>
        </p:txBody>
      </p:sp>
      <p:sp>
        <p:nvSpPr>
          <p:cNvPr id="3" name="Content Placeholder 2"/>
          <p:cNvSpPr>
            <a:spLocks noGrp="1"/>
          </p:cNvSpPr>
          <p:nvPr>
            <p:ph idx="1"/>
          </p:nvPr>
        </p:nvSpPr>
        <p:spPr>
          <a:xfrm>
            <a:off x="369888" y="2279226"/>
            <a:ext cx="8462962" cy="4449233"/>
          </a:xfrm>
        </p:spPr>
        <p:txBody>
          <a:bodyPr/>
          <a:lstStyle/>
          <a:p>
            <a:pPr>
              <a:spcBef>
                <a:spcPts val="600"/>
              </a:spcBef>
              <a:spcAft>
                <a:spcPts val="1200"/>
              </a:spcAft>
            </a:pPr>
            <a:r>
              <a:rPr lang="en-US" dirty="0">
                <a:solidFill>
                  <a:prstClr val="black"/>
                </a:solidFill>
              </a:rPr>
              <a:t>The Public Reporting System will indicate when a stage has concluded and whether or not the final stage rule was met in that stage</a:t>
            </a:r>
            <a:endParaRPr lang="en-GB" dirty="0">
              <a:solidFill>
                <a:prstClr val="black"/>
              </a:solidFill>
            </a:endParaRPr>
          </a:p>
          <a:p>
            <a:pPr>
              <a:spcBef>
                <a:spcPts val="600"/>
              </a:spcBef>
              <a:spcAft>
                <a:spcPts val="1200"/>
              </a:spcAft>
            </a:pPr>
            <a:r>
              <a:rPr lang="en-US" dirty="0">
                <a:solidFill>
                  <a:prstClr val="black"/>
                </a:solidFill>
              </a:rPr>
              <a:t>If the auction proceeds to a subsequent stage, the FCC will provide to the qualified bidders any additional information and training needed to participate in the new stage</a:t>
            </a:r>
          </a:p>
          <a:p>
            <a:pPr marL="0" indent="0">
              <a:buNone/>
            </a:pPr>
            <a:endParaRPr lang="en-US" dirty="0"/>
          </a:p>
        </p:txBody>
      </p:sp>
    </p:spTree>
    <p:extLst>
      <p:ext uri="{BB962C8B-B14F-4D97-AF65-F5344CB8AC3E}">
        <p14:creationId xmlns:p14="http://schemas.microsoft.com/office/powerpoint/2010/main" val="12561994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1593094"/>
            <a:ext cx="7805737" cy="610658"/>
          </a:xfrm>
        </p:spPr>
        <p:txBody>
          <a:bodyPr/>
          <a:lstStyle/>
          <a:p>
            <a:r>
              <a:rPr lang="en-US" dirty="0" smtClean="0"/>
              <a:t>Participating in a New Stage</a:t>
            </a:r>
            <a:endParaRPr lang="en-US" dirty="0"/>
          </a:p>
        </p:txBody>
      </p:sp>
      <p:sp>
        <p:nvSpPr>
          <p:cNvPr id="3" name="Content Placeholder 2"/>
          <p:cNvSpPr>
            <a:spLocks noGrp="1"/>
          </p:cNvSpPr>
          <p:nvPr>
            <p:ph idx="1"/>
          </p:nvPr>
        </p:nvSpPr>
        <p:spPr/>
        <p:txBody>
          <a:bodyPr/>
          <a:lstStyle/>
          <a:p>
            <a:pPr>
              <a:spcBef>
                <a:spcPts val="1200"/>
              </a:spcBef>
              <a:spcAft>
                <a:spcPts val="1200"/>
              </a:spcAft>
            </a:pPr>
            <a:r>
              <a:rPr lang="en-US" sz="2200" dirty="0">
                <a:solidFill>
                  <a:prstClr val="black"/>
                </a:solidFill>
              </a:rPr>
              <a:t>Only bidders that had one or more stations </a:t>
            </a:r>
            <a:r>
              <a:rPr lang="en-US" sz="2200" dirty="0" smtClean="0">
                <a:solidFill>
                  <a:prstClr val="black"/>
                </a:solidFill>
              </a:rPr>
              <a:t>with a status of </a:t>
            </a:r>
            <a:r>
              <a:rPr lang="en-US" sz="2200" dirty="0">
                <a:solidFill>
                  <a:prstClr val="black"/>
                </a:solidFill>
              </a:rPr>
              <a:t>"FROZEN – </a:t>
            </a:r>
            <a:r>
              <a:rPr lang="en-US" sz="2200" dirty="0"/>
              <a:t>Provisionally Winning” at the end of the previous stage will be able to log </a:t>
            </a:r>
            <a:r>
              <a:rPr lang="en-US" sz="2200" dirty="0" smtClean="0"/>
              <a:t>in to </a:t>
            </a:r>
            <a:r>
              <a:rPr lang="en-US" sz="2200" dirty="0"/>
              <a:t>the </a:t>
            </a:r>
            <a:r>
              <a:rPr lang="en-US" sz="2200" dirty="0">
                <a:solidFill>
                  <a:prstClr val="black"/>
                </a:solidFill>
              </a:rPr>
              <a:t>system for the new </a:t>
            </a:r>
            <a:r>
              <a:rPr lang="en-US" sz="2200" dirty="0" smtClean="0">
                <a:solidFill>
                  <a:prstClr val="black"/>
                </a:solidFill>
              </a:rPr>
              <a:t>stage</a:t>
            </a:r>
          </a:p>
          <a:p>
            <a:pPr lvl="1">
              <a:spcBef>
                <a:spcPts val="1200"/>
              </a:spcBef>
              <a:spcAft>
                <a:spcPts val="1200"/>
              </a:spcAft>
            </a:pPr>
            <a:r>
              <a:rPr lang="en-US" sz="2000" dirty="0" smtClean="0">
                <a:solidFill>
                  <a:prstClr val="black"/>
                </a:solidFill>
              </a:rPr>
              <a:t>Stations </a:t>
            </a:r>
            <a:r>
              <a:rPr lang="en-US" sz="2000" dirty="0">
                <a:solidFill>
                  <a:prstClr val="black"/>
                </a:solidFill>
              </a:rPr>
              <a:t>that exited the auction in a previous stage, whether voluntarily or because the system determined they were not needed, </a:t>
            </a:r>
            <a:r>
              <a:rPr lang="en-US" sz="2000" dirty="0" smtClean="0">
                <a:solidFill>
                  <a:prstClr val="black"/>
                </a:solidFill>
              </a:rPr>
              <a:t>will continue to have a status of exited in the new stage</a:t>
            </a:r>
          </a:p>
          <a:p>
            <a:pPr>
              <a:spcBef>
                <a:spcPts val="600"/>
              </a:spcBef>
              <a:spcAft>
                <a:spcPts val="600"/>
              </a:spcAft>
            </a:pPr>
            <a:r>
              <a:rPr lang="en-US" sz="2200" dirty="0" smtClean="0">
                <a:solidFill>
                  <a:prstClr val="black"/>
                </a:solidFill>
              </a:rPr>
              <a:t>Bidders that had only exited stations at the end of the previous stage will </a:t>
            </a:r>
            <a:r>
              <a:rPr lang="en-US" sz="2200" u="sng" dirty="0" smtClean="0">
                <a:solidFill>
                  <a:prstClr val="black"/>
                </a:solidFill>
              </a:rPr>
              <a:t>not</a:t>
            </a:r>
            <a:r>
              <a:rPr lang="en-US" sz="2200" dirty="0" smtClean="0">
                <a:solidFill>
                  <a:prstClr val="black"/>
                </a:solidFill>
              </a:rPr>
              <a:t> be able to participate in the new stage</a:t>
            </a:r>
          </a:p>
          <a:p>
            <a:pPr marL="0" indent="0">
              <a:spcBef>
                <a:spcPts val="600"/>
              </a:spcBef>
              <a:spcAft>
                <a:spcPts val="600"/>
              </a:spcAft>
              <a:buNone/>
            </a:pPr>
            <a:endParaRPr lang="en-US" sz="1800" dirty="0">
              <a:solidFill>
                <a:prstClr val="black"/>
              </a:solidFill>
            </a:endParaRPr>
          </a:p>
        </p:txBody>
      </p:sp>
    </p:spTree>
    <p:extLst>
      <p:ext uri="{BB962C8B-B14F-4D97-AF65-F5344CB8AC3E}">
        <p14:creationId xmlns:p14="http://schemas.microsoft.com/office/powerpoint/2010/main" val="9335475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chedule screen"/>
          <p:cNvPicPr>
            <a:picLocks noChangeAspect="1"/>
          </p:cNvPicPr>
          <p:nvPr/>
        </p:nvPicPr>
        <p:blipFill>
          <a:blip r:embed="rId4"/>
          <a:stretch>
            <a:fillRect/>
          </a:stretch>
        </p:blipFill>
        <p:spPr>
          <a:xfrm>
            <a:off x="136801" y="2286000"/>
            <a:ext cx="6163194" cy="4108795"/>
          </a:xfrm>
          <a:prstGeom prst="rect">
            <a:avLst/>
          </a:prstGeom>
        </p:spPr>
      </p:pic>
      <p:sp>
        <p:nvSpPr>
          <p:cNvPr id="2" name="Title"/>
          <p:cNvSpPr>
            <a:spLocks noGrp="1"/>
          </p:cNvSpPr>
          <p:nvPr>
            <p:ph type="title"/>
          </p:nvPr>
        </p:nvSpPr>
        <p:spPr>
          <a:xfrm>
            <a:off x="369888" y="1691470"/>
            <a:ext cx="7805737" cy="610658"/>
          </a:xfrm>
        </p:spPr>
        <p:txBody>
          <a:bodyPr/>
          <a:lstStyle/>
          <a:p>
            <a:r>
              <a:rPr lang="en-US" sz="2400" dirty="0" smtClean="0"/>
              <a:t>New Clearing Target</a:t>
            </a:r>
            <a:endParaRPr lang="en-US" sz="2400" dirty="0"/>
          </a:p>
        </p:txBody>
      </p:sp>
      <p:sp>
        <p:nvSpPr>
          <p:cNvPr id="6" name="TextBox"/>
          <p:cNvSpPr txBox="1"/>
          <p:nvPr/>
        </p:nvSpPr>
        <p:spPr>
          <a:xfrm>
            <a:off x="6411378" y="2264327"/>
            <a:ext cx="2732621" cy="784830"/>
          </a:xfrm>
          <a:prstGeom prst="rect">
            <a:avLst/>
          </a:prstGeom>
          <a:noFill/>
        </p:spPr>
        <p:txBody>
          <a:bodyPr wrap="square" rtlCol="0">
            <a:spAutoFit/>
          </a:bodyPr>
          <a:lstStyle>
            <a:defPPr>
              <a:defRPr lang="en-US"/>
            </a:defPPr>
            <a:lvl1pPr marL="173038" indent="-173038">
              <a:spcBef>
                <a:spcPts val="1200"/>
              </a:spcBef>
              <a:buFont typeface="Arial" panose="020B0604020202020204" pitchFamily="34" charset="0"/>
              <a:buChar char="•"/>
              <a:defRPr sz="1600"/>
            </a:lvl1pPr>
          </a:lstStyle>
          <a:p>
            <a:pPr>
              <a:spcBef>
                <a:spcPts val="800"/>
              </a:spcBef>
            </a:pPr>
            <a:r>
              <a:rPr lang="en-US" sz="1500" dirty="0" smtClean="0"/>
              <a:t>The </a:t>
            </a:r>
            <a:r>
              <a:rPr lang="en-US" sz="1500" dirty="0"/>
              <a:t>Auction Schedule screen </a:t>
            </a:r>
            <a:r>
              <a:rPr lang="en-US" sz="1500" dirty="0" smtClean="0"/>
              <a:t>will show </a:t>
            </a:r>
            <a:r>
              <a:rPr lang="en-US" sz="1500" dirty="0"/>
              <a:t>the new clearing target </a:t>
            </a:r>
            <a:r>
              <a:rPr lang="en-US" sz="1500" dirty="0" smtClean="0"/>
              <a:t>and </a:t>
            </a:r>
            <a:r>
              <a:rPr lang="en-US" sz="1500" dirty="0"/>
              <a:t>highest </a:t>
            </a:r>
            <a:r>
              <a:rPr lang="en-US" sz="1500" dirty="0" smtClean="0"/>
              <a:t>channel</a:t>
            </a:r>
            <a:endParaRPr lang="en-US" sz="15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12" name="Clearing target Highlight"/>
          <p:cNvSpPr/>
          <p:nvPr/>
        </p:nvSpPr>
        <p:spPr>
          <a:xfrm>
            <a:off x="4715582" y="2826327"/>
            <a:ext cx="1584413" cy="287167"/>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1992957707"/>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ownloads screen"/>
          <p:cNvPicPr>
            <a:picLocks noChangeAspect="1"/>
          </p:cNvPicPr>
          <p:nvPr/>
        </p:nvPicPr>
        <p:blipFill>
          <a:blip r:embed="rId4"/>
          <a:stretch>
            <a:fillRect/>
          </a:stretch>
        </p:blipFill>
        <p:spPr>
          <a:xfrm>
            <a:off x="136803" y="2286000"/>
            <a:ext cx="6163192" cy="4108795"/>
          </a:xfrm>
          <a:prstGeom prst="rect">
            <a:avLst/>
          </a:prstGeom>
        </p:spPr>
      </p:pic>
      <p:sp>
        <p:nvSpPr>
          <p:cNvPr id="2" name="Title"/>
          <p:cNvSpPr>
            <a:spLocks noGrp="1"/>
          </p:cNvSpPr>
          <p:nvPr>
            <p:ph type="title"/>
          </p:nvPr>
        </p:nvSpPr>
        <p:spPr>
          <a:xfrm>
            <a:off x="369888" y="1691470"/>
            <a:ext cx="7805737" cy="610658"/>
          </a:xfrm>
        </p:spPr>
        <p:txBody>
          <a:bodyPr/>
          <a:lstStyle/>
          <a:p>
            <a:r>
              <a:rPr lang="en-US" sz="2400" dirty="0"/>
              <a:t>Using the System in a Subsequent Stage</a:t>
            </a:r>
          </a:p>
        </p:txBody>
      </p:sp>
      <p:sp>
        <p:nvSpPr>
          <p:cNvPr id="6" name="TextBox"/>
          <p:cNvSpPr txBox="1"/>
          <p:nvPr/>
        </p:nvSpPr>
        <p:spPr>
          <a:xfrm>
            <a:off x="6411378" y="2264327"/>
            <a:ext cx="2732621" cy="3862596"/>
          </a:xfrm>
          <a:prstGeom prst="rect">
            <a:avLst/>
          </a:prstGeom>
          <a:noFill/>
        </p:spPr>
        <p:txBody>
          <a:bodyPr wrap="square" rtlCol="0">
            <a:spAutoFit/>
          </a:bodyPr>
          <a:lstStyle>
            <a:defPPr>
              <a:defRPr lang="en-US"/>
            </a:defPPr>
            <a:lvl1pPr marL="173038" indent="-173038">
              <a:spcBef>
                <a:spcPts val="1200"/>
              </a:spcBef>
              <a:buFont typeface="Arial" panose="020B0604020202020204" pitchFamily="34" charset="0"/>
              <a:buChar char="•"/>
              <a:defRPr sz="1600"/>
            </a:lvl1pPr>
          </a:lstStyle>
          <a:p>
            <a:pPr>
              <a:spcBef>
                <a:spcPts val="800"/>
              </a:spcBef>
            </a:pPr>
            <a:r>
              <a:rPr lang="en-US" sz="1500" dirty="0" smtClean="0"/>
              <a:t>In a new stage, there will be a preview period before Round 1 of the new stage begins</a:t>
            </a:r>
          </a:p>
          <a:p>
            <a:pPr>
              <a:spcBef>
                <a:spcPts val="800"/>
              </a:spcBef>
            </a:pPr>
            <a:r>
              <a:rPr lang="en-US" sz="1500" dirty="0" smtClean="0"/>
              <a:t>The functionality of the system is the same in a new stage, but some of the data does not carry over from the previous stage</a:t>
            </a:r>
          </a:p>
          <a:p>
            <a:pPr>
              <a:spcBef>
                <a:spcPts val="800"/>
              </a:spcBef>
            </a:pPr>
            <a:r>
              <a:rPr lang="en-US" sz="1500" dirty="0" smtClean="0"/>
              <a:t>For example, the download files only contain data for the current stage</a:t>
            </a:r>
          </a:p>
          <a:p>
            <a:pPr>
              <a:spcBef>
                <a:spcPts val="800"/>
              </a:spcBef>
            </a:pPr>
            <a:r>
              <a:rPr lang="en-US" sz="1500" dirty="0" smtClean="0"/>
              <a:t>However, there is a link to enable you to access the auction system for the previous stage</a:t>
            </a:r>
            <a:endParaRPr lang="en-US" sz="1500" dirty="0"/>
          </a:p>
        </p:txBody>
      </p:sp>
      <p:cxnSp>
        <p:nvCxnSpPr>
          <p:cNvPr id="8" name="Straight Connector 7"/>
          <p:cNvCxnSpPr/>
          <p:nvPr/>
        </p:nvCxnSpPr>
        <p:spPr>
          <a:xfrm>
            <a:off x="6438347" y="2286839"/>
            <a:ext cx="0" cy="4076980"/>
          </a:xfrm>
          <a:prstGeom prst="line">
            <a:avLst/>
          </a:prstGeom>
          <a:ln w="0"/>
        </p:spPr>
        <p:style>
          <a:lnRef idx="2">
            <a:schemeClr val="accent1"/>
          </a:lnRef>
          <a:fillRef idx="0">
            <a:schemeClr val="accent1"/>
          </a:fillRef>
          <a:effectRef idx="1">
            <a:schemeClr val="accent1"/>
          </a:effectRef>
          <a:fontRef idx="minor">
            <a:schemeClr val="tx1"/>
          </a:fontRef>
        </p:style>
      </p:cxnSp>
      <p:sp>
        <p:nvSpPr>
          <p:cNvPr id="9" name="URL Highlight"/>
          <p:cNvSpPr/>
          <p:nvPr/>
        </p:nvSpPr>
        <p:spPr>
          <a:xfrm>
            <a:off x="1494587" y="3806630"/>
            <a:ext cx="1792310" cy="287167"/>
          </a:xfrm>
          <a:prstGeom prst="roundRect">
            <a:avLst>
              <a:gd name="adj" fmla="val 7971"/>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endParaRPr lang="en-GB"/>
          </a:p>
        </p:txBody>
      </p:sp>
    </p:spTree>
    <p:custDataLst>
      <p:tags r:id="rId1"/>
    </p:custDataLst>
    <p:extLst>
      <p:ext uri="{BB962C8B-B14F-4D97-AF65-F5344CB8AC3E}">
        <p14:creationId xmlns:p14="http://schemas.microsoft.com/office/powerpoint/2010/main" val="5427609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8710" y="2609017"/>
            <a:ext cx="7805737" cy="2088090"/>
          </a:xfrm>
        </p:spPr>
        <p:txBody>
          <a:bodyPr/>
          <a:lstStyle/>
          <a:p>
            <a:r>
              <a:rPr lang="en-US" sz="5200" dirty="0"/>
              <a:t>Questions?</a:t>
            </a:r>
          </a:p>
        </p:txBody>
      </p:sp>
      <p:sp>
        <p:nvSpPr>
          <p:cNvPr id="2" name="Rectangle 1"/>
          <p:cNvSpPr/>
          <p:nvPr/>
        </p:nvSpPr>
        <p:spPr>
          <a:xfrm>
            <a:off x="572878" y="3653062"/>
            <a:ext cx="5187126" cy="461665"/>
          </a:xfrm>
          <a:prstGeom prst="rect">
            <a:avLst/>
          </a:prstGeom>
        </p:spPr>
        <p:txBody>
          <a:bodyPr wrap="none">
            <a:spAutoFit/>
          </a:bodyPr>
          <a:lstStyle/>
          <a:p>
            <a:r>
              <a:rPr lang="en-US" dirty="0"/>
              <a:t>Send questions to </a:t>
            </a:r>
            <a:r>
              <a:rPr lang="en-US" dirty="0">
                <a:hlinkClick r:id="rId4"/>
              </a:rPr>
              <a:t>auction1001@fcc.gov</a:t>
            </a:r>
            <a:endParaRPr lang="en-US" dirty="0"/>
          </a:p>
        </p:txBody>
      </p:sp>
    </p:spTree>
    <p:custDataLst>
      <p:tags r:id="rId1"/>
    </p:custDataLst>
    <p:extLst>
      <p:ext uri="{BB962C8B-B14F-4D97-AF65-F5344CB8AC3E}">
        <p14:creationId xmlns:p14="http://schemas.microsoft.com/office/powerpoint/2010/main" val="4252919166"/>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8056" y="2161508"/>
            <a:ext cx="8911687" cy="1170358"/>
          </a:xfrm>
        </p:spPr>
        <p:txBody>
          <a:bodyPr>
            <a:noAutofit/>
          </a:bodyPr>
          <a:lstStyle/>
          <a:p>
            <a:pPr algn="ctr"/>
            <a:r>
              <a:rPr lang="en-US" sz="4000" b="0" dirty="0">
                <a:solidFill>
                  <a:schemeClr val="accent2">
                    <a:lumMod val="75000"/>
                  </a:schemeClr>
                </a:solidFill>
                <a:latin typeface="Arial" panose="020B0604020202020204" pitchFamily="34" charset="0"/>
                <a:cs typeface="Arial" panose="020B0604020202020204" pitchFamily="34" charset="0"/>
              </a:rPr>
              <a:t>Contact Information</a:t>
            </a:r>
          </a:p>
        </p:txBody>
      </p:sp>
      <p:graphicFrame>
        <p:nvGraphicFramePr>
          <p:cNvPr id="10" name="Table 9"/>
          <p:cNvGraphicFramePr>
            <a:graphicFrameLocks noGrp="1"/>
          </p:cNvGraphicFramePr>
          <p:nvPr>
            <p:extLst/>
          </p:nvPr>
        </p:nvGraphicFramePr>
        <p:xfrm>
          <a:off x="369888" y="3024790"/>
          <a:ext cx="8462962" cy="3013710"/>
        </p:xfrm>
        <a:graphic>
          <a:graphicData uri="http://schemas.openxmlformats.org/drawingml/2006/table">
            <a:tbl>
              <a:tblPr firstCol="1" bandRow="1"/>
              <a:tblGrid>
                <a:gridCol w="4231481">
                  <a:extLst>
                    <a:ext uri="{9D8B030D-6E8A-4147-A177-3AD203B41FA5}">
                      <a16:colId xmlns:a16="http://schemas.microsoft.com/office/drawing/2014/main" xmlns="" val="20000"/>
                    </a:ext>
                  </a:extLst>
                </a:gridCol>
                <a:gridCol w="4231481">
                  <a:extLst>
                    <a:ext uri="{9D8B030D-6E8A-4147-A177-3AD203B41FA5}">
                      <a16:colId xmlns:a16="http://schemas.microsoft.com/office/drawing/2014/main" xmlns="" val="20001"/>
                    </a:ext>
                  </a:extLst>
                </a:gridCol>
              </a:tblGrid>
              <a:tr h="0">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FCC Auctions Hotline</a:t>
                      </a:r>
                      <a:r>
                        <a:rPr lang="en-US" sz="1400" dirty="0">
                          <a:effectLst/>
                          <a:latin typeface="Arial" panose="020B0604020202020204" pitchFamily="34" charset="0"/>
                          <a:ea typeface="Calibri" panose="020F0502020204030204" pitchFamily="34" charset="0"/>
                          <a:cs typeface="Times New Roman" panose="02020603050405020304" pitchFamily="18" charset="0"/>
                        </a:rPr>
                        <a:t> </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General Auction Questions</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Auction Process and Procedures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(888) 225-5322, option two; or</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(717) 338-2868</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Hours of service: 8:00 a.m. – 5:30 p.m. ET,</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Monday through Friday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Auctions and Spectrum Access Division, </a:t>
                      </a:r>
                      <a:br>
                        <a:rPr lang="en-US" sz="1400" b="1" dirty="0">
                          <a:effectLst/>
                          <a:latin typeface="Arial" panose="020B0604020202020204" pitchFamily="34" charset="0"/>
                          <a:ea typeface="Calibri" panose="020F0502020204030204" pitchFamily="34" charset="0"/>
                          <a:cs typeface="Times New Roman" panose="02020603050405020304" pitchFamily="18" charset="0"/>
                        </a:rPr>
                      </a:br>
                      <a:r>
                        <a:rPr lang="en-US" sz="1400" b="1" dirty="0">
                          <a:effectLst/>
                          <a:latin typeface="Arial" panose="020B0604020202020204" pitchFamily="34" charset="0"/>
                          <a:ea typeface="Calibri" panose="020F0502020204030204" pitchFamily="34" charset="0"/>
                          <a:cs typeface="Times New Roman" panose="02020603050405020304" pitchFamily="18" charset="0"/>
                        </a:rPr>
                        <a:t>Wireless Telecommunications Bureau</a:t>
                      </a:r>
                      <a:br>
                        <a:rPr lang="en-US" sz="1400" b="1"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For general auction questions:</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For Auction 1001 (reverse) auction legal questions: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Linda Sanderson at (717) 338-2868</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Erin Griffith or Kathryn Hinton at (202) 418-0660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marL="0" marR="0">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Times New Roman" panose="02020603050405020304" pitchFamily="18" charset="0"/>
                        </a:rPr>
                        <a:t>Technical Support</a:t>
                      </a:r>
                      <a:r>
                        <a:rPr lang="en-US" sz="1400" dirty="0">
                          <a:effectLst/>
                          <a:latin typeface="Arial" panose="020B0604020202020204" pitchFamily="34" charset="0"/>
                          <a:ea typeface="Calibri" panose="020F0502020204030204" pitchFamily="34" charset="0"/>
                          <a:cs typeface="Times New Roman" panose="02020603050405020304" pitchFamily="18" charset="0"/>
                        </a:rPr>
                        <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Electronic Filing </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FCC Auction System (Hardware/Software Issues)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(877) 480-3201, option nine; or (202) 414-1250</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(202) 414-1255 (TTY) </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Hours of service: 8:00 a.m. – 6:00 p.m. ET,</a:t>
                      </a:r>
                      <a:br>
                        <a:rPr lang="en-US" sz="1400" dirty="0">
                          <a:effectLst/>
                          <a:latin typeface="Arial" panose="020B0604020202020204" pitchFamily="34" charset="0"/>
                          <a:ea typeface="Calibri" panose="020F0502020204030204" pitchFamily="34" charset="0"/>
                          <a:cs typeface="Times New Roman" panose="02020603050405020304" pitchFamily="18" charset="0"/>
                        </a:rPr>
                      </a:br>
                      <a:r>
                        <a:rPr lang="en-US" sz="1400" dirty="0">
                          <a:effectLst/>
                          <a:latin typeface="Arial" panose="020B0604020202020204" pitchFamily="34" charset="0"/>
                          <a:ea typeface="Calibri" panose="020F0502020204030204" pitchFamily="34" charset="0"/>
                          <a:cs typeface="Times New Roman" panose="02020603050405020304" pitchFamily="18" charset="0"/>
                        </a:rPr>
                        <a:t>Monday through Friday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custDataLst>
      <p:tags r:id="rId1"/>
    </p:custDataLst>
    <p:extLst>
      <p:ext uri="{BB962C8B-B14F-4D97-AF65-F5344CB8AC3E}">
        <p14:creationId xmlns:p14="http://schemas.microsoft.com/office/powerpoint/2010/main" val="375245971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Phase Begins on Tuesday, May 31 </a:t>
            </a:r>
            <a:endParaRPr lang="en-US" dirty="0"/>
          </a:p>
        </p:txBody>
      </p:sp>
      <p:graphicFrame>
        <p:nvGraphicFramePr>
          <p:cNvPr id="4" name="Table 3"/>
          <p:cNvGraphicFramePr>
            <a:graphicFrameLocks noGrp="1"/>
          </p:cNvGraphicFramePr>
          <p:nvPr>
            <p:extLst/>
          </p:nvPr>
        </p:nvGraphicFramePr>
        <p:xfrm>
          <a:off x="760674" y="2266556"/>
          <a:ext cx="7573974" cy="2494280"/>
        </p:xfrm>
        <a:graphic>
          <a:graphicData uri="http://schemas.openxmlformats.org/drawingml/2006/table">
            <a:tbl>
              <a:tblPr firstRow="1" bandRow="1">
                <a:tableStyleId>{5C22544A-7EE6-4342-B048-85BDC9FD1C3A}</a:tableStyleId>
              </a:tblPr>
              <a:tblGrid>
                <a:gridCol w="1742363"/>
                <a:gridCol w="2772874"/>
                <a:gridCol w="3058737"/>
              </a:tblGrid>
              <a:tr h="370840">
                <a:tc gridSpan="3">
                  <a:txBody>
                    <a:bodyPr/>
                    <a:lstStyle/>
                    <a:p>
                      <a:r>
                        <a:rPr lang="en-US" dirty="0" smtClean="0">
                          <a:latin typeface="Calibri" panose="020F0502020204030204" pitchFamily="34" charset="0"/>
                        </a:rPr>
                        <a:t>Auction schedule:</a:t>
                      </a:r>
                      <a:endParaRPr lang="en-US" spc="100" dirty="0">
                        <a:latin typeface="Calibri" panose="020F0502020204030204" pitchFamily="34" charset="0"/>
                      </a:endParaRPr>
                    </a:p>
                  </a:txBody>
                  <a:tcPr/>
                </a:tc>
                <a:tc hMerge="1">
                  <a:txBody>
                    <a:bodyPr/>
                    <a:lstStyle/>
                    <a:p>
                      <a:endParaRPr lang="en-US" spc="100" dirty="0">
                        <a:latin typeface="Calibri" panose="020F0502020204030204" pitchFamily="34" charset="0"/>
                      </a:endParaRPr>
                    </a:p>
                  </a:txBody>
                  <a:tcPr/>
                </a:tc>
                <a:tc hMerge="1">
                  <a:txBody>
                    <a:bodyPr/>
                    <a:lstStyle/>
                    <a:p>
                      <a:endParaRPr lang="en-US" spc="100" dirty="0">
                        <a:latin typeface="Calibri" panose="020F0502020204030204" pitchFamily="34" charset="0"/>
                      </a:endParaRPr>
                    </a:p>
                  </a:txBody>
                  <a:tcPr/>
                </a:tc>
              </a:tr>
              <a:tr h="370840">
                <a:tc>
                  <a:txBody>
                    <a:bodyPr/>
                    <a:lstStyle/>
                    <a:p>
                      <a:r>
                        <a:rPr lang="en-US" spc="100" dirty="0" smtClean="0">
                          <a:solidFill>
                            <a:schemeClr val="tx1">
                              <a:lumMod val="50000"/>
                            </a:schemeClr>
                          </a:solidFill>
                          <a:latin typeface="Calibri" panose="020F0502020204030204" pitchFamily="34" charset="0"/>
                        </a:rPr>
                        <a:t>May 31, 2016</a:t>
                      </a:r>
                      <a:endParaRPr lang="en-US" spc="100" dirty="0">
                        <a:solidFill>
                          <a:schemeClr val="tx1">
                            <a:lumMod val="50000"/>
                          </a:schemeClr>
                        </a:solidFill>
                        <a:latin typeface="Calibri" panose="020F0502020204030204" pitchFamily="34" charset="0"/>
                      </a:endParaRPr>
                    </a:p>
                  </a:txBody>
                  <a:tcPr/>
                </a:tc>
                <a:tc>
                  <a:txBody>
                    <a:bodyPr/>
                    <a:lstStyle/>
                    <a:p>
                      <a:r>
                        <a:rPr lang="en-US" spc="100" dirty="0" smtClean="0">
                          <a:latin typeface="Calibri" panose="020F0502020204030204" pitchFamily="34" charset="0"/>
                        </a:rPr>
                        <a:t>Bidding</a:t>
                      </a:r>
                      <a:r>
                        <a:rPr lang="en-US" spc="100" baseline="0" dirty="0" smtClean="0">
                          <a:latin typeface="Calibri" panose="020F0502020204030204" pitchFamily="34" charset="0"/>
                        </a:rPr>
                        <a:t> Round 1</a:t>
                      </a:r>
                      <a:endParaRPr lang="en-US" spc="100" dirty="0">
                        <a:latin typeface="Calibri" panose="020F0502020204030204" pitchFamily="34" charset="0"/>
                      </a:endParaRPr>
                    </a:p>
                  </a:txBody>
                  <a:tcPr/>
                </a:tc>
                <a:tc>
                  <a:txBody>
                    <a:bodyPr/>
                    <a:lstStyle/>
                    <a:p>
                      <a:r>
                        <a:rPr lang="en-US" spc="100" dirty="0" smtClean="0">
                          <a:latin typeface="Calibri" panose="020F0502020204030204" pitchFamily="34" charset="0"/>
                        </a:rPr>
                        <a:t>10:00 a.m. –   4:00</a:t>
                      </a:r>
                      <a:r>
                        <a:rPr lang="en-US" spc="100" baseline="0" dirty="0" smtClean="0">
                          <a:latin typeface="Calibri" panose="020F0502020204030204" pitchFamily="34" charset="0"/>
                        </a:rPr>
                        <a:t> p.m. ET</a:t>
                      </a:r>
                      <a:endParaRPr lang="en-US" spc="100" dirty="0">
                        <a:latin typeface="Calibri" panose="020F0502020204030204" pitchFamily="34" charset="0"/>
                      </a:endParaRPr>
                    </a:p>
                  </a:txBody>
                  <a:tcPr/>
                </a:tc>
              </a:tr>
              <a:tr h="370840">
                <a:tc>
                  <a:txBody>
                    <a:bodyPr/>
                    <a:lstStyle/>
                    <a:p>
                      <a:r>
                        <a:rPr lang="en-US" spc="100" dirty="0" smtClean="0">
                          <a:solidFill>
                            <a:schemeClr val="tx1">
                              <a:lumMod val="50000"/>
                            </a:schemeClr>
                          </a:solidFill>
                          <a:latin typeface="Calibri" panose="020F0502020204030204" pitchFamily="34" charset="0"/>
                        </a:rPr>
                        <a:t>June 1, 2016</a:t>
                      </a:r>
                      <a:endParaRPr lang="en-US" spc="100" dirty="0">
                        <a:solidFill>
                          <a:schemeClr val="tx1">
                            <a:lumMod val="50000"/>
                          </a:schemeClr>
                        </a:solidFill>
                        <a:latin typeface="Calibri" panose="020F0502020204030204" pitchFamily="34" charset="0"/>
                      </a:endParaRPr>
                    </a:p>
                  </a:txBody>
                  <a:tcPr/>
                </a:tc>
                <a:tc>
                  <a:txBody>
                    <a:bodyPr/>
                    <a:lstStyle/>
                    <a:p>
                      <a:r>
                        <a:rPr lang="en-US" spc="100" dirty="0" smtClean="0">
                          <a:latin typeface="Calibri" panose="020F0502020204030204" pitchFamily="34" charset="0"/>
                        </a:rPr>
                        <a:t>Bidding Round 2</a:t>
                      </a:r>
                      <a:endParaRPr lang="en-US" spc="100" dirty="0">
                        <a:latin typeface="Calibri" panose="020F0502020204030204" pitchFamily="34" charset="0"/>
                      </a:endParaRPr>
                    </a:p>
                  </a:txBody>
                  <a:tcPr/>
                </a:tc>
                <a:tc>
                  <a:txBody>
                    <a:bodyPr/>
                    <a:lstStyle/>
                    <a:p>
                      <a:r>
                        <a:rPr lang="en-US" spc="100" dirty="0" smtClean="0">
                          <a:latin typeface="Calibri" panose="020F0502020204030204" pitchFamily="34" charset="0"/>
                        </a:rPr>
                        <a:t>10:00 a.m. –   2:00</a:t>
                      </a:r>
                      <a:r>
                        <a:rPr lang="en-US" spc="100" baseline="0" dirty="0" smtClean="0">
                          <a:latin typeface="Calibri" panose="020F0502020204030204" pitchFamily="34" charset="0"/>
                        </a:rPr>
                        <a:t> p.m. ET</a:t>
                      </a:r>
                      <a:endParaRPr lang="en-US" spc="100" dirty="0">
                        <a:latin typeface="Calibri" panose="020F0502020204030204" pitchFamily="34"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pc="100" dirty="0" smtClean="0">
                          <a:solidFill>
                            <a:schemeClr val="tx1">
                              <a:lumMod val="50000"/>
                            </a:schemeClr>
                          </a:solidFill>
                          <a:latin typeface="Calibri" panose="020F0502020204030204" pitchFamily="34" charset="0"/>
                        </a:rPr>
                        <a:t>June </a:t>
                      </a:r>
                      <a:r>
                        <a:rPr lang="en-US" spc="100" baseline="0" dirty="0" smtClean="0">
                          <a:solidFill>
                            <a:schemeClr val="tx1">
                              <a:lumMod val="50000"/>
                            </a:schemeClr>
                          </a:solidFill>
                          <a:latin typeface="Calibri" panose="020F0502020204030204" pitchFamily="34" charset="0"/>
                        </a:rPr>
                        <a:t>2, 2016</a:t>
                      </a:r>
                      <a:r>
                        <a:rPr lang="en-US" sz="2000" spc="100" baseline="30000" dirty="0" smtClean="0">
                          <a:solidFill>
                            <a:schemeClr val="tx1">
                              <a:lumMod val="50000"/>
                            </a:schemeClr>
                          </a:solidFill>
                          <a:latin typeface="Calibri" panose="020F0502020204030204" pitchFamily="34" charset="0"/>
                        </a:rPr>
                        <a:t>*</a:t>
                      </a:r>
                    </a:p>
                  </a:txBody>
                  <a:tcPr/>
                </a:tc>
                <a:tc>
                  <a:txBody>
                    <a:bodyPr/>
                    <a:lstStyle/>
                    <a:p>
                      <a:r>
                        <a:rPr lang="en-US" spc="100" dirty="0" smtClean="0">
                          <a:latin typeface="Calibri" panose="020F0502020204030204" pitchFamily="34" charset="0"/>
                        </a:rPr>
                        <a:t>Bidding Round 3</a:t>
                      </a:r>
                      <a:endParaRPr lang="en-US" spc="100" dirty="0">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pc="100" dirty="0" smtClean="0">
                          <a:latin typeface="Calibri" panose="020F0502020204030204" pitchFamily="34" charset="0"/>
                        </a:rPr>
                        <a:t>10:00 a.m. – 12:00</a:t>
                      </a:r>
                      <a:r>
                        <a:rPr lang="en-US" spc="100" baseline="0" dirty="0" smtClean="0">
                          <a:latin typeface="Calibri" panose="020F0502020204030204" pitchFamily="34" charset="0"/>
                        </a:rPr>
                        <a:t> a.m. ET</a:t>
                      </a:r>
                      <a:endParaRPr lang="en-US" spc="100" dirty="0">
                        <a:latin typeface="Calibri" panose="020F0502020204030204" pitchFamily="34" charset="0"/>
                      </a:endParaRPr>
                    </a:p>
                  </a:txBody>
                  <a:tcPr/>
                </a:tc>
              </a:tr>
              <a:tr h="370840">
                <a:tc>
                  <a:txBody>
                    <a:bodyPr/>
                    <a:lstStyle/>
                    <a:p>
                      <a:endParaRPr lang="en-US" spc="100" dirty="0">
                        <a:solidFill>
                          <a:schemeClr val="tx1">
                            <a:lumMod val="50000"/>
                          </a:schemeClr>
                        </a:solidFill>
                        <a:latin typeface="Calibri" panose="020F050202020403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pc="100" dirty="0" smtClean="0">
                          <a:latin typeface="Calibri" panose="020F0502020204030204" pitchFamily="34" charset="0"/>
                        </a:rPr>
                        <a:t>Bidding Round 4</a:t>
                      </a:r>
                    </a:p>
                  </a:txBody>
                  <a:tcPr/>
                </a:tc>
                <a:tc>
                  <a:txBody>
                    <a:bodyPr/>
                    <a:lstStyle/>
                    <a:p>
                      <a:r>
                        <a:rPr lang="en-US" spc="100" dirty="0" smtClean="0">
                          <a:latin typeface="Calibri" panose="020F0502020204030204" pitchFamily="34" charset="0"/>
                        </a:rPr>
                        <a:t>  3:00</a:t>
                      </a:r>
                      <a:r>
                        <a:rPr lang="en-US" spc="100" baseline="0" dirty="0" smtClean="0">
                          <a:latin typeface="Calibri" panose="020F0502020204030204" pitchFamily="34" charset="0"/>
                        </a:rPr>
                        <a:t> p.m. </a:t>
                      </a:r>
                      <a:r>
                        <a:rPr lang="en-US" spc="100" dirty="0" smtClean="0">
                          <a:latin typeface="Calibri" panose="020F0502020204030204" pitchFamily="34" charset="0"/>
                        </a:rPr>
                        <a:t>–   5:00</a:t>
                      </a:r>
                      <a:r>
                        <a:rPr lang="en-US" spc="100" baseline="0" dirty="0" smtClean="0">
                          <a:latin typeface="Calibri" panose="020F0502020204030204" pitchFamily="34" charset="0"/>
                        </a:rPr>
                        <a:t> p.m. ET</a:t>
                      </a:r>
                      <a:endParaRPr lang="en-US" spc="100" dirty="0">
                        <a:latin typeface="Calibri" panose="020F0502020204030204" pitchFamily="34" charset="0"/>
                      </a:endParaRPr>
                    </a:p>
                  </a:txBody>
                  <a:tcPr/>
                </a:tc>
              </a:tr>
              <a:tr h="370840">
                <a:tc gridSpan="3">
                  <a:txBody>
                    <a:bodyPr/>
                    <a:lstStyle/>
                    <a:p>
                      <a:r>
                        <a:rPr lang="en-US" spc="100" dirty="0" smtClean="0">
                          <a:solidFill>
                            <a:schemeClr val="tx1">
                              <a:lumMod val="50000"/>
                            </a:schemeClr>
                          </a:solidFill>
                          <a:latin typeface="Calibri" panose="020F0502020204030204" pitchFamily="34" charset="0"/>
                        </a:rPr>
                        <a:t>*This schedule will continue </a:t>
                      </a:r>
                      <a:r>
                        <a:rPr lang="en-US" spc="100" baseline="0" dirty="0" smtClean="0">
                          <a:solidFill>
                            <a:schemeClr val="tx1">
                              <a:lumMod val="50000"/>
                            </a:schemeClr>
                          </a:solidFill>
                          <a:latin typeface="Calibri" panose="020F0502020204030204" pitchFamily="34" charset="0"/>
                        </a:rPr>
                        <a:t>each weekday that is not a federal holiday </a:t>
                      </a:r>
                      <a:r>
                        <a:rPr lang="en-US" spc="100" dirty="0" smtClean="0">
                          <a:solidFill>
                            <a:schemeClr val="tx1">
                              <a:lumMod val="50000"/>
                            </a:schemeClr>
                          </a:solidFill>
                          <a:latin typeface="Calibri" panose="020F0502020204030204" pitchFamily="34" charset="0"/>
                        </a:rPr>
                        <a:t>until</a:t>
                      </a:r>
                      <a:r>
                        <a:rPr lang="en-US" spc="100" baseline="0" dirty="0" smtClean="0">
                          <a:solidFill>
                            <a:schemeClr val="tx1">
                              <a:lumMod val="50000"/>
                            </a:schemeClr>
                          </a:solidFill>
                          <a:latin typeface="Calibri" panose="020F0502020204030204" pitchFamily="34" charset="0"/>
                        </a:rPr>
                        <a:t> further notice</a:t>
                      </a:r>
                      <a:endParaRPr lang="en-US" spc="100" dirty="0">
                        <a:solidFill>
                          <a:schemeClr val="tx1">
                            <a:lumMod val="50000"/>
                          </a:schemeClr>
                        </a:solidFill>
                        <a:latin typeface="Calibri" panose="020F0502020204030204" pitchFamily="34" charset="0"/>
                      </a:endParaRPr>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pc="100" dirty="0" smtClean="0">
                        <a:latin typeface="Calibri" panose="020F0502020204030204" pitchFamily="34" charset="0"/>
                      </a:endParaRPr>
                    </a:p>
                  </a:txBody>
                  <a:tcPr/>
                </a:tc>
                <a:tc hMerge="1">
                  <a:txBody>
                    <a:bodyPr/>
                    <a:lstStyle/>
                    <a:p>
                      <a:endParaRPr lang="en-US" spc="100" dirty="0"/>
                    </a:p>
                  </a:txBody>
                  <a:tcPr/>
                </a:tc>
              </a:tr>
            </a:tbl>
          </a:graphicData>
        </a:graphic>
      </p:graphicFrame>
      <p:sp>
        <p:nvSpPr>
          <p:cNvPr id="6" name="TextBox 5"/>
          <p:cNvSpPr txBox="1"/>
          <p:nvPr/>
        </p:nvSpPr>
        <p:spPr>
          <a:xfrm>
            <a:off x="469900" y="4936124"/>
            <a:ext cx="8216900" cy="1415772"/>
          </a:xfrm>
          <a:prstGeom prst="rect">
            <a:avLst/>
          </a:prstGeom>
          <a:noFill/>
        </p:spPr>
        <p:txBody>
          <a:bodyPr wrap="square" rtlCol="0">
            <a:spAutoFit/>
          </a:bodyPr>
          <a:lstStyle/>
          <a:p>
            <a:pPr>
              <a:spcBef>
                <a:spcPts val="600"/>
              </a:spcBef>
              <a:spcAft>
                <a:spcPts val="600"/>
              </a:spcAft>
            </a:pPr>
            <a:r>
              <a:rPr lang="en-US" sz="2000" dirty="0" smtClean="0">
                <a:solidFill>
                  <a:schemeClr val="tx1">
                    <a:lumMod val="50000"/>
                  </a:schemeClr>
                </a:solidFill>
              </a:rPr>
              <a:t>The FCC may </a:t>
            </a:r>
            <a:r>
              <a:rPr lang="en-US" sz="2000" dirty="0">
                <a:solidFill>
                  <a:schemeClr val="tx1">
                    <a:lumMod val="50000"/>
                  </a:schemeClr>
                </a:solidFill>
              </a:rPr>
              <a:t>adjust the number and length of bidding rounds based upon its monitoring of the bidding and assessment of the reverse auction’s </a:t>
            </a:r>
            <a:r>
              <a:rPr lang="en-US" sz="2000" dirty="0" smtClean="0">
                <a:solidFill>
                  <a:schemeClr val="tx1">
                    <a:lumMod val="50000"/>
                  </a:schemeClr>
                </a:solidFill>
              </a:rPr>
              <a:t>progress</a:t>
            </a:r>
          </a:p>
          <a:p>
            <a:pPr marL="342900" indent="-342900">
              <a:spcBef>
                <a:spcPts val="600"/>
              </a:spcBef>
              <a:spcAft>
                <a:spcPts val="600"/>
              </a:spcAft>
              <a:buFont typeface="Arial" panose="020B0604020202020204" pitchFamily="34" charset="0"/>
              <a:buChar char="•"/>
            </a:pPr>
            <a:r>
              <a:rPr lang="en-US" sz="1800" dirty="0" smtClean="0">
                <a:solidFill>
                  <a:schemeClr val="tx1">
                    <a:lumMod val="50000"/>
                  </a:schemeClr>
                </a:solidFill>
              </a:rPr>
              <a:t>Announcement of any changes will be made in </a:t>
            </a:r>
            <a:r>
              <a:rPr lang="en-US" sz="1800" dirty="0">
                <a:solidFill>
                  <a:schemeClr val="tx1">
                    <a:lumMod val="50000"/>
                  </a:schemeClr>
                </a:solidFill>
              </a:rPr>
              <a:t>the Auction System during the course of the </a:t>
            </a:r>
            <a:r>
              <a:rPr lang="en-US" sz="1800" dirty="0" smtClean="0">
                <a:solidFill>
                  <a:schemeClr val="tx1">
                    <a:lumMod val="50000"/>
                  </a:schemeClr>
                </a:solidFill>
              </a:rPr>
              <a:t>auction</a:t>
            </a:r>
            <a:endParaRPr lang="en-US" sz="1800" dirty="0">
              <a:solidFill>
                <a:schemeClr val="tx1">
                  <a:lumMod val="50000"/>
                </a:schemeClr>
              </a:solidFill>
            </a:endParaRPr>
          </a:p>
        </p:txBody>
      </p:sp>
    </p:spTree>
    <p:extLst>
      <p:ext uri="{BB962C8B-B14F-4D97-AF65-F5344CB8AC3E}">
        <p14:creationId xmlns:p14="http://schemas.microsoft.com/office/powerpoint/2010/main" val="38583163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Bidding Procedures Highlights</a:t>
            </a:r>
            <a:endParaRPr lang="en-US" dirty="0"/>
          </a:p>
        </p:txBody>
      </p:sp>
      <p:sp>
        <p:nvSpPr>
          <p:cNvPr id="3" name="Text Placeholder 2"/>
          <p:cNvSpPr>
            <a:spLocks noGrp="1"/>
          </p:cNvSpPr>
          <p:nvPr>
            <p:ph type="body" idx="1"/>
          </p:nvPr>
        </p:nvSpPr>
        <p:spPr/>
        <p:txBody>
          <a:bodyPr/>
          <a:lstStyle/>
          <a:p>
            <a:r>
              <a:rPr lang="en-US" dirty="0" smtClean="0"/>
              <a:t>Reverse Auction Clock Phase Workshop</a:t>
            </a:r>
            <a:endParaRPr lang="en-US" dirty="0"/>
          </a:p>
        </p:txBody>
      </p:sp>
    </p:spTree>
    <p:extLst>
      <p:ext uri="{BB962C8B-B14F-4D97-AF65-F5344CB8AC3E}">
        <p14:creationId xmlns:p14="http://schemas.microsoft.com/office/powerpoint/2010/main" val="28962025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raft FCC Presentation Template">
  <a:themeElements>
    <a:clrScheme name="Custom 1">
      <a:dk1>
        <a:srgbClr val="3B3C3B"/>
      </a:dk1>
      <a:lt1>
        <a:sysClr val="window" lastClr="FFFFFF"/>
      </a:lt1>
      <a:dk2>
        <a:srgbClr val="346688"/>
      </a:dk2>
      <a:lt2>
        <a:srgbClr val="EEECE1"/>
      </a:lt2>
      <a:accent1>
        <a:srgbClr val="4B919D"/>
      </a:accent1>
      <a:accent2>
        <a:srgbClr val="599FCC"/>
      </a:accent2>
      <a:accent3>
        <a:srgbClr val="565E88"/>
      </a:accent3>
      <a:accent4>
        <a:srgbClr val="5C4865"/>
      </a:accent4>
      <a:accent5>
        <a:srgbClr val="3D6B7E"/>
      </a:accent5>
      <a:accent6>
        <a:srgbClr val="7A8D3B"/>
      </a:accent6>
      <a:hlink>
        <a:srgbClr val="C3A251"/>
      </a:hlink>
      <a:folHlink>
        <a:srgbClr val="9A2221"/>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5388</Words>
  <Application>Microsoft Office PowerPoint</Application>
  <PresentationFormat>On-screen Show (4:3)</PresentationFormat>
  <Paragraphs>533</Paragraphs>
  <Slides>76</Slides>
  <Notes>75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ＭＳ Ｐゴシック</vt:lpstr>
      <vt:lpstr>Arial</vt:lpstr>
      <vt:lpstr>Calibri</vt:lpstr>
      <vt:lpstr>Courier New</vt:lpstr>
      <vt:lpstr>Helvetica Neue LT Std 55 Roman</vt:lpstr>
      <vt:lpstr>Times New Roman</vt:lpstr>
      <vt:lpstr>Trade Gothic LT Std Ext</vt:lpstr>
      <vt:lpstr>Wingdings</vt:lpstr>
      <vt:lpstr>Draft FCC Presentation Template</vt:lpstr>
      <vt:lpstr>Reverse Auction (Auction 1001)  Clock Phase Workshop</vt:lpstr>
      <vt:lpstr>PowerPoint Presentation</vt:lpstr>
      <vt:lpstr>Questions?</vt:lpstr>
      <vt:lpstr>Getting to the Start of the Clock Phase</vt:lpstr>
      <vt:lpstr>Preview Period</vt:lpstr>
      <vt:lpstr>Mock Auction</vt:lpstr>
      <vt:lpstr>Mock Auction</vt:lpstr>
      <vt:lpstr>Clock Phase Begins on Tuesday, May 31 </vt:lpstr>
      <vt:lpstr>Bidding Procedures Highlights</vt:lpstr>
      <vt:lpstr>Bidding Procedures Highlights</vt:lpstr>
      <vt:lpstr>Stage 1 Bidding Statuses </vt:lpstr>
      <vt:lpstr>Bidding Statuses</vt:lpstr>
      <vt:lpstr>Currently Held Option</vt:lpstr>
      <vt:lpstr>Currently Held Option</vt:lpstr>
      <vt:lpstr>Vacancy Index</vt:lpstr>
      <vt:lpstr>For which Bands is a Vacancy Range Provided?</vt:lpstr>
      <vt:lpstr>Interpreting Vacancy Ranges</vt:lpstr>
      <vt:lpstr>Vacancy Ranges for Specific Bands</vt:lpstr>
      <vt:lpstr>Vacancy Range Example</vt:lpstr>
      <vt:lpstr>Vacancy Range Example</vt:lpstr>
      <vt:lpstr>Price Offers </vt:lpstr>
      <vt:lpstr>Proxy Instructions</vt:lpstr>
      <vt:lpstr>High-Level Take Away Points</vt:lpstr>
      <vt:lpstr>Reverse Auction Bidding System</vt:lpstr>
      <vt:lpstr>Reverse Auction Bidding System Resources</vt:lpstr>
      <vt:lpstr>Accessing the Auction System </vt:lpstr>
      <vt:lpstr>Logging in to the Auction System </vt:lpstr>
      <vt:lpstr>Navigating the Auction System </vt:lpstr>
      <vt:lpstr>Viewing Station Information</vt:lpstr>
      <vt:lpstr>Viewing Announcements &amp; Sending Messages</vt:lpstr>
      <vt:lpstr>Viewing Initial Relinquishment Option &amp; Bidding Status</vt:lpstr>
      <vt:lpstr>Downloading Station Info and My Results</vt:lpstr>
      <vt:lpstr>Viewing the Auction Schedule</vt:lpstr>
      <vt:lpstr>Navigating the Auction System – Round Not Open</vt:lpstr>
      <vt:lpstr>Bidding for a Single Station</vt:lpstr>
      <vt:lpstr>Bidding for a Single Station</vt:lpstr>
      <vt:lpstr>Bidding for Multiple Stations</vt:lpstr>
      <vt:lpstr>Entering a Fallback Option</vt:lpstr>
      <vt:lpstr>Bid Warning and Confirmation</vt:lpstr>
      <vt:lpstr>Viewing your Submitted Bids</vt:lpstr>
      <vt:lpstr>Downloading your Submitted Bids</vt:lpstr>
      <vt:lpstr>Changing a Submitted Bid</vt:lpstr>
      <vt:lpstr>Waiting for the Results to be Posted</vt:lpstr>
      <vt:lpstr>Viewing your Results</vt:lpstr>
      <vt:lpstr>Downloading your Results</vt:lpstr>
      <vt:lpstr>Submitting a Proxy Instruction</vt:lpstr>
      <vt:lpstr>Viewing Proxy Instructions in Bid Summary</vt:lpstr>
      <vt:lpstr>Viewing Bids Placed by Proxy</vt:lpstr>
      <vt:lpstr>Proxy Instructions for Frozen - Currently Infeasible Stations</vt:lpstr>
      <vt:lpstr>Changing a Proxy Instruction</vt:lpstr>
      <vt:lpstr>Submitting a Different Bid than the Proxy Bid</vt:lpstr>
      <vt:lpstr>Checking Whether a Proxy Instruction is Expired</vt:lpstr>
      <vt:lpstr>My Results with Provisionally Winning Stations</vt:lpstr>
      <vt:lpstr>My Results – Provisionally Winning Compensation</vt:lpstr>
      <vt:lpstr>End of Bidding in a Stage for a Bidder</vt:lpstr>
      <vt:lpstr>Viewing the Results when the Stage has Concluded</vt:lpstr>
      <vt:lpstr>Downloading the Results when the Stage has Concluded</vt:lpstr>
      <vt:lpstr>Public Reporting system</vt:lpstr>
      <vt:lpstr>Incentive Auction Public Reporting System</vt:lpstr>
      <vt:lpstr>Incentive Auction Public Reporting System</vt:lpstr>
      <vt:lpstr>Dashboard: During Stage 1 of the Reverse Auction</vt:lpstr>
      <vt:lpstr>Dashboard: During Stage 1 of the Forward Auction</vt:lpstr>
      <vt:lpstr>Dashboard: Status of Final Stage Rule</vt:lpstr>
      <vt:lpstr>Dashboard: Status of Final Stage Rule</vt:lpstr>
      <vt:lpstr>Questions?</vt:lpstr>
      <vt:lpstr>Information about cores</vt:lpstr>
      <vt:lpstr>New CORES</vt:lpstr>
      <vt:lpstr>New STAGE</vt:lpstr>
      <vt:lpstr>Proceeding to a New Stage</vt:lpstr>
      <vt:lpstr>Setting a New Clearing Target</vt:lpstr>
      <vt:lpstr>Preparing for a New Stage</vt:lpstr>
      <vt:lpstr>Participating in a New Stage</vt:lpstr>
      <vt:lpstr>New Clearing Target</vt:lpstr>
      <vt:lpstr>Using the System in a Subsequent Stage</vt:lpstr>
      <vt:lpstr>Questions?</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2016-03-11T14:09:12Z</dcterms:created>
  <dcterms:modified xsi:type="dcterms:W3CDTF">2016-05-23T18:59:32Z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CFCE7EBB-3112-4FF1-9291-D6CFB0FC2628</vt:lpwstr>
  </property>
  <property fmtid="{D5CDD505-2E9C-101B-9397-08002B2CF9AE}" pid="3" name="ArticulatePath">
    <vt:lpwstr>IC Workshop Slides 031116 FINAL NON-PUBLIC (CONTAINS NOTES)2</vt:lpwstr>
  </property>
</Properties>
</file>